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0" r:id="rId5"/>
    <p:sldMasterId id="2147483677" r:id="rId6"/>
  </p:sldMasterIdLst>
  <p:sldIdLst>
    <p:sldId id="256" r:id="rId7"/>
    <p:sldId id="257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rd-Logo-Whi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4" y="1245141"/>
            <a:ext cx="8040687" cy="49701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yriad Pro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1869" y="69083"/>
            <a:ext cx="7199313" cy="909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42428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46538" y="1352163"/>
            <a:ext cx="8023875" cy="1105893"/>
          </a:xfrm>
          <a:prstGeom prst="rect">
            <a:avLst/>
          </a:prstGeom>
        </p:spPr>
        <p:txBody>
          <a:bodyPr tIns="0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6"/>
                </a:solidFill>
                <a:latin typeface="Myriad Pro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3551" y="1417639"/>
            <a:ext cx="0" cy="963779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63555" y="2644254"/>
            <a:ext cx="8040687" cy="15409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yriad Pro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63567" y="4402673"/>
            <a:ext cx="8040687" cy="2063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1869" y="69083"/>
            <a:ext cx="7199313" cy="909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125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46538" y="1352164"/>
            <a:ext cx="8023875" cy="715176"/>
          </a:xfrm>
          <a:prstGeom prst="rect">
            <a:avLst/>
          </a:prstGeom>
        </p:spPr>
        <p:txBody>
          <a:bodyPr tIns="0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6"/>
                </a:solidFill>
                <a:latin typeface="Myriad Pro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563551" y="1338127"/>
            <a:ext cx="0" cy="54368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33128" y="2279375"/>
            <a:ext cx="8040687" cy="40021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yriad Pro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1869" y="69083"/>
            <a:ext cx="7199313" cy="909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77975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1869" y="69083"/>
            <a:ext cx="7199313" cy="909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132457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0" y="4548723"/>
            <a:ext cx="9144000" cy="24072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Myriad Pro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Coordinate-Plane-BG 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657"/>
            <a:ext cx="9144000" cy="2578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2790" y="2016694"/>
            <a:ext cx="2256692" cy="427241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6251" y="967156"/>
            <a:ext cx="8581903" cy="787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rgbClr val="00246D"/>
                </a:solidFill>
                <a:latin typeface="Myriad Pro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712791" y="2481257"/>
            <a:ext cx="2252663" cy="16725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latin typeface="Myriad Pro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12791" y="4152900"/>
            <a:ext cx="2252241" cy="2136205"/>
          </a:xfrm>
          <a:prstGeom prst="rect">
            <a:avLst/>
          </a:prstGeom>
          <a:solidFill>
            <a:schemeClr val="bg1"/>
          </a:solidFill>
        </p:spPr>
        <p:txBody>
          <a:bodyPr vert="horz" tIns="91440"/>
          <a:lstStyle>
            <a:lvl1pPr marL="0" marR="0" indent="0" algn="ctr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39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Bucket text here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39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2791" y="2047373"/>
            <a:ext cx="2257425" cy="35024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451731" y="1979104"/>
            <a:ext cx="2256692" cy="427241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/>
            </a:endParaRPr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451732" y="2443666"/>
            <a:ext cx="2252663" cy="16725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latin typeface="Myriad Pro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451734" y="4115310"/>
            <a:ext cx="2252241" cy="2136205"/>
          </a:xfrm>
          <a:prstGeom prst="rect">
            <a:avLst/>
          </a:prstGeom>
          <a:solidFill>
            <a:schemeClr val="bg1"/>
          </a:solidFill>
        </p:spPr>
        <p:txBody>
          <a:bodyPr vert="horz" tIns="9144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Myriad Pro"/>
              </a:defRPr>
            </a:lvl1pPr>
          </a:lstStyle>
          <a:p>
            <a:pPr lvl="0"/>
            <a:r>
              <a:rPr lang="en-US" dirty="0"/>
              <a:t>Bucket text here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451734" y="2016695"/>
            <a:ext cx="2257425" cy="350248"/>
          </a:xfrm>
          <a:prstGeom prst="rect">
            <a:avLst/>
          </a:prstGeom>
        </p:spPr>
        <p:txBody>
          <a:bodyPr vert="horz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6204163" y="1978177"/>
            <a:ext cx="2256692" cy="427241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/>
            </a:endParaRPr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204164" y="2442739"/>
            <a:ext cx="2252663" cy="16725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latin typeface="Myriad Pro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204166" y="4114383"/>
            <a:ext cx="2252241" cy="2136205"/>
          </a:xfrm>
          <a:prstGeom prst="rect">
            <a:avLst/>
          </a:prstGeom>
          <a:solidFill>
            <a:schemeClr val="bg1"/>
          </a:solidFill>
        </p:spPr>
        <p:txBody>
          <a:bodyPr vert="horz" tIns="9144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Myriad Pro"/>
              </a:defRPr>
            </a:lvl1pPr>
          </a:lstStyle>
          <a:p>
            <a:pPr lvl="0"/>
            <a:r>
              <a:rPr lang="en-US" dirty="0"/>
              <a:t>Bucket text here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204166" y="2015768"/>
            <a:ext cx="2257425" cy="35024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71869" y="69083"/>
            <a:ext cx="7199313" cy="9097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pPr lvl="0"/>
            <a:r>
              <a:rPr lang="en-US" dirty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16246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20133"/>
            <a:ext cx="9144000" cy="3784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Blue-Dash 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6432"/>
            <a:ext cx="9144000" cy="2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0133"/>
            <a:ext cx="9144000" cy="3784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Myriad Pro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539999" y="4497912"/>
            <a:ext cx="2721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0" dirty="0">
                <a:solidFill>
                  <a:schemeClr val="tx2"/>
                </a:solidFill>
                <a:latin typeface="Myriad Pro"/>
              </a:rPr>
              <a:t>Get Connected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35505" y="5129449"/>
            <a:ext cx="2776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0" i="0" dirty="0" err="1">
                <a:solidFill>
                  <a:schemeClr val="accent6"/>
                </a:solidFill>
                <a:latin typeface="Myriad Pro"/>
              </a:rPr>
              <a:t>www.birdrf.com</a:t>
            </a:r>
            <a:endParaRPr lang="en-US" sz="3000" b="0" i="0" dirty="0">
              <a:solidFill>
                <a:schemeClr val="accent6"/>
              </a:solidFill>
              <a:latin typeface="Myriad Pro"/>
            </a:endParaRPr>
          </a:p>
        </p:txBody>
      </p:sp>
      <p:pic>
        <p:nvPicPr>
          <p:cNvPr id="10" name="Picture 9" descr="Social-Icon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42" y="3232010"/>
            <a:ext cx="3882875" cy="4000537"/>
          </a:xfrm>
          <a:prstGeom prst="rect">
            <a:avLst/>
          </a:prstGeom>
        </p:spPr>
      </p:pic>
      <p:pic>
        <p:nvPicPr>
          <p:cNvPr id="12" name="Picture 11" descr="Blue-Dash 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6432"/>
            <a:ext cx="9144000" cy="2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ordinate-Plane-Header-BG 1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" y="-627"/>
            <a:ext cx="7462839" cy="952500"/>
          </a:xfrm>
          <a:prstGeom prst="rect">
            <a:avLst/>
          </a:prstGeom>
        </p:spPr>
      </p:pic>
      <p:pic>
        <p:nvPicPr>
          <p:cNvPr id="14" name="Picture 13" descr="Bird-Logo-Expert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59" y="-491706"/>
            <a:ext cx="2503288" cy="2139351"/>
          </a:xfrm>
          <a:prstGeom prst="rect">
            <a:avLst/>
          </a:prstGeom>
        </p:spPr>
      </p:pic>
      <p:pic>
        <p:nvPicPr>
          <p:cNvPr id="7" name="Picture 6" descr="Blue-Dash-Footer 1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2323"/>
            <a:ext cx="9144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90" r:id="rId3"/>
    <p:sldLayoutId id="2147483676" r:id="rId4"/>
    <p:sldLayoutId id="2147483689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-BG-Light-Blue 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4000" cy="241300"/>
          </a:xfrm>
          <a:prstGeom prst="rect">
            <a:avLst/>
          </a:prstGeom>
        </p:spPr>
      </p:pic>
      <p:pic>
        <p:nvPicPr>
          <p:cNvPr id="12" name="Picture 11" descr="Gray-Signal 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99149"/>
            <a:ext cx="9144000" cy="958851"/>
          </a:xfrm>
          <a:prstGeom prst="rect">
            <a:avLst/>
          </a:prstGeom>
        </p:spPr>
      </p:pic>
      <p:pic>
        <p:nvPicPr>
          <p:cNvPr id="13" name="Picture 12" descr="Bird-Logo-Expert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60" y="3417197"/>
            <a:ext cx="3840629" cy="34407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56492" y="4435758"/>
            <a:ext cx="0" cy="1590517"/>
          </a:xfrm>
          <a:prstGeom prst="line">
            <a:avLst/>
          </a:prstGeom>
          <a:ln>
            <a:solidFill>
              <a:srgbClr val="09C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744C8D-B054-4A88-98B4-D0E7C5A7B057}"/>
              </a:ext>
            </a:extLst>
          </p:cNvPr>
          <p:cNvSpPr txBox="1">
            <a:spLocks/>
          </p:cNvSpPr>
          <p:nvPr/>
        </p:nvSpPr>
        <p:spPr>
          <a:xfrm>
            <a:off x="52251" y="483325"/>
            <a:ext cx="9052560" cy="617873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TDMA (DMR, TETRA) Power Measurement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Mike Gathergood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Bird Technologies, EMEA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</a:rPr>
              <a:t>+44 7557 368490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</a:rPr>
              <a:t>mgathergood@birdrf.com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</a:rPr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10995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6527-F950-4246-B889-8942E3889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0" y="225840"/>
            <a:ext cx="7226213" cy="518746"/>
          </a:xfrm>
        </p:spPr>
        <p:txBody>
          <a:bodyPr/>
          <a:lstStyle/>
          <a:p>
            <a:r>
              <a:rPr lang="en-US" sz="2400" dirty="0"/>
              <a:t>TDMA (DMR, TETRA) Power Measurement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859485-B95C-42F7-9C66-5895D8A73CDB}"/>
              </a:ext>
            </a:extLst>
          </p:cNvPr>
          <p:cNvSpPr txBox="1">
            <a:spLocks/>
          </p:cNvSpPr>
          <p:nvPr/>
        </p:nvSpPr>
        <p:spPr>
          <a:xfrm>
            <a:off x="104500" y="1071152"/>
            <a:ext cx="873905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dirty="0">
                <a:latin typeface="+mn-lt"/>
                <a:cs typeface="+mn-cs"/>
              </a:rPr>
              <a:t>DMR</a:t>
            </a:r>
            <a:endParaRPr kumimoji="0" lang="en-US" sz="22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Rapidly becoming the dominant RF waveform of the Land Mobile Radio industry.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DMR products are manufactured by a wide range of companies, including Motorola (MotoTRBO), Hytera, JVCKenwood, Tait and TPL Systèmes.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DMR repeaters transmit a carrier with two timeslots. The power is still present between the timeslots and fra</a:t>
            </a:r>
            <a:r>
              <a:rPr lang="en-GB" sz="2200" dirty="0"/>
              <a:t>mes</a:t>
            </a:r>
            <a:r>
              <a:rPr lang="en-GB" sz="2200" dirty="0">
                <a:latin typeface="+mn-lt"/>
                <a:cs typeface="+mn-cs"/>
              </a:rPr>
              <a:t>, so measuring the power is no different from analogue FM.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6476-410E-4FF6-8E51-0E9E1F51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6" y="4297681"/>
            <a:ext cx="7936642" cy="21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6527-F950-4246-B889-8942E3889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0" y="225840"/>
            <a:ext cx="7226213" cy="518746"/>
          </a:xfrm>
        </p:spPr>
        <p:txBody>
          <a:bodyPr/>
          <a:lstStyle/>
          <a:p>
            <a:r>
              <a:rPr lang="en-US" sz="2400" dirty="0"/>
              <a:t>TDMA (DMR, TETRA) Power Measurement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6DAA1-1D6E-44DD-9970-579F1B3E0F3E}"/>
              </a:ext>
            </a:extLst>
          </p:cNvPr>
          <p:cNvSpPr txBox="1">
            <a:spLocks/>
          </p:cNvSpPr>
          <p:nvPr/>
        </p:nvSpPr>
        <p:spPr>
          <a:xfrm>
            <a:off x="104501" y="1071152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dirty="0">
                <a:latin typeface="+mn-lt"/>
                <a:cs typeface="+mn-cs"/>
              </a:rPr>
              <a:t>DMR</a:t>
            </a:r>
            <a:endParaRPr kumimoji="0" lang="en-US" sz="22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DMR mobile and handheld radios only transmit during one of the two timeslots.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This is known as TDMA (time division multiple access).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The radio only transmits for approximately 27.5ms of every 60ms frame length, so measuring power is more challenging.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Conventional RF power meter technology</a:t>
            </a:r>
            <a:r>
              <a:rPr lang="en-GB" sz="2200" dirty="0"/>
              <a:t> </a:t>
            </a:r>
            <a:r>
              <a:rPr lang="en-GB" sz="2200" dirty="0">
                <a:latin typeface="+mn-lt"/>
                <a:cs typeface="+mn-cs"/>
              </a:rPr>
              <a:t>will not give an accurate reading.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002E7-FCB0-4803-B931-C97D127F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71" y="4078331"/>
            <a:ext cx="8028130" cy="22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6527-F950-4246-B889-8942E3889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0" y="225840"/>
            <a:ext cx="7226213" cy="518746"/>
          </a:xfrm>
        </p:spPr>
        <p:txBody>
          <a:bodyPr/>
          <a:lstStyle/>
          <a:p>
            <a:r>
              <a:rPr lang="en-US" sz="2400" dirty="0"/>
              <a:t>TDMA (DMR, TETRA) Power Measurement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483FDE-C17A-4027-8AC0-8E11C7DA2DDF}"/>
              </a:ext>
            </a:extLst>
          </p:cNvPr>
          <p:cNvSpPr txBox="1">
            <a:spLocks/>
          </p:cNvSpPr>
          <p:nvPr/>
        </p:nvSpPr>
        <p:spPr>
          <a:xfrm>
            <a:off x="117561" y="1084215"/>
            <a:ext cx="8849573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noProof="0" dirty="0">
                <a:latin typeface="+mn-lt"/>
                <a:cs typeface="+mn-cs"/>
              </a:rPr>
              <a:t>TETRA</a:t>
            </a:r>
            <a:endParaRPr kumimoji="0" lang="en-US" sz="22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Like DMR, TETRA uses Time Division Multiple Access, but with four timeslots.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Each timeslot is 14.167ms long.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As with DMR, a conventional power meter will not give an accurate reading of the power output from a TETRA mobile or handheld radio, as the radio is only transmitting for 14.167ms out of every 56.67ms.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3377F-B465-4851-A5C3-E3AD40B3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1" y="3835454"/>
            <a:ext cx="8849573" cy="24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1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020 Series, RF Power Sensors">
            <a:extLst>
              <a:ext uri="{FF2B5EF4-FFF2-40B4-BE49-F238E27FC236}">
                <a16:creationId xmlns:a16="http://schemas.microsoft.com/office/drawing/2014/main" id="{1FE683A2-7A48-4101-BFCB-1169F79F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2" y="970453"/>
            <a:ext cx="3183531" cy="31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6527-F950-4246-B889-8942E3889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0" y="225840"/>
            <a:ext cx="7226213" cy="518746"/>
          </a:xfrm>
        </p:spPr>
        <p:txBody>
          <a:bodyPr/>
          <a:lstStyle/>
          <a:p>
            <a:r>
              <a:rPr lang="en-US" sz="2400" dirty="0"/>
              <a:t>TDMA (DMR, TETRA) Power Measurement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483FDE-C17A-4027-8AC0-8E11C7DA2DDF}"/>
              </a:ext>
            </a:extLst>
          </p:cNvPr>
          <p:cNvSpPr txBox="1">
            <a:spLocks/>
          </p:cNvSpPr>
          <p:nvPr/>
        </p:nvSpPr>
        <p:spPr>
          <a:xfrm>
            <a:off x="117561" y="1084215"/>
            <a:ext cx="8203479" cy="7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noProof="0" dirty="0">
                <a:latin typeface="+mn-lt"/>
                <a:cs typeface="+mn-cs"/>
              </a:rPr>
              <a:t>It is therefore important to use a power meter capable of reading </a:t>
            </a:r>
            <a:r>
              <a:rPr lang="en-GB" sz="2200" b="1" noProof="0" dirty="0">
                <a:latin typeface="+mn-lt"/>
                <a:cs typeface="+mn-cs"/>
              </a:rPr>
              <a:t>true average power</a:t>
            </a:r>
            <a:r>
              <a:rPr lang="en-GB" sz="2200" noProof="0" dirty="0">
                <a:latin typeface="+mn-lt"/>
                <a:cs typeface="+mn-cs"/>
              </a:rPr>
              <a:t>, for example:</a:t>
            </a: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3EA94-6128-4D33-8AF0-62AB8A847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197361"/>
            <a:ext cx="1868066" cy="33210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9BD703-2891-4CC0-BFC1-50A8532944A8}"/>
              </a:ext>
            </a:extLst>
          </p:cNvPr>
          <p:cNvSpPr txBox="1">
            <a:spLocks/>
          </p:cNvSpPr>
          <p:nvPr/>
        </p:nvSpPr>
        <p:spPr>
          <a:xfrm>
            <a:off x="2690955" y="4267203"/>
            <a:ext cx="3670660" cy="1761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noProof="0" dirty="0">
                <a:latin typeface="+mn-lt"/>
                <a:cs typeface="+mn-cs"/>
              </a:rPr>
              <a:t>Bird APM-16 Average Reading RF Power Meter, </a:t>
            </a:r>
            <a:r>
              <a:rPr lang="en-GB" sz="2200" noProof="0" dirty="0">
                <a:latin typeface="+mn-lt"/>
                <a:cs typeface="+mn-cs"/>
              </a:rPr>
              <a:t>with appropriate plug-in elements, for example APM-50C for VHF or APM-50D for UHF.</a:t>
            </a:r>
            <a:endParaRPr lang="en-GB" sz="2200" b="1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6A243-C129-44F7-8F43-414352767AC2}"/>
              </a:ext>
            </a:extLst>
          </p:cNvPr>
          <p:cNvSpPr txBox="1">
            <a:spLocks/>
          </p:cNvSpPr>
          <p:nvPr/>
        </p:nvSpPr>
        <p:spPr>
          <a:xfrm>
            <a:off x="126268" y="2055220"/>
            <a:ext cx="5316593" cy="1944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noProof="0" dirty="0">
                <a:latin typeface="+mn-lt"/>
                <a:cs typeface="+mn-cs"/>
              </a:rPr>
              <a:t>Bird 7020 RF Power Sensor, </a:t>
            </a:r>
            <a:r>
              <a:rPr lang="en-GB" sz="2200" noProof="0" dirty="0">
                <a:latin typeface="+mn-lt"/>
                <a:cs typeface="+mn-cs"/>
              </a:rPr>
              <a:t>25 to 1000MHz, 0.5 to 500W. Uses VPM3 Windows™ software, or Bird RF Meter Android App.</a:t>
            </a: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032" name="Picture 8" descr="Bird APM-1000C Element 1000W 100-250 MHz Bird APM-1000C">
            <a:extLst>
              <a:ext uri="{FF2B5EF4-FFF2-40B4-BE49-F238E27FC236}">
                <a16:creationId xmlns:a16="http://schemas.microsoft.com/office/drawing/2014/main" id="{6D2C8C3C-1268-420B-8DC0-22339F0F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5F1"/>
              </a:clrFrom>
              <a:clrTo>
                <a:srgbClr val="F6F5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0" y="4144606"/>
            <a:ext cx="2338054" cy="2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deband RF Power Sensors">
            <a:extLst>
              <a:ext uri="{FF2B5EF4-FFF2-40B4-BE49-F238E27FC236}">
                <a16:creationId xmlns:a16="http://schemas.microsoft.com/office/drawing/2014/main" id="{E9D97D21-EFA8-4E62-90FC-E5B719A7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44" y="4530766"/>
            <a:ext cx="2035177" cy="203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6527-F950-4246-B889-8942E3889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0" y="225840"/>
            <a:ext cx="7226213" cy="518746"/>
          </a:xfrm>
        </p:spPr>
        <p:txBody>
          <a:bodyPr/>
          <a:lstStyle/>
          <a:p>
            <a:r>
              <a:rPr lang="en-US" sz="2400" dirty="0"/>
              <a:t>TDMA (DMR, TETRA) Power Measurement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483FDE-C17A-4027-8AC0-8E11C7DA2DDF}"/>
              </a:ext>
            </a:extLst>
          </p:cNvPr>
          <p:cNvSpPr txBox="1">
            <a:spLocks/>
          </p:cNvSpPr>
          <p:nvPr/>
        </p:nvSpPr>
        <p:spPr>
          <a:xfrm>
            <a:off x="117561" y="1084214"/>
            <a:ext cx="8543113" cy="1358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noProof="0" dirty="0">
                <a:latin typeface="+mn-lt"/>
                <a:cs typeface="+mn-cs"/>
              </a:rPr>
              <a:t>There are also Bird products which can display true average power, peak power and duty cycle of TDMA waveforms, for example the </a:t>
            </a:r>
            <a:r>
              <a:rPr lang="en-GB" sz="2200" b="1" noProof="0" dirty="0">
                <a:latin typeface="+mn-lt"/>
                <a:cs typeface="+mn-cs"/>
              </a:rPr>
              <a:t>Bird 5017D</a:t>
            </a:r>
            <a:r>
              <a:rPr lang="en-GB" sz="2200" noProof="0" dirty="0">
                <a:latin typeface="+mn-lt"/>
                <a:cs typeface="+mn-cs"/>
              </a:rPr>
              <a:t>, for 25 to 1000MHz, 500mW to 500W, 1.3kW peak.</a:t>
            </a:r>
            <a:endParaRPr lang="en-GB" sz="220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78F6D-CE4B-4590-B82C-901F23616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12" y="2905891"/>
            <a:ext cx="2359050" cy="1323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A1C4C-3900-4468-9C82-6AE7E97F3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48" y="2378255"/>
            <a:ext cx="1891437" cy="3625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173FD-A92F-4085-A780-AD21416DC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02" y="3429000"/>
            <a:ext cx="1254802" cy="247546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2A56AA-34FC-468E-AB34-758BE4B6FD49}"/>
              </a:ext>
            </a:extLst>
          </p:cNvPr>
          <p:cNvCxnSpPr>
            <a:cxnSpLocks/>
          </p:cNvCxnSpPr>
          <p:nvPr/>
        </p:nvCxnSpPr>
        <p:spPr>
          <a:xfrm>
            <a:off x="1627177" y="5493252"/>
            <a:ext cx="2324141" cy="223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8F2906-2199-4521-89B1-2053B29E9B59}"/>
              </a:ext>
            </a:extLst>
          </p:cNvPr>
          <p:cNvCxnSpPr>
            <a:cxnSpLocks/>
          </p:cNvCxnSpPr>
          <p:nvPr/>
        </p:nvCxnSpPr>
        <p:spPr>
          <a:xfrm>
            <a:off x="4510641" y="3911732"/>
            <a:ext cx="0" cy="649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2B7C02-3132-4878-8376-9266F2FDDFB1}"/>
              </a:ext>
            </a:extLst>
          </p:cNvPr>
          <p:cNvCxnSpPr>
            <a:cxnSpLocks/>
          </p:cNvCxnSpPr>
          <p:nvPr/>
        </p:nvCxnSpPr>
        <p:spPr>
          <a:xfrm flipH="1">
            <a:off x="5917474" y="5478883"/>
            <a:ext cx="12065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88C9C9-794F-41AA-93F6-622FE8F25C77}"/>
              </a:ext>
            </a:extLst>
          </p:cNvPr>
          <p:cNvSpPr txBox="1"/>
          <p:nvPr/>
        </p:nvSpPr>
        <p:spPr>
          <a:xfrm>
            <a:off x="1821671" y="2629195"/>
            <a:ext cx="318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Bird VPM3 Virtual Power Meter Software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77141-E6C7-4D26-B90C-244997E46E41}"/>
              </a:ext>
            </a:extLst>
          </p:cNvPr>
          <p:cNvSpPr txBox="1"/>
          <p:nvPr/>
        </p:nvSpPr>
        <p:spPr>
          <a:xfrm>
            <a:off x="277096" y="5846270"/>
            <a:ext cx="144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Bird RF Power Meter App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5D08A-76AF-4D92-91A1-0FDB8EB088E4}"/>
              </a:ext>
            </a:extLst>
          </p:cNvPr>
          <p:cNvSpPr txBox="1"/>
          <p:nvPr/>
        </p:nvSpPr>
        <p:spPr>
          <a:xfrm>
            <a:off x="7387231" y="6001049"/>
            <a:ext cx="144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SiteHawk</a:t>
            </a:r>
          </a:p>
          <a:p>
            <a:pPr algn="ctr"/>
            <a:r>
              <a:rPr lang="en-GB" sz="1400" dirty="0"/>
              <a:t>SignalHawk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1EE90E-9CA2-4BF9-822E-D25AFE10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63" y="2221582"/>
            <a:ext cx="4332935" cy="4542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1021AE-1F86-437E-B42E-C78A32B7FEDB}"/>
              </a:ext>
            </a:extLst>
          </p:cNvPr>
          <p:cNvCxnSpPr>
            <a:cxnSpLocks/>
          </p:cNvCxnSpPr>
          <p:nvPr/>
        </p:nvCxnSpPr>
        <p:spPr>
          <a:xfrm>
            <a:off x="1663336" y="2550413"/>
            <a:ext cx="825730" cy="13328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05CE874-5F90-4298-B7E0-9F173F578716}"/>
              </a:ext>
            </a:extLst>
          </p:cNvPr>
          <p:cNvSpPr/>
          <p:nvPr/>
        </p:nvSpPr>
        <p:spPr>
          <a:xfrm>
            <a:off x="2076201" y="3883233"/>
            <a:ext cx="1174543" cy="2244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35A061-AE2C-4F95-9D61-64A9C94B933B}"/>
              </a:ext>
            </a:extLst>
          </p:cNvPr>
          <p:cNvSpPr/>
          <p:nvPr/>
        </p:nvSpPr>
        <p:spPr>
          <a:xfrm>
            <a:off x="7353983" y="4917969"/>
            <a:ext cx="1481608" cy="2244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334EF5-9A5E-4F06-954C-5F045BEA7A19}"/>
              </a:ext>
            </a:extLst>
          </p:cNvPr>
          <p:cNvSpPr/>
          <p:nvPr/>
        </p:nvSpPr>
        <p:spPr>
          <a:xfrm>
            <a:off x="307578" y="5009804"/>
            <a:ext cx="1481608" cy="2244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F4DB81B-91F1-412C-80C5-F51CB338C9B0}"/>
              </a:ext>
            </a:extLst>
          </p:cNvPr>
          <p:cNvSpPr/>
          <p:nvPr/>
        </p:nvSpPr>
        <p:spPr>
          <a:xfrm>
            <a:off x="7349627" y="5410007"/>
            <a:ext cx="1481608" cy="2244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8DB855-B2C5-4351-A192-E163704A860D}"/>
              </a:ext>
            </a:extLst>
          </p:cNvPr>
          <p:cNvSpPr/>
          <p:nvPr/>
        </p:nvSpPr>
        <p:spPr>
          <a:xfrm>
            <a:off x="7535275" y="3736794"/>
            <a:ext cx="1448360" cy="747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A11FBC0-42C8-42C5-82AB-E62821400300}"/>
              </a:ext>
            </a:extLst>
          </p:cNvPr>
          <p:cNvSpPr/>
          <p:nvPr/>
        </p:nvSpPr>
        <p:spPr>
          <a:xfrm>
            <a:off x="613528" y="4062278"/>
            <a:ext cx="1195080" cy="6265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658640-6235-412E-84FA-F7A10B5C6C66}"/>
              </a:ext>
            </a:extLst>
          </p:cNvPr>
          <p:cNvSpPr/>
          <p:nvPr/>
        </p:nvSpPr>
        <p:spPr>
          <a:xfrm>
            <a:off x="329348" y="5423464"/>
            <a:ext cx="1481608" cy="2244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852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rd-PPT-Template.potx" id="{89E97568-C621-4207-95C7-A7FFE51A6913}" vid="{A6AD8100-AF35-4F79-B35E-68D96994B608}"/>
    </a:ext>
  </a:extLst>
</a:theme>
</file>

<file path=ppt/theme/theme2.xml><?xml version="1.0" encoding="utf-8"?>
<a:theme xmlns:a="http://schemas.openxmlformats.org/drawingml/2006/main" name="1_Custom Design">
  <a:themeElements>
    <a:clrScheme name="Bird PowerPoint Presentation">
      <a:dk1>
        <a:sysClr val="windowText" lastClr="000000"/>
      </a:dk1>
      <a:lt1>
        <a:sysClr val="window" lastClr="FFFFFF"/>
      </a:lt1>
      <a:dk2>
        <a:srgbClr val="00246D"/>
      </a:dk2>
      <a:lt2>
        <a:srgbClr val="EEECE1"/>
      </a:lt2>
      <a:accent1>
        <a:srgbClr val="00246D"/>
      </a:accent1>
      <a:accent2>
        <a:srgbClr val="225694"/>
      </a:accent2>
      <a:accent3>
        <a:srgbClr val="0369B2"/>
      </a:accent3>
      <a:accent4>
        <a:srgbClr val="1280C3"/>
      </a:accent4>
      <a:accent5>
        <a:srgbClr val="41A0D0"/>
      </a:accent5>
      <a:accent6>
        <a:srgbClr val="09C0E0"/>
      </a:accent6>
      <a:hlink>
        <a:srgbClr val="1280C3"/>
      </a:hlink>
      <a:folHlink>
        <a:srgbClr val="0024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rd-PPT-Template.potx" id="{89E97568-C621-4207-95C7-A7FFE51A6913}" vid="{4528A619-19CE-4C35-804B-F1689D528BF7}"/>
    </a:ext>
  </a:extLst>
</a:theme>
</file>

<file path=ppt/theme/theme3.xml><?xml version="1.0" encoding="utf-8"?>
<a:theme xmlns:a="http://schemas.openxmlformats.org/drawingml/2006/main" name="2_Custom Design">
  <a:themeElements>
    <a:clrScheme name="Bird PowerPoint Presentation">
      <a:dk1>
        <a:sysClr val="windowText" lastClr="000000"/>
      </a:dk1>
      <a:lt1>
        <a:sysClr val="window" lastClr="FFFFFF"/>
      </a:lt1>
      <a:dk2>
        <a:srgbClr val="00246D"/>
      </a:dk2>
      <a:lt2>
        <a:srgbClr val="EEECE1"/>
      </a:lt2>
      <a:accent1>
        <a:srgbClr val="00246D"/>
      </a:accent1>
      <a:accent2>
        <a:srgbClr val="225694"/>
      </a:accent2>
      <a:accent3>
        <a:srgbClr val="0369B2"/>
      </a:accent3>
      <a:accent4>
        <a:srgbClr val="1280C3"/>
      </a:accent4>
      <a:accent5>
        <a:srgbClr val="41A0D0"/>
      </a:accent5>
      <a:accent6>
        <a:srgbClr val="09C0E0"/>
      </a:accent6>
      <a:hlink>
        <a:srgbClr val="1280C3"/>
      </a:hlink>
      <a:folHlink>
        <a:srgbClr val="0024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rd-PPT-Template.potx" id="{89E97568-C621-4207-95C7-A7FFE51A6913}" vid="{62121381-CF5B-45E9-9409-19F6C480FD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0149B7025E74EA8A9F1C4E2A4FD29" ma:contentTypeVersion="39" ma:contentTypeDescription="Create a new document." ma:contentTypeScope="" ma:versionID="4476e230e8785491779f12ec6bd22396">
  <xsd:schema xmlns:xsd="http://www.w3.org/2001/XMLSchema" xmlns:xs="http://www.w3.org/2001/XMLSchema" xmlns:p="http://schemas.microsoft.com/office/2006/metadata/properties" xmlns:ns3="6ff47724-1bf0-40d1-a91c-8443ebd91cf8" xmlns:ns4="5b1823ff-d867-4bc0-857b-6bb65d9c3e7c" targetNamespace="http://schemas.microsoft.com/office/2006/metadata/properties" ma:root="true" ma:fieldsID="60c72c76b26179294dfd4cb2b6ef26a2" ns3:_="" ns4:_="">
    <xsd:import namespace="6ff47724-1bf0-40d1-a91c-8443ebd91cf8"/>
    <xsd:import namespace="5b1823ff-d867-4bc0-857b-6bb65d9c3e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47724-1bf0-40d1-a91c-8443ebd91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3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4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0" nillable="true" ma:displayName="Tags" ma:internalName="MediaServiceAutoTags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823ff-d867-4bc0-857b-6bb65d9c3e7c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6ff47724-1bf0-40d1-a91c-8443ebd91cf8" xsi:nil="true"/>
    <Has_Teacher_Only_SectionGroup xmlns="6ff47724-1bf0-40d1-a91c-8443ebd91cf8" xsi:nil="true"/>
    <CultureName xmlns="6ff47724-1bf0-40d1-a91c-8443ebd91cf8" xsi:nil="true"/>
    <LMS_Mappings xmlns="6ff47724-1bf0-40d1-a91c-8443ebd91cf8" xsi:nil="true"/>
    <Invited_Teachers xmlns="6ff47724-1bf0-40d1-a91c-8443ebd91cf8" xsi:nil="true"/>
    <Invited_Members xmlns="6ff47724-1bf0-40d1-a91c-8443ebd91cf8" xsi:nil="true"/>
    <Templates xmlns="6ff47724-1bf0-40d1-a91c-8443ebd91cf8" xsi:nil="true"/>
    <Self_Registration_Enabled xmlns="6ff47724-1bf0-40d1-a91c-8443ebd91cf8" xsi:nil="true"/>
    <Members xmlns="6ff47724-1bf0-40d1-a91c-8443ebd91cf8">
      <UserInfo>
        <DisplayName/>
        <AccountId xsi:nil="true"/>
        <AccountType/>
      </UserInfo>
    </Members>
    <Member_Groups xmlns="6ff47724-1bf0-40d1-a91c-8443ebd91cf8">
      <UserInfo>
        <DisplayName/>
        <AccountId xsi:nil="true"/>
        <AccountType/>
      </UserInfo>
    </Member_Groups>
    <FolderType xmlns="6ff47724-1bf0-40d1-a91c-8443ebd91cf8" xsi:nil="true"/>
    <Teachers xmlns="6ff47724-1bf0-40d1-a91c-8443ebd91cf8">
      <UserInfo>
        <DisplayName/>
        <AccountId xsi:nil="true"/>
        <AccountType/>
      </UserInfo>
    </Teachers>
    <Distribution_Groups xmlns="6ff47724-1bf0-40d1-a91c-8443ebd91cf8" xsi:nil="true"/>
    <Leaders xmlns="6ff47724-1bf0-40d1-a91c-8443ebd91cf8">
      <UserInfo>
        <DisplayName/>
        <AccountId xsi:nil="true"/>
        <AccountType/>
      </UserInfo>
    </Leaders>
    <TeamsChannelId xmlns="6ff47724-1bf0-40d1-a91c-8443ebd91cf8" xsi:nil="true"/>
    <Invited_Leaders xmlns="6ff47724-1bf0-40d1-a91c-8443ebd91cf8" xsi:nil="true"/>
    <Is_Collaboration_Space_Locked xmlns="6ff47724-1bf0-40d1-a91c-8443ebd91cf8" xsi:nil="true"/>
    <Math_Settings xmlns="6ff47724-1bf0-40d1-a91c-8443ebd91cf8" xsi:nil="true"/>
    <IsNotebookLocked xmlns="6ff47724-1bf0-40d1-a91c-8443ebd91cf8" xsi:nil="true"/>
    <Owner xmlns="6ff47724-1bf0-40d1-a91c-8443ebd91cf8">
      <UserInfo>
        <DisplayName/>
        <AccountId xsi:nil="true"/>
        <AccountType/>
      </UserInfo>
    </Owner>
    <AppVersion xmlns="6ff47724-1bf0-40d1-a91c-8443ebd91cf8" xsi:nil="true"/>
    <DefaultSectionNames xmlns="6ff47724-1bf0-40d1-a91c-8443ebd91cf8" xsi:nil="true"/>
    <Has_Leaders_Only_SectionGroup xmlns="6ff47724-1bf0-40d1-a91c-8443ebd91cf8" xsi:nil="true"/>
    <NotebookType xmlns="6ff47724-1bf0-40d1-a91c-8443ebd91cf8" xsi:nil="true"/>
    <Students xmlns="6ff47724-1bf0-40d1-a91c-8443ebd91cf8">
      <UserInfo>
        <DisplayName/>
        <AccountId xsi:nil="true"/>
        <AccountType/>
      </UserInfo>
    </Students>
    <Student_Groups xmlns="6ff47724-1bf0-40d1-a91c-8443ebd91cf8">
      <UserInfo>
        <DisplayName/>
        <AccountId xsi:nil="true"/>
        <AccountType/>
      </UserInfo>
    </Student_Group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D90F11-4CF6-46CC-A7D2-E64A5A981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47724-1bf0-40d1-a91c-8443ebd91cf8"/>
    <ds:schemaRef ds:uri="5b1823ff-d867-4bc0-857b-6bb65d9c3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A51D30-466F-42B3-AFA0-FB0ABA68D70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1823ff-d867-4bc0-857b-6bb65d9c3e7c"/>
    <ds:schemaRef ds:uri="http://purl.org/dc/elements/1.1/"/>
    <ds:schemaRef ds:uri="http://schemas.microsoft.com/office/2006/metadata/properties"/>
    <ds:schemaRef ds:uri="6ff47724-1bf0-40d1-a91c-8443ebd91c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4CB58E-9621-4A6E-B9F1-EE2E27AE8C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Bird-PPT-Template</Template>
  <TotalTime>2363</TotalTime>
  <Words>375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Myriad Pro</vt:lpstr>
      <vt:lpstr>Myriad Pro Cond</vt:lpstr>
      <vt:lpstr>Wingdings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Krizman 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Svilar</dc:creator>
  <cp:lastModifiedBy>Mike Gathergood</cp:lastModifiedBy>
  <cp:revision>194</cp:revision>
  <dcterms:created xsi:type="dcterms:W3CDTF">2020-05-27T19:41:23Z</dcterms:created>
  <dcterms:modified xsi:type="dcterms:W3CDTF">2021-06-24T12:27:36Z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0x0101008210149B7025E74EA8A9F1C4E2A4FD29</vt:lpwstr>
  </property>
</Properties>
</file>