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8" r:id="rId5"/>
    <p:sldMasterId id="2147483690" r:id="rId6"/>
  </p:sldMasterIdLst>
  <p:notesMasterIdLst>
    <p:notesMasterId r:id="rId43"/>
  </p:notesMasterIdLst>
  <p:sldIdLst>
    <p:sldId id="256" r:id="rId7"/>
    <p:sldId id="372" r:id="rId8"/>
    <p:sldId id="375" r:id="rId9"/>
    <p:sldId id="634" r:id="rId10"/>
    <p:sldId id="632" r:id="rId11"/>
    <p:sldId id="374" r:id="rId12"/>
    <p:sldId id="376" r:id="rId13"/>
    <p:sldId id="621" r:id="rId14"/>
    <p:sldId id="379" r:id="rId15"/>
    <p:sldId id="382" r:id="rId16"/>
    <p:sldId id="341" r:id="rId17"/>
    <p:sldId id="305" r:id="rId18"/>
    <p:sldId id="378" r:id="rId19"/>
    <p:sldId id="380" r:id="rId20"/>
    <p:sldId id="381" r:id="rId21"/>
    <p:sldId id="346" r:id="rId22"/>
    <p:sldId id="348" r:id="rId23"/>
    <p:sldId id="343" r:id="rId24"/>
    <p:sldId id="349" r:id="rId25"/>
    <p:sldId id="350" r:id="rId26"/>
    <p:sldId id="351" r:id="rId27"/>
    <p:sldId id="353" r:id="rId28"/>
    <p:sldId id="355" r:id="rId29"/>
    <p:sldId id="356" r:id="rId30"/>
    <p:sldId id="357" r:id="rId31"/>
    <p:sldId id="359" r:id="rId32"/>
    <p:sldId id="358" r:id="rId33"/>
    <p:sldId id="384" r:id="rId34"/>
    <p:sldId id="383" r:id="rId35"/>
    <p:sldId id="635" r:id="rId36"/>
    <p:sldId id="337" r:id="rId37"/>
    <p:sldId id="366" r:id="rId38"/>
    <p:sldId id="367" r:id="rId39"/>
    <p:sldId id="360" r:id="rId40"/>
    <p:sldId id="361" r:id="rId41"/>
    <p:sldId id="628" r:id="rId4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277"/>
    <a:srgbClr val="1E4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107" autoAdjust="0"/>
  </p:normalViewPr>
  <p:slideViewPr>
    <p:cSldViewPr snapToGrid="0">
      <p:cViewPr varScale="1">
        <p:scale>
          <a:sx n="41" d="100"/>
          <a:sy n="41" d="100"/>
        </p:scale>
        <p:origin x="18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6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346" cy="3050264"/>
          </a:xfrm>
          <a:prstGeom prst="rect">
            <a:avLst/>
          </a:prstGeom>
        </p:spPr>
        <p:txBody>
          <a:bodyPr vert="horz" lIns="180841" tIns="90420" rIns="180841" bIns="90420" rtlCol="0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1"/>
            <a:ext cx="3043346" cy="3050264"/>
          </a:xfrm>
          <a:prstGeom prst="rect">
            <a:avLst/>
          </a:prstGeom>
        </p:spPr>
        <p:txBody>
          <a:bodyPr vert="horz" lIns="180841" tIns="90420" rIns="180841" bIns="90420" rtlCol="0"/>
          <a:lstStyle>
            <a:lvl1pPr algn="r">
              <a:defRPr sz="2400"/>
            </a:lvl1pPr>
          </a:lstStyle>
          <a:p>
            <a:fld id="{73AC3729-6226-420A-8350-8342654451E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4724063" y="7600950"/>
            <a:ext cx="36471226" cy="20515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0841" tIns="90420" rIns="180841" bIns="904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3" y="29257171"/>
            <a:ext cx="5618480" cy="23937686"/>
          </a:xfrm>
          <a:prstGeom prst="rect">
            <a:avLst/>
          </a:prstGeom>
        </p:spPr>
        <p:txBody>
          <a:bodyPr vert="horz" lIns="180841" tIns="90420" rIns="180841" bIns="904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57743868"/>
            <a:ext cx="3043346" cy="3050257"/>
          </a:xfrm>
          <a:prstGeom prst="rect">
            <a:avLst/>
          </a:prstGeom>
        </p:spPr>
        <p:txBody>
          <a:bodyPr vert="horz" lIns="180841" tIns="90420" rIns="180841" bIns="90420" rtlCol="0"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57743868"/>
            <a:ext cx="3043346" cy="3050257"/>
          </a:xfrm>
          <a:prstGeom prst="rect">
            <a:avLst/>
          </a:prstGeom>
        </p:spPr>
        <p:txBody>
          <a:bodyPr vert="horz" lIns="180841" tIns="90420" rIns="180841" bIns="90420" rtlCol="0" anchor="b"/>
          <a:lstStyle>
            <a:lvl1pPr algn="r">
              <a:defRPr sz="2400"/>
            </a:lvl1pPr>
          </a:lstStyle>
          <a:p>
            <a:fld id="{83117C51-B52B-4B78-B182-343E512BA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7C51-B52B-4B78-B182-343E512BAB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3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808409">
              <a:defRPr/>
            </a:pPr>
            <a:fld id="{B65D7014-9830-4C9E-B47F-47085D025B7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808409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92613" y="4632325"/>
            <a:ext cx="41208326" cy="231790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34" y="29360640"/>
            <a:ext cx="5617838" cy="27806922"/>
          </a:xfrm>
          <a:noFill/>
          <a:ln/>
        </p:spPr>
        <p:txBody>
          <a:bodyPr/>
          <a:lstStyle/>
          <a:p>
            <a:pPr defTabSz="1808409">
              <a:defRPr/>
            </a:pPr>
            <a:endParaRPr lang="en-US" b="1" u="sng" dirty="0">
              <a:cs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48C1-39EF-44BD-9DCD-061F93D614D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808409">
              <a:defRPr/>
            </a:pPr>
            <a:endParaRPr lang="en-US" sz="2000" b="1" u="sng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808409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808409">
              <a:defRPr/>
            </a:pPr>
            <a:fld id="{52B9487E-648B-4C72-9031-EFA8CC2FE88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808409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u="sng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808409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808409">
              <a:defRPr/>
            </a:pPr>
            <a:fld id="{52B9487E-648B-4C72-9031-EFA8CC2FE88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808409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u="sng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808409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808409">
              <a:defRPr/>
            </a:pPr>
            <a:fld id="{52B9487E-648B-4C72-9031-EFA8CC2FE88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808409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2955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808409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808409"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Agilent Technologies, Inc 2012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808409"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808409"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808409"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808409">
              <a:defRPr/>
            </a:pPr>
            <a:endParaRPr lang="en-US" baseline="0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808409">
              <a:defRPr/>
            </a:pPr>
            <a:endParaRPr lang="en-US" b="1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808409"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13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808409"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9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808409"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808409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808409">
              <a:defRPr/>
            </a:pPr>
            <a:fld id="{52B9487E-648B-4C72-9031-EFA8CC2FE88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808409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7C51-B52B-4B78-B182-343E512BAB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619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808409"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808409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7C51-B52B-4B78-B182-343E512BAB8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57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808409">
              <a:lnSpc>
                <a:spcPct val="110000"/>
              </a:lnSpc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7C51-B52B-4B78-B182-343E512BAB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33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7C51-B52B-4B78-B182-343E512BAB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21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baseline="0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808409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808409">
              <a:defRPr/>
            </a:pPr>
            <a:fld id="{52B9487E-648B-4C72-9031-EFA8CC2FE88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808409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808409">
              <a:defRPr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808409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808409">
              <a:defRPr/>
            </a:pPr>
            <a:fld id="{52B9487E-648B-4C72-9031-EFA8CC2FE88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808409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808409"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7C51-B52B-4B78-B182-343E512BAB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08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808409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© Agilent Technologies, Inc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808409">
              <a:defRPr/>
            </a:pPr>
            <a:fld id="{52B9487E-648B-4C72-9031-EFA8CC2FE88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808409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1245141"/>
            <a:ext cx="10720916" cy="49701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latin typeface="Myriad Pro"/>
              </a:defRPr>
            </a:lvl1pPr>
          </a:lstStyle>
          <a:p>
            <a:pPr lvl="0"/>
            <a:r>
              <a:rPr lang="en-US"/>
              <a:t>Paragraph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2487" y="69082"/>
            <a:ext cx="9599084" cy="90973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/>
              <a:t>Header Text</a:t>
            </a:r>
          </a:p>
        </p:txBody>
      </p:sp>
    </p:spTree>
    <p:extLst>
      <p:ext uri="{BB962C8B-B14F-4D97-AF65-F5344CB8AC3E}">
        <p14:creationId xmlns:p14="http://schemas.microsoft.com/office/powerpoint/2010/main" val="182417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664646"/>
            <a:ext cx="816864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304800" y="6669937"/>
            <a:ext cx="816864" cy="11887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EC66B-EF27-4603-8557-B6CFD2D77735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15" name="Picture 14" descr="Anticipate-_Accelerate-_Achieve-Wordmark-Lockup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364705"/>
            <a:ext cx="2641600" cy="103463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64666"/>
            <a:ext cx="11582400" cy="3962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6E9E933-8E27-449C-AF28-3CC7D6844C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487" y="69082"/>
            <a:ext cx="9599084" cy="90973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/>
              <a:t>Header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5182A6-8066-4021-81D1-A9B4E7AEE659}"/>
              </a:ext>
            </a:extLst>
          </p:cNvPr>
          <p:cNvSpPr txBox="1"/>
          <p:nvPr userDrawn="1"/>
        </p:nvSpPr>
        <p:spPr>
          <a:xfrm>
            <a:off x="10032522" y="6578955"/>
            <a:ext cx="2441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bg1"/>
                </a:solidFill>
              </a:rPr>
              <a:t>X-COM Systems LLC™</a:t>
            </a:r>
          </a:p>
        </p:txBody>
      </p:sp>
    </p:spTree>
    <p:extLst>
      <p:ext uri="{BB962C8B-B14F-4D97-AF65-F5344CB8AC3E}">
        <p14:creationId xmlns:p14="http://schemas.microsoft.com/office/powerpoint/2010/main" val="3683296783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664646"/>
            <a:ext cx="816864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304800" y="6669937"/>
            <a:ext cx="816864" cy="11887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EC66B-EF27-4603-8557-B6CFD2D77735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15" name="Picture 14" descr="Anticipate-_Accelerate-_Achieve-Wordmark-Lockup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364705"/>
            <a:ext cx="2641600" cy="103463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64666"/>
            <a:ext cx="11582400" cy="3962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F7199-C9B8-4237-A69B-E2EB079981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487" y="69082"/>
            <a:ext cx="9599084" cy="90973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/>
              <a:t>Header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DCCAA6-6B86-41DE-961B-F262FF98ECA4}"/>
              </a:ext>
            </a:extLst>
          </p:cNvPr>
          <p:cNvSpPr txBox="1"/>
          <p:nvPr userDrawn="1"/>
        </p:nvSpPr>
        <p:spPr>
          <a:xfrm>
            <a:off x="10032522" y="6578955"/>
            <a:ext cx="2441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bg1"/>
                </a:solidFill>
              </a:rPr>
              <a:t>X-COM Systems LLC™</a:t>
            </a:r>
          </a:p>
        </p:txBody>
      </p:sp>
    </p:spTree>
    <p:extLst>
      <p:ext uri="{BB962C8B-B14F-4D97-AF65-F5344CB8AC3E}">
        <p14:creationId xmlns:p14="http://schemas.microsoft.com/office/powerpoint/2010/main" val="2761442866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664646"/>
            <a:ext cx="816864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304800" y="6669937"/>
            <a:ext cx="816864" cy="11887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EC66B-EF27-4603-8557-B6CFD2D77735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15" name="Picture 14" descr="Anticipate-_Accelerate-_Achieve-Wordmark-Lockup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364705"/>
            <a:ext cx="2641600" cy="103463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64666"/>
            <a:ext cx="11582400" cy="3962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F7199-C9B8-4237-A69B-E2EB079981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487" y="69082"/>
            <a:ext cx="9599084" cy="90973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/>
              <a:t>Header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4259D8-C7FC-4B31-9D40-F28350B7EBF7}"/>
              </a:ext>
            </a:extLst>
          </p:cNvPr>
          <p:cNvSpPr txBox="1"/>
          <p:nvPr userDrawn="1"/>
        </p:nvSpPr>
        <p:spPr>
          <a:xfrm>
            <a:off x="10032522" y="6578955"/>
            <a:ext cx="2441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bg1"/>
                </a:solidFill>
              </a:rPr>
              <a:t>X-COM Systems LLC™</a:t>
            </a:r>
          </a:p>
        </p:txBody>
      </p:sp>
    </p:spTree>
    <p:extLst>
      <p:ext uri="{BB962C8B-B14F-4D97-AF65-F5344CB8AC3E}">
        <p14:creationId xmlns:p14="http://schemas.microsoft.com/office/powerpoint/2010/main" val="847052810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664646"/>
            <a:ext cx="816864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304800" y="6669937"/>
            <a:ext cx="816864" cy="11887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EC66B-EF27-4603-8557-B6CFD2D77735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15" name="Picture 14" descr="Anticipate-_Accelerate-_Achieve-Wordmark-Lockup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364705"/>
            <a:ext cx="2641600" cy="103463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64666"/>
            <a:ext cx="11582400" cy="3962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73B05D9-0AE3-47D7-9966-B92D9C836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487" y="69082"/>
            <a:ext cx="9599084" cy="90973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/>
              <a:t>Header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5DD7-CD70-42DC-ACF8-B206E5AE2F25}"/>
              </a:ext>
            </a:extLst>
          </p:cNvPr>
          <p:cNvSpPr txBox="1"/>
          <p:nvPr userDrawn="1"/>
        </p:nvSpPr>
        <p:spPr>
          <a:xfrm>
            <a:off x="10032522" y="6578955"/>
            <a:ext cx="2441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bg1"/>
                </a:solidFill>
              </a:rPr>
              <a:t>X-COM Systems LLC™</a:t>
            </a:r>
          </a:p>
        </p:txBody>
      </p:sp>
    </p:spTree>
    <p:extLst>
      <p:ext uri="{BB962C8B-B14F-4D97-AF65-F5344CB8AC3E}">
        <p14:creationId xmlns:p14="http://schemas.microsoft.com/office/powerpoint/2010/main" val="3795446410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83F38-069A-4507-9E2C-60F8E4C22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656" y="1604513"/>
            <a:ext cx="0" cy="0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Myriad Pr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B26AD-88A8-4586-956D-FEC7F6557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1656" y="1604513"/>
            <a:ext cx="0" cy="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8A6CB-F918-4418-ABD3-FBE129111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1656" y="1604513"/>
            <a:ext cx="0" cy="0"/>
          </a:xfrm>
        </p:spPr>
        <p:txBody>
          <a:bodyPr/>
          <a:lstStyle/>
          <a:p>
            <a:pPr>
              <a:defRPr/>
            </a:pPr>
            <a:r>
              <a:rPr lang="en-US"/>
              <a:t>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03EDC-99CE-4D43-8EDD-F314C39E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01656" y="1604513"/>
            <a:ext cx="0" cy="0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0FAA4-51DB-40CE-8BA4-B352EBE32487}"/>
              </a:ext>
            </a:extLst>
          </p:cNvPr>
          <p:cNvSpPr txBox="1"/>
          <p:nvPr userDrawn="1"/>
        </p:nvSpPr>
        <p:spPr>
          <a:xfrm>
            <a:off x="10032522" y="6578955"/>
            <a:ext cx="2441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bg1"/>
                </a:solidFill>
              </a:rPr>
              <a:t>X-COM Systems LLC™</a:t>
            </a:r>
          </a:p>
        </p:txBody>
      </p:sp>
    </p:spTree>
    <p:extLst>
      <p:ext uri="{BB962C8B-B14F-4D97-AF65-F5344CB8AC3E}">
        <p14:creationId xmlns:p14="http://schemas.microsoft.com/office/powerpoint/2010/main" val="61163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rd-Logo-White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2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rd-Logo-White.pd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03" t="9851" r="24893" b="20134"/>
          <a:stretch/>
        </p:blipFill>
        <p:spPr>
          <a:xfrm>
            <a:off x="1221269" y="954090"/>
            <a:ext cx="6189048" cy="4275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C717B3-DEE3-4A53-85EA-A24214CDBE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4309" y="2155413"/>
            <a:ext cx="2418475" cy="236607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1900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862050" y="1352163"/>
            <a:ext cx="10698500" cy="1105893"/>
          </a:xfrm>
          <a:prstGeom prst="rect">
            <a:avLst/>
          </a:prstGeom>
        </p:spPr>
        <p:txBody>
          <a:bodyPr t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accent6"/>
                </a:solidFill>
                <a:latin typeface="Myriad Pro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51401" y="1417639"/>
            <a:ext cx="0" cy="963779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51402" y="2644254"/>
            <a:ext cx="10720916" cy="15409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latin typeface="Myriad Pro"/>
              </a:defRPr>
            </a:lvl1pPr>
          </a:lstStyle>
          <a:p>
            <a:pPr lvl="0"/>
            <a:r>
              <a:rPr lang="en-US"/>
              <a:t>Paragraph</a:t>
            </a:r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751418" y="4402667"/>
            <a:ext cx="10720916" cy="2063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Myriad Pro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2487" y="69082"/>
            <a:ext cx="9599084" cy="90973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/>
              <a:t>Header Text</a:t>
            </a:r>
          </a:p>
        </p:txBody>
      </p:sp>
    </p:spTree>
    <p:extLst>
      <p:ext uri="{BB962C8B-B14F-4D97-AF65-F5344CB8AC3E}">
        <p14:creationId xmlns:p14="http://schemas.microsoft.com/office/powerpoint/2010/main" val="32452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862050" y="1352164"/>
            <a:ext cx="10698500" cy="715176"/>
          </a:xfrm>
          <a:prstGeom prst="rect">
            <a:avLst/>
          </a:prstGeom>
        </p:spPr>
        <p:txBody>
          <a:bodyPr t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accent6"/>
                </a:solidFill>
                <a:latin typeface="Myriad Pro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6" name="Straight Connector 15"/>
          <p:cNvCxnSpPr>
            <a:cxnSpLocks/>
          </p:cNvCxnSpPr>
          <p:nvPr userDrawn="1"/>
        </p:nvCxnSpPr>
        <p:spPr>
          <a:xfrm>
            <a:off x="751401" y="1338127"/>
            <a:ext cx="0" cy="543683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44166" y="2279375"/>
            <a:ext cx="10720916" cy="40021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latin typeface="Myriad Pro"/>
              </a:defRPr>
            </a:lvl1pPr>
          </a:lstStyle>
          <a:p>
            <a:pPr lvl="0"/>
            <a:r>
              <a:rPr lang="en-US"/>
              <a:t>Paragraph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2487" y="69082"/>
            <a:ext cx="9599084" cy="90973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/>
              <a:t>Header Text</a:t>
            </a:r>
          </a:p>
        </p:txBody>
      </p:sp>
    </p:spTree>
    <p:extLst>
      <p:ext uri="{BB962C8B-B14F-4D97-AF65-F5344CB8AC3E}">
        <p14:creationId xmlns:p14="http://schemas.microsoft.com/office/powerpoint/2010/main" val="375968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2487" y="69082"/>
            <a:ext cx="9599084" cy="90973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/>
              <a:t>Header Text</a:t>
            </a:r>
          </a:p>
        </p:txBody>
      </p:sp>
    </p:spTree>
    <p:extLst>
      <p:ext uri="{BB962C8B-B14F-4D97-AF65-F5344CB8AC3E}">
        <p14:creationId xmlns:p14="http://schemas.microsoft.com/office/powerpoint/2010/main" val="134670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20"/>
          </p:nvPr>
        </p:nvSpPr>
        <p:spPr>
          <a:xfrm>
            <a:off x="0" y="4548718"/>
            <a:ext cx="12192000" cy="24072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latin typeface="Myriad Pro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 descr="Coordinate-Plane-BG 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9651"/>
            <a:ext cx="12192000" cy="25781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950384" y="2016694"/>
            <a:ext cx="3008923" cy="4272411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>
              <a:latin typeface="Myriad Pro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14997" y="967156"/>
            <a:ext cx="11442536" cy="787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533">
                <a:solidFill>
                  <a:srgbClr val="00246D"/>
                </a:solidFill>
                <a:latin typeface="Myriad Pro"/>
              </a:defRPr>
            </a:lvl1pPr>
          </a:lstStyle>
          <a:p>
            <a:pPr lvl="0"/>
            <a:r>
              <a:rPr lang="en-US"/>
              <a:t>Page Header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950384" y="2481251"/>
            <a:ext cx="3003549" cy="16725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>
                <a:latin typeface="Myriad Pro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950385" y="4152900"/>
            <a:ext cx="3002988" cy="2136205"/>
          </a:xfrm>
          <a:prstGeom prst="rect">
            <a:avLst/>
          </a:prstGeom>
          <a:solidFill>
            <a:schemeClr val="bg1"/>
          </a:solidFill>
        </p:spPr>
        <p:txBody>
          <a:bodyPr vert="horz" tIns="91440"/>
          <a:lstStyle>
            <a:lvl1pPr marL="0" marR="0" indent="0" algn="ctr" defTabSz="60958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tx1"/>
                </a:solidFill>
                <a:latin typeface="Myriad Pro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1632"/>
              </a:spcBef>
              <a:spcAft>
                <a:spcPts val="52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Bucket text here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1632"/>
              </a:spcBef>
              <a:spcAft>
                <a:spcPts val="520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50385" y="2047373"/>
            <a:ext cx="3009900" cy="35024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4602307" y="1979104"/>
            <a:ext cx="3008923" cy="4272411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>
              <a:latin typeface="Myriad Pro"/>
            </a:endParaRPr>
          </a:p>
        </p:txBody>
      </p:sp>
      <p:sp>
        <p:nvSpPr>
          <p:cNvPr id="24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4602307" y="2443661"/>
            <a:ext cx="3003549" cy="16725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>
                <a:latin typeface="Myriad Pro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602307" y="4115310"/>
            <a:ext cx="3002988" cy="2136205"/>
          </a:xfrm>
          <a:prstGeom prst="rect">
            <a:avLst/>
          </a:prstGeom>
          <a:solidFill>
            <a:schemeClr val="bg1"/>
          </a:solidFill>
        </p:spPr>
        <p:txBody>
          <a:bodyPr vert="horz" tIns="91440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  <a:latin typeface="Myriad Pro"/>
              </a:defRPr>
            </a:lvl1pPr>
          </a:lstStyle>
          <a:p>
            <a:pPr lvl="0"/>
            <a:r>
              <a:rPr lang="en-US"/>
              <a:t>Bucket text here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02307" y="2016695"/>
            <a:ext cx="3009900" cy="350248"/>
          </a:xfrm>
          <a:prstGeom prst="rect">
            <a:avLst/>
          </a:prstGeom>
        </p:spPr>
        <p:txBody>
          <a:bodyPr vert="horz"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8272216" y="1978177"/>
            <a:ext cx="3008923" cy="4272411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>
              <a:latin typeface="Myriad Pro"/>
            </a:endParaRPr>
          </a:p>
        </p:txBody>
      </p:sp>
      <p:sp>
        <p:nvSpPr>
          <p:cNvPr id="3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8272216" y="2442734"/>
            <a:ext cx="3003549" cy="16725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>
                <a:latin typeface="Myriad Pro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8272217" y="4114383"/>
            <a:ext cx="3002988" cy="2136205"/>
          </a:xfrm>
          <a:prstGeom prst="rect">
            <a:avLst/>
          </a:prstGeom>
          <a:solidFill>
            <a:schemeClr val="bg1"/>
          </a:solidFill>
        </p:spPr>
        <p:txBody>
          <a:bodyPr vert="horz" tIns="91440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  <a:latin typeface="Myriad Pro"/>
              </a:defRPr>
            </a:lvl1pPr>
          </a:lstStyle>
          <a:p>
            <a:pPr lvl="0"/>
            <a:r>
              <a:rPr lang="en-US"/>
              <a:t>Bucket text here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8272217" y="2015768"/>
            <a:ext cx="3009900" cy="35024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2487" y="69082"/>
            <a:ext cx="9599084" cy="90973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/>
              <a:t>Header Text</a:t>
            </a:r>
          </a:p>
        </p:txBody>
      </p:sp>
    </p:spTree>
    <p:extLst>
      <p:ext uri="{BB962C8B-B14F-4D97-AF65-F5344CB8AC3E}">
        <p14:creationId xmlns:p14="http://schemas.microsoft.com/office/powerpoint/2010/main" val="364615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64666"/>
            <a:ext cx="11582400" cy="3962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304800" y="6669937"/>
            <a:ext cx="816864" cy="11887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EC66B-EF27-4603-8557-B6CFD2D77735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15" name="Picture 14" descr="Anticipate-_Accelerate-_Achieve-Wordmark-Lockup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364705"/>
            <a:ext cx="2641600" cy="103463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CEFF7F6-BEAF-4AEF-9442-D36D45C98C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2487" y="69082"/>
            <a:ext cx="9599084" cy="90973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/>
              <a:t>Header Text</a:t>
            </a:r>
          </a:p>
        </p:txBody>
      </p:sp>
    </p:spTree>
    <p:extLst>
      <p:ext uri="{BB962C8B-B14F-4D97-AF65-F5344CB8AC3E}">
        <p14:creationId xmlns:p14="http://schemas.microsoft.com/office/powerpoint/2010/main" val="3776304282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800" y="1271016"/>
            <a:ext cx="5693664" cy="456285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271016"/>
            <a:ext cx="5693664" cy="456285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04800" y="6669937"/>
            <a:ext cx="816864" cy="11887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EC66B-EF27-4603-8557-B6CFD2D77735}" type="slidenum">
              <a:rPr lang="en-US" sz="800" smtClean="0"/>
              <a:pPr/>
              <a:t>‹#›</a:t>
            </a:fld>
            <a:endParaRPr lang="en-US" sz="80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091769-6434-4FE8-A63A-4ADA2623F1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487" y="69082"/>
            <a:ext cx="9599084" cy="90973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/>
              <a:t>Header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CD36C0-1B81-434C-BFB9-80200EC88620}"/>
              </a:ext>
            </a:extLst>
          </p:cNvPr>
          <p:cNvSpPr txBox="1"/>
          <p:nvPr userDrawn="1"/>
        </p:nvSpPr>
        <p:spPr>
          <a:xfrm>
            <a:off x="10032522" y="6578955"/>
            <a:ext cx="2441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bg1"/>
                </a:solidFill>
              </a:rPr>
              <a:t>X-COM Systems LLC™</a:t>
            </a:r>
          </a:p>
        </p:txBody>
      </p:sp>
    </p:spTree>
    <p:extLst>
      <p:ext uri="{BB962C8B-B14F-4D97-AF65-F5344CB8AC3E}">
        <p14:creationId xmlns:p14="http://schemas.microsoft.com/office/powerpoint/2010/main" val="3334605470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719D261-6B43-433C-B665-34DE3B7435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779" y="-9295"/>
            <a:ext cx="9599084" cy="90973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/>
              <a:t>Header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E5DC3-5E2B-4FFF-B3CA-CAE64F473494}"/>
              </a:ext>
            </a:extLst>
          </p:cNvPr>
          <p:cNvSpPr txBox="1"/>
          <p:nvPr userDrawn="1"/>
        </p:nvSpPr>
        <p:spPr>
          <a:xfrm>
            <a:off x="10032522" y="6578955"/>
            <a:ext cx="2441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bg1"/>
                </a:solidFill>
              </a:rPr>
              <a:t>X-COM Systems LLC™</a:t>
            </a:r>
          </a:p>
        </p:txBody>
      </p:sp>
    </p:spTree>
    <p:extLst>
      <p:ext uri="{BB962C8B-B14F-4D97-AF65-F5344CB8AC3E}">
        <p14:creationId xmlns:p14="http://schemas.microsoft.com/office/powerpoint/2010/main" val="4151417026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64666"/>
            <a:ext cx="11582400" cy="3962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664646"/>
            <a:ext cx="816864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Anticipate-_Accelerate-_Achieve-Wordmark-Lockup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364705"/>
            <a:ext cx="2641600" cy="103463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D2DBEB-D497-401B-A0FD-EBFA1E3644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487" y="69082"/>
            <a:ext cx="9599084" cy="90973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/>
              <a:t>Header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D47DB-F509-4165-A1EC-40ACA1393382}"/>
              </a:ext>
            </a:extLst>
          </p:cNvPr>
          <p:cNvSpPr txBox="1"/>
          <p:nvPr userDrawn="1"/>
        </p:nvSpPr>
        <p:spPr>
          <a:xfrm>
            <a:off x="10032522" y="6578955"/>
            <a:ext cx="2441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bg1"/>
                </a:solidFill>
              </a:rPr>
              <a:t>X-COM Systems LLC™</a:t>
            </a:r>
          </a:p>
        </p:txBody>
      </p:sp>
    </p:spTree>
    <p:extLst>
      <p:ext uri="{BB962C8B-B14F-4D97-AF65-F5344CB8AC3E}">
        <p14:creationId xmlns:p14="http://schemas.microsoft.com/office/powerpoint/2010/main" val="3594227517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ordinate-Plane-Header-BG 10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90" y="-627"/>
            <a:ext cx="9950452" cy="952500"/>
          </a:xfrm>
          <a:prstGeom prst="rect">
            <a:avLst/>
          </a:prstGeom>
        </p:spPr>
      </p:pic>
      <p:pic>
        <p:nvPicPr>
          <p:cNvPr id="7" name="Picture 6" descr="Blue-Dash-Footer 13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2323"/>
            <a:ext cx="12192000" cy="35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29F48E-F7AF-43C6-AA89-1D9BBDCABA4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9291" y="187723"/>
            <a:ext cx="877334" cy="85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9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7" r:id="rId12"/>
    <p:sldLayoutId id="2147483685" r:id="rId13"/>
    <p:sldLayoutId id="2147483686" r:id="rId14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4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08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1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anechoic+chamber&amp;source=images&amp;cd=&amp;cad=rja&amp;docid=KLyv7U8bzHAFOM&amp;tbnid=_F31x0xVwySH6M:&amp;ved=0CAUQjRw&amp;url=http://www.defence.pk/forums/pakistan-air-force/30409-f-35-stealth-fighter-jet-successful-2.html&amp;ei=Qd9FUbbfHOnY0QGo0IDoDg&amp;bvm=bv.43828540,d.dmg&amp;psig=AFQjCNEvjIALK4j9W28OntU1CNf0WhPKtQ&amp;ust=136361994420551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9F942-FEA7-4CD6-8A44-F00B685E476F}"/>
              </a:ext>
            </a:extLst>
          </p:cNvPr>
          <p:cNvSpPr txBox="1"/>
          <p:nvPr/>
        </p:nvSpPr>
        <p:spPr>
          <a:xfrm>
            <a:off x="0" y="5011686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RF Interference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Mitigation Strategies using Wideband Signal Recording</a:t>
            </a:r>
          </a:p>
        </p:txBody>
      </p:sp>
    </p:spTree>
    <p:extLst>
      <p:ext uri="{BB962C8B-B14F-4D97-AF65-F5344CB8AC3E}">
        <p14:creationId xmlns:p14="http://schemas.microsoft.com/office/powerpoint/2010/main" val="10995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7558A5EF-CB56-474E-9A78-1D1E4071F8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Alternative Approach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1BCA6A-273D-4B5C-A2EE-40F2B55DAE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Interference Testing – Workflow </a:t>
            </a:r>
          </a:p>
        </p:txBody>
      </p:sp>
      <p:sp>
        <p:nvSpPr>
          <p:cNvPr id="107" name="AutoShape 8"/>
          <p:cNvSpPr>
            <a:spLocks noChangeArrowheads="1"/>
          </p:cNvSpPr>
          <p:nvPr/>
        </p:nvSpPr>
        <p:spPr bwMode="auto">
          <a:xfrm>
            <a:off x="3775736" y="2621008"/>
            <a:ext cx="1371600" cy="1828800"/>
          </a:xfrm>
          <a:prstGeom prst="chevron">
            <a:avLst>
              <a:gd name="adj" fmla="val 13097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AutoShape 8"/>
          <p:cNvSpPr>
            <a:spLocks noChangeArrowheads="1"/>
          </p:cNvSpPr>
          <p:nvPr/>
        </p:nvSpPr>
        <p:spPr bwMode="auto">
          <a:xfrm>
            <a:off x="5117243" y="2621008"/>
            <a:ext cx="1371600" cy="1828800"/>
          </a:xfrm>
          <a:prstGeom prst="chevron">
            <a:avLst>
              <a:gd name="adj" fmla="val 13097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AutoShape 8"/>
          <p:cNvSpPr>
            <a:spLocks noChangeArrowheads="1"/>
          </p:cNvSpPr>
          <p:nvPr/>
        </p:nvSpPr>
        <p:spPr bwMode="auto">
          <a:xfrm>
            <a:off x="6458750" y="2621008"/>
            <a:ext cx="1371600" cy="1828800"/>
          </a:xfrm>
          <a:prstGeom prst="chevron">
            <a:avLst>
              <a:gd name="adj" fmla="val 13097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AutoShape 8"/>
          <p:cNvSpPr>
            <a:spLocks noChangeArrowheads="1"/>
          </p:cNvSpPr>
          <p:nvPr/>
        </p:nvSpPr>
        <p:spPr bwMode="auto">
          <a:xfrm>
            <a:off x="2434229" y="2621008"/>
            <a:ext cx="1371600" cy="1828800"/>
          </a:xfrm>
          <a:prstGeom prst="chevron">
            <a:avLst>
              <a:gd name="adj" fmla="val 13097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AutoShape 26"/>
          <p:cNvSpPr>
            <a:spLocks noChangeArrowheads="1"/>
          </p:cNvSpPr>
          <p:nvPr/>
        </p:nvSpPr>
        <p:spPr bwMode="auto">
          <a:xfrm>
            <a:off x="7800255" y="2621008"/>
            <a:ext cx="1371600" cy="1828800"/>
          </a:xfrm>
          <a:prstGeom prst="chevron">
            <a:avLst>
              <a:gd name="adj" fmla="val 13593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AutoShape 4"/>
          <p:cNvSpPr>
            <a:spLocks noChangeArrowheads="1"/>
          </p:cNvSpPr>
          <p:nvPr/>
        </p:nvSpPr>
        <p:spPr bwMode="auto">
          <a:xfrm>
            <a:off x="1376235" y="2624553"/>
            <a:ext cx="1097280" cy="1828800"/>
          </a:xfrm>
          <a:prstGeom prst="homePlate">
            <a:avLst>
              <a:gd name="adj" fmla="val 15727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 Box 6"/>
          <p:cNvSpPr txBox="1">
            <a:spLocks noChangeArrowheads="1"/>
          </p:cNvSpPr>
          <p:nvPr/>
        </p:nvSpPr>
        <p:spPr bwMode="auto">
          <a:xfrm>
            <a:off x="1116307" y="3227511"/>
            <a:ext cx="1570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RF Down Conversion</a:t>
            </a:r>
          </a:p>
        </p:txBody>
      </p:sp>
      <p:sp>
        <p:nvSpPr>
          <p:cNvPr id="75" name="Line 7"/>
          <p:cNvSpPr>
            <a:spLocks noChangeShapeType="1"/>
          </p:cNvSpPr>
          <p:nvPr/>
        </p:nvSpPr>
        <p:spPr bwMode="auto">
          <a:xfrm>
            <a:off x="1383550" y="2067340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Text Box 9"/>
          <p:cNvSpPr txBox="1">
            <a:spLocks noChangeArrowheads="1"/>
          </p:cNvSpPr>
          <p:nvPr/>
        </p:nvSpPr>
        <p:spPr bwMode="auto">
          <a:xfrm>
            <a:off x="6779312" y="2153534"/>
            <a:ext cx="1795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Signal Playback</a:t>
            </a: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2531356" y="3237578"/>
            <a:ext cx="1247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Waveform Digitization</a:t>
            </a:r>
          </a:p>
        </p:txBody>
      </p:sp>
      <p:sp>
        <p:nvSpPr>
          <p:cNvPr id="79" name="Line 13"/>
          <p:cNvSpPr>
            <a:spLocks noChangeShapeType="1"/>
          </p:cNvSpPr>
          <p:nvPr/>
        </p:nvSpPr>
        <p:spPr bwMode="auto">
          <a:xfrm>
            <a:off x="6377178" y="2080040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Line 14"/>
          <p:cNvSpPr>
            <a:spLocks noChangeShapeType="1"/>
          </p:cNvSpPr>
          <p:nvPr/>
        </p:nvSpPr>
        <p:spPr bwMode="auto">
          <a:xfrm>
            <a:off x="3422070" y="2322811"/>
            <a:ext cx="2743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Line 15"/>
          <p:cNvSpPr>
            <a:spLocks noChangeShapeType="1"/>
          </p:cNvSpPr>
          <p:nvPr/>
        </p:nvSpPr>
        <p:spPr bwMode="auto">
          <a:xfrm flipH="1">
            <a:off x="1372533" y="2322811"/>
            <a:ext cx="2743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 Box 17"/>
          <p:cNvSpPr txBox="1">
            <a:spLocks noChangeArrowheads="1"/>
          </p:cNvSpPr>
          <p:nvPr/>
        </p:nvSpPr>
        <p:spPr bwMode="auto">
          <a:xfrm>
            <a:off x="1713241" y="2153534"/>
            <a:ext cx="1705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Signal Capture</a:t>
            </a:r>
          </a:p>
        </p:txBody>
      </p:sp>
      <p:sp>
        <p:nvSpPr>
          <p:cNvPr id="83" name="Text Box 20"/>
          <p:cNvSpPr txBox="1">
            <a:spLocks noChangeArrowheads="1"/>
          </p:cNvSpPr>
          <p:nvPr/>
        </p:nvSpPr>
        <p:spPr bwMode="auto">
          <a:xfrm>
            <a:off x="3749353" y="3129856"/>
            <a:ext cx="15113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Data Formatting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&amp; Storage</a:t>
            </a:r>
          </a:p>
        </p:txBody>
      </p:sp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8965398" y="2080040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Line 22"/>
          <p:cNvSpPr>
            <a:spLocks noChangeShapeType="1"/>
          </p:cNvSpPr>
          <p:nvPr/>
        </p:nvSpPr>
        <p:spPr bwMode="auto">
          <a:xfrm>
            <a:off x="8698491" y="2322811"/>
            <a:ext cx="2743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Line 23"/>
          <p:cNvSpPr>
            <a:spLocks noChangeShapeType="1"/>
          </p:cNvSpPr>
          <p:nvPr/>
        </p:nvSpPr>
        <p:spPr bwMode="auto">
          <a:xfrm flipH="1">
            <a:off x="6387548" y="2322811"/>
            <a:ext cx="2743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ext Box 28"/>
          <p:cNvSpPr txBox="1">
            <a:spLocks noChangeArrowheads="1"/>
          </p:cNvSpPr>
          <p:nvPr/>
        </p:nvSpPr>
        <p:spPr bwMode="auto">
          <a:xfrm>
            <a:off x="7815804" y="3237578"/>
            <a:ext cx="1463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RF Up Conversion</a:t>
            </a:r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6565470" y="3237578"/>
            <a:ext cx="1247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Waveform Generation</a:t>
            </a:r>
          </a:p>
        </p:txBody>
      </p:sp>
      <p:sp>
        <p:nvSpPr>
          <p:cNvPr id="92" name="Text Box 12"/>
          <p:cNvSpPr txBox="1">
            <a:spLocks noChangeArrowheads="1"/>
          </p:cNvSpPr>
          <p:nvPr/>
        </p:nvSpPr>
        <p:spPr bwMode="auto">
          <a:xfrm>
            <a:off x="5266779" y="3022136"/>
            <a:ext cx="1235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Signal Analysis &amp; Signal Creation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034E8F-8E84-4135-AD35-2A59D36EA855}"/>
              </a:ext>
            </a:extLst>
          </p:cNvPr>
          <p:cNvGrpSpPr/>
          <p:nvPr/>
        </p:nvGrpSpPr>
        <p:grpSpPr>
          <a:xfrm>
            <a:off x="653250" y="2721771"/>
            <a:ext cx="722985" cy="935125"/>
            <a:chOff x="653250" y="2721771"/>
            <a:chExt cx="722985" cy="935125"/>
          </a:xfrm>
        </p:grpSpPr>
        <p:sp>
          <p:nvSpPr>
            <p:cNvPr id="47" name="Freeform 46"/>
            <p:cNvSpPr/>
            <p:nvPr/>
          </p:nvSpPr>
          <p:spPr>
            <a:xfrm>
              <a:off x="1010475" y="3196039"/>
              <a:ext cx="365760" cy="460857"/>
            </a:xfrm>
            <a:custGeom>
              <a:avLst/>
              <a:gdLst>
                <a:gd name="connsiteX0" fmla="*/ 0 w 365760"/>
                <a:gd name="connsiteY0" fmla="*/ 0 h 460857"/>
                <a:gd name="connsiteX1" fmla="*/ 7315 w 365760"/>
                <a:gd name="connsiteY1" fmla="*/ 460857 h 460857"/>
                <a:gd name="connsiteX2" fmla="*/ 365760 w 365760"/>
                <a:gd name="connsiteY2" fmla="*/ 460857 h 46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" h="460857">
                  <a:moveTo>
                    <a:pt x="0" y="0"/>
                  </a:moveTo>
                  <a:lnTo>
                    <a:pt x="7315" y="460857"/>
                  </a:lnTo>
                  <a:lnTo>
                    <a:pt x="365760" y="46085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Isosceles Triangle 94"/>
            <p:cNvSpPr/>
            <p:nvPr/>
          </p:nvSpPr>
          <p:spPr>
            <a:xfrm flipV="1">
              <a:off x="653250" y="2721771"/>
              <a:ext cx="274320" cy="234086"/>
            </a:xfrm>
            <a:prstGeom prst="triangl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792239" y="2955859"/>
              <a:ext cx="557298" cy="460857"/>
            </a:xfrm>
            <a:custGeom>
              <a:avLst/>
              <a:gdLst>
                <a:gd name="connsiteX0" fmla="*/ 0 w 365760"/>
                <a:gd name="connsiteY0" fmla="*/ 0 h 460857"/>
                <a:gd name="connsiteX1" fmla="*/ 7315 w 365760"/>
                <a:gd name="connsiteY1" fmla="*/ 460857 h 460857"/>
                <a:gd name="connsiteX2" fmla="*/ 365760 w 365760"/>
                <a:gd name="connsiteY2" fmla="*/ 460857 h 46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" h="460857">
                  <a:moveTo>
                    <a:pt x="0" y="0"/>
                  </a:moveTo>
                  <a:lnTo>
                    <a:pt x="7315" y="460857"/>
                  </a:lnTo>
                  <a:lnTo>
                    <a:pt x="365760" y="46085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Isosceles Triangle 96"/>
            <p:cNvSpPr/>
            <p:nvPr/>
          </p:nvSpPr>
          <p:spPr>
            <a:xfrm flipV="1">
              <a:off x="871485" y="2954636"/>
              <a:ext cx="274320" cy="234086"/>
            </a:xfrm>
            <a:prstGeom prst="triangl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8" name="Line 7"/>
          <p:cNvSpPr>
            <a:spLocks noChangeShapeType="1"/>
          </p:cNvSpPr>
          <p:nvPr/>
        </p:nvSpPr>
        <p:spPr bwMode="auto">
          <a:xfrm>
            <a:off x="1365829" y="4502198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Line 7"/>
          <p:cNvSpPr>
            <a:spLocks noChangeShapeType="1"/>
          </p:cNvSpPr>
          <p:nvPr/>
        </p:nvSpPr>
        <p:spPr bwMode="auto">
          <a:xfrm>
            <a:off x="3713523" y="4502198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Line 7"/>
          <p:cNvSpPr>
            <a:spLocks noChangeShapeType="1"/>
          </p:cNvSpPr>
          <p:nvPr/>
        </p:nvSpPr>
        <p:spPr bwMode="auto">
          <a:xfrm>
            <a:off x="6406684" y="4502198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Line 7"/>
          <p:cNvSpPr>
            <a:spLocks noChangeShapeType="1"/>
          </p:cNvSpPr>
          <p:nvPr/>
        </p:nvSpPr>
        <p:spPr bwMode="auto">
          <a:xfrm>
            <a:off x="8996267" y="4502198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369577" y="4563793"/>
            <a:ext cx="2254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Vector Signal Analyzer w/ Streaming IQ Interface</a:t>
            </a:r>
          </a:p>
          <a:p>
            <a:pPr marL="0" marR="0" lvl="1" indent="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−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Broad frequency coverage</a:t>
            </a:r>
          </a:p>
          <a:p>
            <a:pPr marL="0" marR="0" lvl="1" indent="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−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Wide acquisition bandwidth</a:t>
            </a:r>
          </a:p>
          <a:p>
            <a:pPr marL="0" marR="0" lvl="1" indent="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−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High dynamic range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921212" y="4563794"/>
            <a:ext cx="250791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IQ Data Recorder</a:t>
            </a:r>
          </a:p>
          <a:p>
            <a:pPr marL="0" marR="0" lvl="1" indent="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−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 Time Data Tagging</a:t>
            </a:r>
          </a:p>
          <a:p>
            <a:pPr marL="0" marR="0" lvl="1" indent="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−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Speed Offloading</a:t>
            </a:r>
          </a:p>
          <a:p>
            <a:pPr marL="0" marR="0" lvl="1" indent="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−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Protection</a:t>
            </a:r>
          </a:p>
          <a:p>
            <a:pPr marL="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Visualize &amp; ID Signals</a:t>
            </a:r>
          </a:p>
          <a:p>
            <a:pPr marL="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Replay Very Large Files</a:t>
            </a:r>
          </a:p>
          <a:p>
            <a:pPr marL="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 New Signals from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Original Data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429125" y="4563793"/>
            <a:ext cx="29239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Convert Digital IQ to Analog</a:t>
            </a:r>
          </a:p>
          <a:p>
            <a:pPr marL="0" marR="0" lvl="0" indent="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Vector Signal Generator</a:t>
            </a:r>
          </a:p>
          <a:p>
            <a:pPr marL="0" marR="0" lvl="1" indent="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−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Broad frequency coverage</a:t>
            </a:r>
          </a:p>
          <a:p>
            <a:pPr marL="0" marR="0" lvl="1" indent="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−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Wide bandwidth IQ</a:t>
            </a:r>
          </a:p>
          <a:p>
            <a:pPr marL="0" marR="0" lvl="1" indent="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−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High dynamic range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3684071" y="2084159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 Box 17"/>
          <p:cNvSpPr txBox="1">
            <a:spLocks noChangeArrowheads="1"/>
          </p:cNvSpPr>
          <p:nvPr/>
        </p:nvSpPr>
        <p:spPr bwMode="auto">
          <a:xfrm>
            <a:off x="3813152" y="2153534"/>
            <a:ext cx="24196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Analyze and Simulate</a:t>
            </a:r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6197805" y="2322811"/>
            <a:ext cx="1828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Line 15"/>
          <p:cNvSpPr>
            <a:spLocks noChangeShapeType="1"/>
          </p:cNvSpPr>
          <p:nvPr/>
        </p:nvSpPr>
        <p:spPr bwMode="auto">
          <a:xfrm flipH="1">
            <a:off x="3684265" y="2322811"/>
            <a:ext cx="1828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515177" y="4520834"/>
            <a:ext cx="2212376" cy="156966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100% Capture, Analysis, Simulation and Replay RF Data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C6BFA0B-A37F-422E-A468-D74F6201D964}"/>
              </a:ext>
            </a:extLst>
          </p:cNvPr>
          <p:cNvGrpSpPr/>
          <p:nvPr/>
        </p:nvGrpSpPr>
        <p:grpSpPr>
          <a:xfrm flipH="1">
            <a:off x="9124657" y="2742594"/>
            <a:ext cx="722985" cy="935125"/>
            <a:chOff x="653250" y="2721771"/>
            <a:chExt cx="722985" cy="935125"/>
          </a:xfrm>
        </p:grpSpPr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0CB874DC-E804-4815-8F81-FBECF1270339}"/>
                </a:ext>
              </a:extLst>
            </p:cNvPr>
            <p:cNvSpPr/>
            <p:nvPr/>
          </p:nvSpPr>
          <p:spPr>
            <a:xfrm>
              <a:off x="1010475" y="3196039"/>
              <a:ext cx="365760" cy="460857"/>
            </a:xfrm>
            <a:custGeom>
              <a:avLst/>
              <a:gdLst>
                <a:gd name="connsiteX0" fmla="*/ 0 w 365760"/>
                <a:gd name="connsiteY0" fmla="*/ 0 h 460857"/>
                <a:gd name="connsiteX1" fmla="*/ 7315 w 365760"/>
                <a:gd name="connsiteY1" fmla="*/ 460857 h 460857"/>
                <a:gd name="connsiteX2" fmla="*/ 365760 w 365760"/>
                <a:gd name="connsiteY2" fmla="*/ 460857 h 46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" h="460857">
                  <a:moveTo>
                    <a:pt x="0" y="0"/>
                  </a:moveTo>
                  <a:lnTo>
                    <a:pt x="7315" y="460857"/>
                  </a:lnTo>
                  <a:lnTo>
                    <a:pt x="365760" y="46085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A852BAB5-1A1E-4594-8AEB-B2C374D46D37}"/>
                </a:ext>
              </a:extLst>
            </p:cNvPr>
            <p:cNvSpPr/>
            <p:nvPr/>
          </p:nvSpPr>
          <p:spPr>
            <a:xfrm flipV="1">
              <a:off x="653250" y="2721771"/>
              <a:ext cx="274320" cy="234086"/>
            </a:xfrm>
            <a:prstGeom prst="triangl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95">
              <a:extLst>
                <a:ext uri="{FF2B5EF4-FFF2-40B4-BE49-F238E27FC236}">
                  <a16:creationId xmlns:a16="http://schemas.microsoft.com/office/drawing/2014/main" id="{CBAA8088-B881-4DDB-89EE-25D4E5882D99}"/>
                </a:ext>
              </a:extLst>
            </p:cNvPr>
            <p:cNvSpPr/>
            <p:nvPr/>
          </p:nvSpPr>
          <p:spPr>
            <a:xfrm>
              <a:off x="792239" y="2955859"/>
              <a:ext cx="557298" cy="460857"/>
            </a:xfrm>
            <a:custGeom>
              <a:avLst/>
              <a:gdLst>
                <a:gd name="connsiteX0" fmla="*/ 0 w 365760"/>
                <a:gd name="connsiteY0" fmla="*/ 0 h 460857"/>
                <a:gd name="connsiteX1" fmla="*/ 7315 w 365760"/>
                <a:gd name="connsiteY1" fmla="*/ 460857 h 460857"/>
                <a:gd name="connsiteX2" fmla="*/ 365760 w 365760"/>
                <a:gd name="connsiteY2" fmla="*/ 460857 h 46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" h="460857">
                  <a:moveTo>
                    <a:pt x="0" y="0"/>
                  </a:moveTo>
                  <a:lnTo>
                    <a:pt x="7315" y="460857"/>
                  </a:lnTo>
                  <a:lnTo>
                    <a:pt x="365760" y="46085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DF2CD43D-020B-44F9-8E9B-F5BF9965003C}"/>
                </a:ext>
              </a:extLst>
            </p:cNvPr>
            <p:cNvSpPr/>
            <p:nvPr/>
          </p:nvSpPr>
          <p:spPr>
            <a:xfrm flipV="1">
              <a:off x="871485" y="2954636"/>
              <a:ext cx="274320" cy="234086"/>
            </a:xfrm>
            <a:prstGeom prst="triangl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4119" y="158758"/>
            <a:ext cx="8839200" cy="996950"/>
          </a:xfrm>
        </p:spPr>
        <p:txBody>
          <a:bodyPr>
            <a:noAutofit/>
          </a:bodyPr>
          <a:lstStyle/>
          <a:p>
            <a:pPr algn="l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chemeClr val="bg1"/>
                </a:solidFill>
                <a:latin typeface="Myriad Pro"/>
              </a:rPr>
              <a:t>HW Tools for Interference Testing</a:t>
            </a:r>
            <a:endParaRPr lang="en-GB" sz="3200" b="1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Content Placeholder 48">
            <a:extLst>
              <a:ext uri="{FF2B5EF4-FFF2-40B4-BE49-F238E27FC236}">
                <a16:creationId xmlns:a16="http://schemas.microsoft.com/office/drawing/2014/main" id="{F88A7581-ECBD-47DC-A6AC-ED0F37BCC158}"/>
              </a:ext>
            </a:extLst>
          </p:cNvPr>
          <p:cNvSpPr txBox="1">
            <a:spLocks/>
          </p:cNvSpPr>
          <p:nvPr/>
        </p:nvSpPr>
        <p:spPr bwMode="auto">
          <a:xfrm>
            <a:off x="271499" y="2859088"/>
            <a:ext cx="5360816" cy="351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28600" indent="-220345" defTabSz="685800" eaLnBrk="1" hangingPunct="1">
              <a:lnSpc>
                <a:spcPts val="189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200" b="1">
                <a:solidFill>
                  <a:schemeClr val="tx2"/>
                </a:solidFill>
                <a:latin typeface="+mn-lt"/>
              </a:rPr>
              <a:t> IQC5000B RF Record &amp; Playback System</a:t>
            </a:r>
            <a:endParaRPr lang="en-US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800">
                <a:latin typeface="Calibri"/>
                <a:cs typeface="Calibri"/>
              </a:rPr>
              <a:t>40, 165, &amp; 255 MHz IBW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800">
                <a:latin typeface="Calibri"/>
                <a:cs typeface="Calibri"/>
              </a:rPr>
              <a:t>16-bit Low Voltage Differential Signaling (LVDS) interface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800">
                <a:latin typeface="Calibri"/>
                <a:cs typeface="Calibri"/>
              </a:rPr>
              <a:t>Built-in IQ and fixed RF playback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800">
                <a:latin typeface="Calibri"/>
                <a:cs typeface="Calibri"/>
              </a:rPr>
              <a:t>IRIG-B and GPS Inputs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800">
                <a:latin typeface="Calibri"/>
                <a:cs typeface="Calibri"/>
              </a:rPr>
              <a:t>Triggers and Markers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800">
                <a:latin typeface="Calibri"/>
                <a:cs typeface="Calibri"/>
              </a:rPr>
              <a:t>Memory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400">
                <a:latin typeface="Calibri"/>
                <a:cs typeface="Calibri"/>
              </a:rPr>
              <a:t>Internal:  50 min @ 255 MHz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400">
                <a:latin typeface="Calibri"/>
                <a:cs typeface="Calibri"/>
              </a:rPr>
              <a:t>External: 3 hours @ 255 MHz</a:t>
            </a:r>
            <a:endParaRPr lang="en-US" altLang="en-US" sz="1200">
              <a:latin typeface="Calibri"/>
              <a:cs typeface="Calibri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800">
                <a:latin typeface="Calibri"/>
                <a:cs typeface="Calibri"/>
              </a:rPr>
              <a:t>Single and Dual Channel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800">
                <a:latin typeface="Calibri"/>
                <a:cs typeface="Calibri"/>
              </a:rPr>
              <a:t>Utilizes RSA for down conversion &amp; digitization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ED9FD96-C2A9-459B-B259-093C1F61C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1521" y="1030292"/>
            <a:ext cx="3750960" cy="175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6D65A278-AE58-4253-890D-76035F01D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1107162"/>
            <a:ext cx="2539528" cy="337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8E31B2-E569-4EF3-912C-3ED96E806F10}"/>
              </a:ext>
            </a:extLst>
          </p:cNvPr>
          <p:cNvSpPr txBox="1"/>
          <p:nvPr/>
        </p:nvSpPr>
        <p:spPr>
          <a:xfrm>
            <a:off x="9033006" y="1645754"/>
            <a:ext cx="288749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/>
              <a:t>IQC91000A</a:t>
            </a:r>
            <a:r>
              <a:rPr lang="en-US" altLang="en-US" sz="2200" b="1">
                <a:solidFill>
                  <a:schemeClr val="tx2"/>
                </a:solidFill>
              </a:rPr>
              <a:t> RF Record &amp; Playback System</a:t>
            </a:r>
            <a:endParaRPr lang="en-US" sz="2200" b="1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/>
              <a:t>1000 MHz IQ record and playback bandwidth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/>
              <a:t>1 GHz to 18 GHz frequency coverage, 26.5 GHz and 40 GHz option available.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/>
              <a:t>90 minutes of continuous record and playback time.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A3EF82-A859-4B02-9E7F-C23A5E1CC800}"/>
              </a:ext>
            </a:extLst>
          </p:cNvPr>
          <p:cNvSpPr txBox="1"/>
          <p:nvPr/>
        </p:nvSpPr>
        <p:spPr>
          <a:xfrm>
            <a:off x="5841393" y="4556115"/>
            <a:ext cx="5529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/>
              <a:t>High-speed data offload for post-processing in MATLAB® as well as other popular VSA tools.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/>
              <a:t>Sophisticated triggers and markers to time-tag and geo-tag signal events.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/>
              <a:t>Eliminate gaps and only record signals of interest by leveraging gated trigger capability. </a:t>
            </a: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09601" y="1245141"/>
            <a:ext cx="8275864" cy="49701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Spectro-X Signal Analysis Software</a:t>
            </a:r>
          </a:p>
          <a:p>
            <a:pPr lvl="1"/>
            <a:r>
              <a:rPr lang="en-US" sz="2200"/>
              <a:t>Visualize stored data as a “Motion Picture”</a:t>
            </a:r>
          </a:p>
          <a:p>
            <a:pPr lvl="1"/>
            <a:r>
              <a:rPr lang="en-US" sz="2200"/>
              <a:t>Search engines to ID and fingerprint waveforms</a:t>
            </a:r>
          </a:p>
          <a:p>
            <a:pPr lvl="1"/>
            <a:r>
              <a:rPr lang="en-US" sz="2200"/>
              <a:t>“Clip and Save” for replay in VSA SW</a:t>
            </a:r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Vector Signal Analysis Software</a:t>
            </a:r>
          </a:p>
          <a:p>
            <a:pPr lvl="1">
              <a:defRPr/>
            </a:pPr>
            <a:r>
              <a:rPr lang="en-US" sz="2200"/>
              <a:t>Supports over 75 standards and modulation types</a:t>
            </a:r>
          </a:p>
          <a:p>
            <a:pPr lvl="1">
              <a:defRPr/>
            </a:pPr>
            <a:r>
              <a:rPr lang="en-US" sz="2200"/>
              <a:t>Bit-level modulation analysis</a:t>
            </a:r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RF Editor Signal Creation Software</a:t>
            </a:r>
          </a:p>
          <a:p>
            <a:pPr lvl="1">
              <a:defRPr/>
            </a:pPr>
            <a:r>
              <a:rPr lang="en-US" sz="2200"/>
              <a:t>Create new signal scenarios from recorded files</a:t>
            </a:r>
          </a:p>
          <a:p>
            <a:pPr lvl="1">
              <a:defRPr/>
            </a:pPr>
            <a:r>
              <a:rPr lang="en-US" sz="2200"/>
              <a:t>Clip, stitch, translate, filter and loop waveform libraries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18B3F-B38C-4DD0-8346-2D37ECA0E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SW Tools for Interference Testing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7727" y="1537084"/>
            <a:ext cx="2484672" cy="13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2496" y="3219301"/>
            <a:ext cx="2455137" cy="1387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7039" y="4946293"/>
            <a:ext cx="2446051" cy="1306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551834" y="2934603"/>
            <a:ext cx="144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VSA Software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79485" y="1245141"/>
            <a:ext cx="189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Spectro-X Analysis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63117" y="4650193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RF Editor Software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310231A-FB64-46F6-B4D2-F6B357290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050" y="1352164"/>
            <a:ext cx="10698500" cy="715176"/>
          </a:xfrm>
        </p:spPr>
        <p:txBody>
          <a:bodyPr/>
          <a:lstStyle/>
          <a:p>
            <a:r>
              <a:rPr lang="en-US"/>
              <a:t>#1. Record in theater &amp; playback in the lab</a:t>
            </a:r>
          </a:p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279375"/>
            <a:ext cx="7867289" cy="4002157"/>
          </a:xfrm>
        </p:spPr>
        <p:txBody>
          <a:bodyPr>
            <a:noAutofit/>
          </a:bodyPr>
          <a:lstStyle/>
          <a:p>
            <a:pPr marL="400050" lvl="1" indent="-379413">
              <a:buFont typeface="Arial" panose="020B0604020202020204" pitchFamily="34" charset="0"/>
              <a:buChar char="•"/>
              <a:defRPr/>
            </a:pPr>
            <a:r>
              <a:rPr lang="en-US" sz="2800" b="1"/>
              <a:t>Characterize the nature of interference</a:t>
            </a:r>
          </a:p>
          <a:p>
            <a:pPr marL="933437" lvl="2" indent="-379413">
              <a:buFont typeface="Calibri" panose="020F0502020204030204" pitchFamily="34" charset="0"/>
              <a:buChar char="―"/>
              <a:defRPr/>
            </a:pPr>
            <a:r>
              <a:rPr lang="en-US" sz="2000"/>
              <a:t>100% capture provides understanding of who, what, when and where</a:t>
            </a:r>
          </a:p>
          <a:p>
            <a:pPr marL="933437" lvl="2" indent="-379413">
              <a:buFont typeface="Calibri" panose="020F0502020204030204" pitchFamily="34" charset="0"/>
              <a:buChar char="―"/>
              <a:defRPr/>
            </a:pPr>
            <a:r>
              <a:rPr lang="en-US" sz="2000"/>
              <a:t>Record environment at victim and culprit locations simultaneously</a:t>
            </a:r>
          </a:p>
          <a:p>
            <a:pPr marL="933437" lvl="2" indent="-379413">
              <a:buFont typeface="Calibri" panose="020F0502020204030204" pitchFamily="34" charset="0"/>
              <a:buChar char="―"/>
              <a:defRPr/>
            </a:pPr>
            <a:r>
              <a:rPr lang="en-US" sz="2000"/>
              <a:t>Extract and post-process interesting portions from long-duration captures</a:t>
            </a:r>
          </a:p>
          <a:p>
            <a:pPr marL="400050" lvl="1" indent="-379413">
              <a:buFont typeface="Arial" panose="020B0604020202020204" pitchFamily="34" charset="0"/>
              <a:buChar char="•"/>
              <a:defRPr/>
            </a:pPr>
            <a:r>
              <a:rPr lang="en-US" sz="2800" b="1"/>
              <a:t>Replay and Simulate environment using real-world signals</a:t>
            </a:r>
          </a:p>
          <a:p>
            <a:pPr marL="933437" lvl="2" indent="-379413">
              <a:buFont typeface="Calibri" panose="020F0502020204030204" pitchFamily="34" charset="0"/>
              <a:buChar char="―"/>
              <a:defRPr/>
            </a:pPr>
            <a:r>
              <a:rPr lang="en-US" sz="2000"/>
              <a:t>Test receiver in presence of interference</a:t>
            </a:r>
          </a:p>
          <a:p>
            <a:pPr marL="933437" lvl="2" indent="-379413">
              <a:buFont typeface="Calibri" panose="020F0502020204030204" pitchFamily="34" charset="0"/>
              <a:buChar char="―"/>
              <a:defRPr/>
            </a:pPr>
            <a:r>
              <a:rPr lang="en-US" sz="2000"/>
              <a:t>Evaluate mitigation techniques</a:t>
            </a:r>
            <a:br>
              <a:rPr lang="en-US" sz="2600"/>
            </a:br>
            <a:endParaRPr lang="en-US" sz="2600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933DE-1A58-4E03-A357-49BD9A0CF9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Use Cases for Interference Test</a:t>
            </a:r>
          </a:p>
        </p:txBody>
      </p:sp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DF67024F-BB64-4E82-8640-5FA1E4072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5427" y="1410302"/>
            <a:ext cx="2446973" cy="1628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cellular tower interference">
            <a:extLst>
              <a:ext uri="{FF2B5EF4-FFF2-40B4-BE49-F238E27FC236}">
                <a16:creationId xmlns:a16="http://schemas.microsoft.com/office/drawing/2014/main" id="{6F1C90DD-4DA6-4E7E-B8FA-F7FD8DE1E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5427" y="2906973"/>
            <a:ext cx="2446973" cy="1558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meter&#10;&#10;Description automatically generated">
            <a:extLst>
              <a:ext uri="{FF2B5EF4-FFF2-40B4-BE49-F238E27FC236}">
                <a16:creationId xmlns:a16="http://schemas.microsoft.com/office/drawing/2014/main" id="{FEAEB7F1-5200-4D84-93A6-FAFFD7E69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7359" y="4322374"/>
            <a:ext cx="2438574" cy="1558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87CBD033-3FB6-4C2D-87A0-60B1BE042E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#2. Record in the lab &amp; playback in the lab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EBBA9-69D1-44D7-9DBB-50C24FC253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Use Cases for Interference Test</a:t>
            </a:r>
          </a:p>
        </p:txBody>
      </p:sp>
      <p:pic>
        <p:nvPicPr>
          <p:cNvPr id="12" name="Picture 2" descr="Image result for RF laboratory">
            <a:extLst>
              <a:ext uri="{FF2B5EF4-FFF2-40B4-BE49-F238E27FC236}">
                <a16:creationId xmlns:a16="http://schemas.microsoft.com/office/drawing/2014/main" id="{E333C6BC-2EDA-4508-990A-CF6BD5395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6097" y="4280453"/>
            <a:ext cx="2656680" cy="17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DB485F0-2400-4642-A9EB-B1293694495A}"/>
              </a:ext>
            </a:extLst>
          </p:cNvPr>
          <p:cNvSpPr txBox="1">
            <a:spLocks/>
          </p:cNvSpPr>
          <p:nvPr/>
        </p:nvSpPr>
        <p:spPr>
          <a:xfrm>
            <a:off x="609600" y="2279375"/>
            <a:ext cx="7602583" cy="40021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609585" rtl="0" eaLnBrk="1" latinLnBrk="0" hangingPunct="1">
              <a:spcBef>
                <a:spcPts val="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1" indent="-379413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Compatibility testing during long-duration integration test</a:t>
            </a:r>
          </a:p>
          <a:p>
            <a:pPr marL="400050" marR="0" lvl="1" indent="-379413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00050" marR="0" lvl="1" indent="-379413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Anechoic chamber and direct inject measurements</a:t>
            </a:r>
          </a:p>
          <a:p>
            <a:pPr marL="400050" marR="0" lvl="1" indent="-379413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pic>
        <p:nvPicPr>
          <p:cNvPr id="16" name="Picture 4" descr="Image result for RADAR test range">
            <a:extLst>
              <a:ext uri="{FF2B5EF4-FFF2-40B4-BE49-F238E27FC236}">
                <a16:creationId xmlns:a16="http://schemas.microsoft.com/office/drawing/2014/main" id="{2089FF4B-18D5-4CB5-9D18-17F26B8DA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1580" y="2279375"/>
            <a:ext cx="2671197" cy="17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87CBD033-3FB6-4C2D-87A0-60B1BE042E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#3. Create in the lab &amp; playback on the range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EBBA9-69D1-44D7-9DBB-50C24FC253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Use Cases for Interference Test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32F59A-1F7C-4CCB-99DE-F20EE3B8954D}"/>
              </a:ext>
            </a:extLst>
          </p:cNvPr>
          <p:cNvSpPr txBox="1">
            <a:spLocks/>
          </p:cNvSpPr>
          <p:nvPr/>
        </p:nvSpPr>
        <p:spPr>
          <a:xfrm>
            <a:off x="609600" y="1962854"/>
            <a:ext cx="7602583" cy="40021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609585" rtl="0" eaLnBrk="1" latinLnBrk="0" hangingPunct="1">
              <a:spcBef>
                <a:spcPts val="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1" indent="-379095" algn="l" defTabSz="609585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Interoperability testing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ea typeface="+mn-ea"/>
              <a:cs typeface="+mn-cs"/>
            </a:endParaRPr>
          </a:p>
          <a:p>
            <a:pPr marL="400050" marR="0" lvl="1" indent="-379095" algn="l" defTabSz="609585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Single and multi-channel environment simulation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Calibri"/>
            </a:endParaRPr>
          </a:p>
          <a:p>
            <a:pPr marL="400050" marR="0" lvl="1" indent="-379095" algn="l" defTabSz="609585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Communication Regulation Organizations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/>
            </a:endParaRPr>
          </a:p>
          <a:p>
            <a:pPr marL="855345" lvl="2" indent="-302895"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Spectrum Management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400050" lvl="1" indent="-37909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Disaster Relief Organizations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/>
            </a:endParaRPr>
          </a:p>
          <a:p>
            <a:pPr marL="932815" lvl="2" indent="-379095"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Communication Effectiveness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400050" lvl="1" indent="-37909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Space Exploration Agencies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/>
            </a:endParaRPr>
          </a:p>
          <a:p>
            <a:pPr marL="400050" lvl="1" indent="-37909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Science &amp; Technology Agencies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/>
            </a:endParaRPr>
          </a:p>
          <a:p>
            <a:pPr marL="400050" lvl="1" indent="-37909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CERN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Hadron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Collider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/>
            </a:endParaRPr>
          </a:p>
          <a:p>
            <a:pPr marL="932815" lvl="2" indent="-379095"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Black Matter Research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932815" lvl="2" indent="-379095"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Axion Particle Research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400050" marR="0" lvl="1" indent="-37909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Calibri"/>
            </a:endParaRPr>
          </a:p>
          <a:p>
            <a:pPr marL="400050" marR="0" lvl="1" indent="-37909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Calibri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Image result for RF Microwave lab">
            <a:extLst>
              <a:ext uri="{FF2B5EF4-FFF2-40B4-BE49-F238E27FC236}">
                <a16:creationId xmlns:a16="http://schemas.microsoft.com/office/drawing/2014/main" id="{6E5F9125-5150-4EFE-89EC-85502D93F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9993" y="1384401"/>
            <a:ext cx="2373007" cy="1777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RADAR test range">
            <a:extLst>
              <a:ext uri="{FF2B5EF4-FFF2-40B4-BE49-F238E27FC236}">
                <a16:creationId xmlns:a16="http://schemas.microsoft.com/office/drawing/2014/main" id="{7D1A1E31-8411-4B61-87F2-EAFFA49D9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3114" y="2773977"/>
            <a:ext cx="1872342" cy="2379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RADAR test range">
            <a:extLst>
              <a:ext uri="{FF2B5EF4-FFF2-40B4-BE49-F238E27FC236}">
                <a16:creationId xmlns:a16="http://schemas.microsoft.com/office/drawing/2014/main" id="{859890AB-FC8E-4A34-A2A0-EBE3168E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9993" y="3053426"/>
            <a:ext cx="2373007" cy="1573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water&#10;&#10;Description automatically generated">
            <a:extLst>
              <a:ext uri="{FF2B5EF4-FFF2-40B4-BE49-F238E27FC236}">
                <a16:creationId xmlns:a16="http://schemas.microsoft.com/office/drawing/2014/main" id="{5E653861-0047-4DDF-BDC5-B6095DB1D0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231" y="5153887"/>
            <a:ext cx="2175432" cy="1223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 close up of a fenced in area&#10;&#10;Description automatically generated">
            <a:extLst>
              <a:ext uri="{FF2B5EF4-FFF2-40B4-BE49-F238E27FC236}">
                <a16:creationId xmlns:a16="http://schemas.microsoft.com/office/drawing/2014/main" id="{C478762F-FA4B-4CB0-A0AD-5999C576793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0775" y="4501506"/>
            <a:ext cx="2562225" cy="1459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4871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3AB85-26D2-4B88-BA38-5CEC977721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1245141"/>
            <a:ext cx="5301046" cy="4970128"/>
          </a:xfrm>
        </p:spPr>
        <p:txBody>
          <a:bodyPr/>
          <a:lstStyle/>
          <a:p>
            <a:pPr marL="234950" indent="-234950">
              <a:spcAft>
                <a:spcPts val="1400"/>
              </a:spcAft>
              <a:buFont typeface="Arial" pitchFamily="34" charset="0"/>
              <a:buChar char="•"/>
              <a:defRPr/>
            </a:pPr>
            <a:r>
              <a:rPr lang="en-US"/>
              <a:t>10 Minutes of Continuous Capture</a:t>
            </a:r>
          </a:p>
          <a:p>
            <a:pPr marL="234950" indent="-234950">
              <a:spcAft>
                <a:spcPts val="1400"/>
              </a:spcAft>
              <a:buFont typeface="Arial" pitchFamily="34" charset="0"/>
              <a:buChar char="•"/>
              <a:defRPr/>
            </a:pPr>
            <a:r>
              <a:rPr lang="en-US"/>
              <a:t> Visually Inspect for Interference</a:t>
            </a:r>
          </a:p>
          <a:p>
            <a:pPr marL="234950" indent="-234950">
              <a:spcAft>
                <a:spcPts val="1400"/>
              </a:spcAft>
              <a:buFont typeface="Arial" pitchFamily="34" charset="0"/>
              <a:buChar char="•"/>
              <a:defRPr/>
            </a:pPr>
            <a:r>
              <a:rPr lang="en-US"/>
              <a:t> Zoom into Interesting Time Ranges</a:t>
            </a:r>
          </a:p>
          <a:p>
            <a:pPr marL="234950" indent="-234950">
              <a:spcAft>
                <a:spcPts val="1400"/>
              </a:spcAft>
              <a:buFont typeface="Arial" pitchFamily="34" charset="0"/>
              <a:buChar char="•"/>
              <a:defRPr/>
            </a:pPr>
            <a:r>
              <a:rPr lang="en-US"/>
              <a:t> Signal Process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A9A29-F658-451E-8B5A-B1F0716E29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Case Study – Bluetooth, Linear FM Chirps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DDF46C-7B1A-4BDC-B5E7-8036888E679C}"/>
              </a:ext>
            </a:extLst>
          </p:cNvPr>
          <p:cNvGrpSpPr/>
          <p:nvPr/>
        </p:nvGrpSpPr>
        <p:grpSpPr>
          <a:xfrm>
            <a:off x="2935498" y="3340569"/>
            <a:ext cx="7478070" cy="3112946"/>
            <a:chOff x="2935498" y="3072208"/>
            <a:chExt cx="7478070" cy="3112946"/>
          </a:xfrm>
        </p:grpSpPr>
        <p:pic>
          <p:nvPicPr>
            <p:cNvPr id="26626" name="Picture 2" descr="C:\Users\jtaber\AppData\Local\Temp\SNAGHTML120ae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5498" y="3072208"/>
              <a:ext cx="6564714" cy="3112946"/>
            </a:xfrm>
            <a:prstGeom prst="rect">
              <a:avLst/>
            </a:prstGeom>
            <a:noFill/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3DC404C-6FD4-46F6-8C9D-AFB7484AD86A}"/>
                </a:ext>
              </a:extLst>
            </p:cNvPr>
            <p:cNvGrpSpPr/>
            <p:nvPr/>
          </p:nvGrpSpPr>
          <p:grpSpPr>
            <a:xfrm>
              <a:off x="3903652" y="3303217"/>
              <a:ext cx="5003675" cy="1904618"/>
              <a:chOff x="3903652" y="3303217"/>
              <a:chExt cx="5003675" cy="190461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013812" y="4272711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903652" y="3931186"/>
                <a:ext cx="10082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Region #1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910647" y="3622708"/>
                <a:ext cx="741407" cy="9144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713943" y="3303217"/>
                <a:ext cx="10082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Region #2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339117" y="4293435"/>
                <a:ext cx="274320" cy="9144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99102" y="3930138"/>
                <a:ext cx="10082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Region #3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9524863" y="3982599"/>
              <a:ext cx="8887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/>
                <a:t>Spectro-X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C:\Users\jtaber\AppData\Local\Temp\SNAGHTML287da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785" y="1210839"/>
            <a:ext cx="5354657" cy="2539145"/>
          </a:xfrm>
          <a:prstGeom prst="rect">
            <a:avLst/>
          </a:prstGeom>
          <a:noFill/>
        </p:spPr>
      </p:pic>
      <p:pic>
        <p:nvPicPr>
          <p:cNvPr id="45058" name="Picture 2" descr="C:\Users\jtaber\AppData\Local\Temp\SNAGHTML5a05ac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4495" y="2118928"/>
            <a:ext cx="5621106" cy="2360328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C7721-ABFC-4AB0-870D-DF36FD2815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Case Study – Region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2651" y="1586428"/>
            <a:ext cx="1821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Select Time of Interest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9765" y="5153111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Question:  How often do signals like this one occur?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00368" y="1810820"/>
            <a:ext cx="138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Spectrogram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95604" y="2757344"/>
            <a:ext cx="1380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Zoomed</a:t>
            </a:r>
          </a:p>
          <a:p>
            <a:pPr algn="ctr"/>
            <a:r>
              <a:rPr lang="en-US"/>
              <a:t>Spectrogram</a:t>
            </a:r>
          </a:p>
        </p:txBody>
      </p:sp>
      <p:pic>
        <p:nvPicPr>
          <p:cNvPr id="64520" name="Picture 8" descr="C:\Users\jtaber\AppData\Local\Temp\SNAGHTML2ba8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8884" y="2930848"/>
            <a:ext cx="363557" cy="3473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868234" y="2706379"/>
            <a:ext cx="400331" cy="328644"/>
          </a:xfrm>
          <a:prstGeom prst="rect">
            <a:avLst/>
          </a:prstGeom>
          <a:noFill/>
          <a:ln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38952" y="2415006"/>
            <a:ext cx="2092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Zoom on Signal of Interest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75324" y="2926622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IEEE 802.11b</a:t>
            </a:r>
          </a:p>
        </p:txBody>
      </p:sp>
      <p:pic>
        <p:nvPicPr>
          <p:cNvPr id="45060" name="Picture 4" descr="C:\Users\jtaber\AppData\Local\Temp\SNAGHTML5a9e55c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0143" y="3980869"/>
            <a:ext cx="4267200" cy="250278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511010" y="4309781"/>
            <a:ext cx="2014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Analyze Signal of Interest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11440876" y="4724048"/>
            <a:ext cx="159657" cy="10058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33249" y="4913520"/>
            <a:ext cx="44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88 µs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22927" y="906949"/>
            <a:ext cx="159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Time Overview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77543" y="3048001"/>
            <a:ext cx="3886200" cy="664029"/>
          </a:xfrm>
          <a:custGeom>
            <a:avLst/>
            <a:gdLst>
              <a:gd name="connsiteX0" fmla="*/ 0 w 3886200"/>
              <a:gd name="connsiteY0" fmla="*/ 653143 h 664029"/>
              <a:gd name="connsiteX1" fmla="*/ 489857 w 3886200"/>
              <a:gd name="connsiteY1" fmla="*/ 0 h 664029"/>
              <a:gd name="connsiteX2" fmla="*/ 892628 w 3886200"/>
              <a:gd name="connsiteY2" fmla="*/ 0 h 664029"/>
              <a:gd name="connsiteX3" fmla="*/ 3886200 w 3886200"/>
              <a:gd name="connsiteY3" fmla="*/ 664029 h 664029"/>
              <a:gd name="connsiteX4" fmla="*/ 0 w 3886200"/>
              <a:gd name="connsiteY4" fmla="*/ 653143 h 66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664029">
                <a:moveTo>
                  <a:pt x="0" y="653143"/>
                </a:moveTo>
                <a:lnTo>
                  <a:pt x="489857" y="0"/>
                </a:lnTo>
                <a:lnTo>
                  <a:pt x="892628" y="0"/>
                </a:lnTo>
                <a:lnTo>
                  <a:pt x="3886200" y="664029"/>
                </a:lnTo>
                <a:lnTo>
                  <a:pt x="0" y="653143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  <a:alpha val="0"/>
                </a:schemeClr>
              </a:gs>
              <a:gs pos="100000">
                <a:schemeClr val="bg1">
                  <a:lumMod val="95000"/>
                  <a:shade val="67500"/>
                  <a:satMod val="115000"/>
                  <a:alpha val="46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jtaber\AppData\Local\Temp\SNAGHTML5512a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0760" y="2382071"/>
            <a:ext cx="2695575" cy="356235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09601" y="1245141"/>
            <a:ext cx="3926216" cy="4970128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2400" b="1">
                <a:latin typeface="+mj-lt"/>
              </a:rPr>
              <a:t>Carrier Search </a:t>
            </a:r>
          </a:p>
          <a:p>
            <a:pPr marL="517525" lvl="1" indent="-379413">
              <a:buFont typeface="Arial" panose="020B0604020202020204" pitchFamily="34" charset="0"/>
              <a:buChar char="•"/>
            </a:pPr>
            <a:r>
              <a:rPr lang="en-US" sz="2200"/>
              <a:t>Finds all signals above a specified power threshold</a:t>
            </a:r>
          </a:p>
          <a:p>
            <a:pPr marL="517525" lvl="1" indent="-379413">
              <a:buFont typeface="Arial" panose="020B0604020202020204" pitchFamily="34" charset="0"/>
              <a:buChar char="•"/>
            </a:pPr>
            <a:r>
              <a:rPr lang="en-US" sz="2200"/>
              <a:t>Prune results to isolate signals of interest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F37E3-8694-4125-9EE2-4FEC5349CC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Case Study – Region 1 Interference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6670675"/>
            <a:ext cx="612775" cy="1174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EC66B-EF27-4603-8557-B6CFD2D7773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03377" y="1946470"/>
            <a:ext cx="1470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Find Everything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1413" y="1212349"/>
            <a:ext cx="2940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2"/>
                </a:solidFill>
              </a:rPr>
              <a:t>Sort on Signal Characteristics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341278" y="1589271"/>
            <a:ext cx="3218997" cy="4898568"/>
            <a:chOff x="1233261" y="1891166"/>
            <a:chExt cx="3381375" cy="4966834"/>
          </a:xfrm>
        </p:grpSpPr>
        <p:pic>
          <p:nvPicPr>
            <p:cNvPr id="6" name="Picture 2" descr="C:\Users\jtaber\AppData\Local\Temp\SNAGHTMLfe00c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261" y="2253343"/>
              <a:ext cx="3381375" cy="4430486"/>
            </a:xfrm>
            <a:prstGeom prst="rect">
              <a:avLst/>
            </a:prstGeom>
            <a:noFill/>
          </p:spPr>
        </p:pic>
        <p:pic>
          <p:nvPicPr>
            <p:cNvPr id="14" name="Picture 2" descr="C:\Users\jtaber\AppData\Local\Temp\SNAGHTMLfe00c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261" y="1891166"/>
              <a:ext cx="3381375" cy="394834"/>
            </a:xfrm>
            <a:prstGeom prst="rect">
              <a:avLst/>
            </a:prstGeom>
            <a:noFill/>
          </p:spPr>
        </p:pic>
        <p:pic>
          <p:nvPicPr>
            <p:cNvPr id="15" name="Picture 2" descr="C:\Users\jtaber\AppData\Local\Temp\SNAGHTMLfe00c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261" y="6670447"/>
              <a:ext cx="3381375" cy="187553"/>
            </a:xfrm>
            <a:prstGeom prst="rect">
              <a:avLst/>
            </a:prstGeom>
            <a:noFill/>
          </p:spPr>
        </p:pic>
      </p:grpSp>
      <p:sp>
        <p:nvSpPr>
          <p:cNvPr id="17" name="Oval 16"/>
          <p:cNvSpPr/>
          <p:nvPr/>
        </p:nvSpPr>
        <p:spPr>
          <a:xfrm>
            <a:off x="8348981" y="4778789"/>
            <a:ext cx="3156857" cy="718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9887" y="1143091"/>
            <a:ext cx="3989885" cy="2342573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buNone/>
            </a:pPr>
            <a:r>
              <a:rPr lang="en-US" sz="2400" b="1"/>
              <a:t>Carrier Search </a:t>
            </a:r>
          </a:p>
          <a:p>
            <a:pPr marL="396875" lvl="1" indent="-360363"/>
            <a:r>
              <a:rPr lang="en-US" sz="2000"/>
              <a:t>137,000 total carriers found over time range</a:t>
            </a:r>
            <a:br>
              <a:rPr lang="en-US" sz="2000"/>
            </a:br>
            <a:br>
              <a:rPr lang="en-US" sz="2000"/>
            </a:br>
            <a:br>
              <a:rPr lang="en-US" sz="2000"/>
            </a:br>
            <a:endParaRPr lang="en-US" sz="2000"/>
          </a:p>
        </p:txBody>
      </p:sp>
      <p:sp>
        <p:nvSpPr>
          <p:cNvPr id="16" name="Content Placeholder 2"/>
          <p:cNvSpPr>
            <a:spLocks noGrp="1"/>
          </p:cNvSpPr>
          <p:nvPr>
            <p:ph sz="half" idx="2"/>
          </p:nvPr>
        </p:nvSpPr>
        <p:spPr>
          <a:xfrm>
            <a:off x="6658307" y="1143091"/>
            <a:ext cx="5053402" cy="4316910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buNone/>
            </a:pPr>
            <a:r>
              <a:rPr lang="en-US" sz="2400" b="1"/>
              <a:t>Search Pruning </a:t>
            </a:r>
          </a:p>
          <a:p>
            <a:pPr marL="396875" lvl="1" indent="-379413"/>
            <a:r>
              <a:rPr lang="en-US" sz="2000"/>
              <a:t>5,000 matching our criteria for hopping radio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689887" y="3649939"/>
            <a:ext cx="3989885" cy="3138980"/>
          </a:xfrm>
        </p:spPr>
        <p:txBody>
          <a:bodyPr vert="horz" lIns="0" tIns="0" rIns="0" bIns="0" rtlCol="0">
            <a:normAutofit/>
          </a:bodyPr>
          <a:lstStyle/>
          <a:p>
            <a:pPr marL="396875" lvl="1" indent="-379413"/>
            <a:r>
              <a:rPr lang="en-US" sz="2200"/>
              <a:t>Center Frequency</a:t>
            </a:r>
          </a:p>
          <a:p>
            <a:pPr marL="396875" lvl="1" indent="-379413"/>
            <a:r>
              <a:rPr lang="en-US" sz="2200"/>
              <a:t>Bandwidth</a:t>
            </a:r>
          </a:p>
          <a:p>
            <a:pPr marL="396875" lvl="1" indent="-379413"/>
            <a:r>
              <a:rPr lang="en-US" sz="2200"/>
              <a:t>Start Time</a:t>
            </a:r>
          </a:p>
          <a:p>
            <a:pPr marL="396875" lvl="1" indent="-379413"/>
            <a:r>
              <a:rPr lang="en-US" sz="2200"/>
              <a:t>Duration</a:t>
            </a:r>
          </a:p>
          <a:p>
            <a:pPr marL="396875" lvl="1" indent="-379413"/>
            <a:r>
              <a:rPr lang="en-US" sz="2200"/>
              <a:t>Power</a:t>
            </a:r>
            <a:endParaRPr lang="en-US" sz="2000"/>
          </a:p>
        </p:txBody>
      </p:sp>
      <p:pic>
        <p:nvPicPr>
          <p:cNvPr id="65538" name="Picture 2" descr="C:\Users\jtaber\AppData\Local\Temp\SNAGHTML4973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87" y="2398192"/>
            <a:ext cx="4114800" cy="1806708"/>
          </a:xfrm>
          <a:prstGeom prst="rect">
            <a:avLst/>
          </a:prstGeom>
          <a:noFill/>
        </p:spPr>
      </p:pic>
      <p:pic>
        <p:nvPicPr>
          <p:cNvPr id="65540" name="Picture 4" descr="C:\Users\jtaber\AppData\Local\Temp\SNAGHTML4ba34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0250" y="2311878"/>
            <a:ext cx="4114800" cy="1792069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6658307" y="3967512"/>
            <a:ext cx="5368940" cy="2466540"/>
            <a:chOff x="3861701" y="3736027"/>
            <a:chExt cx="5368940" cy="2466540"/>
          </a:xfrm>
        </p:grpSpPr>
        <p:pic>
          <p:nvPicPr>
            <p:cNvPr id="47108" name="Picture 4" descr="C:\Users\jtaber\AppData\Local\Temp\SNAGHTML579248c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7406" y="4038868"/>
              <a:ext cx="2743200" cy="2163699"/>
            </a:xfrm>
            <a:prstGeom prst="rect">
              <a:avLst/>
            </a:prstGeom>
            <a:noFill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441" y="4395730"/>
              <a:ext cx="2362157" cy="17164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4434967" y="3736027"/>
              <a:ext cx="26109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accent2"/>
                  </a:solidFill>
                </a:rPr>
                <a:t>Spectrogram for each result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43045" y="4101320"/>
              <a:ext cx="16875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accent2"/>
                  </a:solidFill>
                </a:rPr>
                <a:t>Hop Freq vs. Time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899973" y="4704202"/>
              <a:ext cx="837282" cy="462709"/>
            </a:xfrm>
            <a:custGeom>
              <a:avLst/>
              <a:gdLst>
                <a:gd name="connsiteX0" fmla="*/ 0 w 837282"/>
                <a:gd name="connsiteY0" fmla="*/ 319490 h 462709"/>
                <a:gd name="connsiteX1" fmla="*/ 837282 w 837282"/>
                <a:gd name="connsiteY1" fmla="*/ 462709 h 462709"/>
                <a:gd name="connsiteX2" fmla="*/ 837282 w 837282"/>
                <a:gd name="connsiteY2" fmla="*/ 385591 h 462709"/>
                <a:gd name="connsiteX3" fmla="*/ 793214 w 837282"/>
                <a:gd name="connsiteY3" fmla="*/ 0 h 46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282" h="462709">
                  <a:moveTo>
                    <a:pt x="0" y="319490"/>
                  </a:moveTo>
                  <a:lnTo>
                    <a:pt x="837282" y="462709"/>
                  </a:lnTo>
                  <a:lnTo>
                    <a:pt x="837282" y="385591"/>
                  </a:lnTo>
                  <a:lnTo>
                    <a:pt x="793214" y="0"/>
                  </a:lnTo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109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61701" y="4694506"/>
              <a:ext cx="847725" cy="333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7125194" y="5807034"/>
              <a:ext cx="1143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10.2 Seconds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8348353" y="5985163"/>
              <a:ext cx="439387" cy="0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6731330" y="5971308"/>
              <a:ext cx="439387" cy="0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FB42D23-5AEE-4A06-9C77-2D2BF263A269}"/>
              </a:ext>
            </a:extLst>
          </p:cNvPr>
          <p:cNvSpPr txBox="1">
            <a:spLocks/>
          </p:cNvSpPr>
          <p:nvPr/>
        </p:nvSpPr>
        <p:spPr>
          <a:xfrm>
            <a:off x="362487" y="69082"/>
            <a:ext cx="9599084" cy="909735"/>
          </a:xfrm>
          <a:prstGeom prst="rect">
            <a:avLst/>
          </a:prstGeom>
        </p:spPr>
        <p:txBody>
          <a:bodyPr vert="horz" anchor="ctr"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bg1"/>
                </a:solidFill>
                <a:latin typeface="Myriad Pro Cond"/>
                <a:ea typeface="+mn-ea"/>
                <a:cs typeface="Myriad Pro Cond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Case Study – Region 1 Interference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72DF0C-42B1-4BD9-B6A9-99CE78979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pic>
        <p:nvPicPr>
          <p:cNvPr id="5" name="Picture 4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A046DF9B-699F-4D80-B306-D1B66BFE4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70" y="3223014"/>
            <a:ext cx="4835976" cy="2709111"/>
          </a:xfrm>
          <a:prstGeom prst="rect">
            <a:avLst/>
          </a:prstGeom>
        </p:spPr>
      </p:pic>
      <p:pic>
        <p:nvPicPr>
          <p:cNvPr id="7" name="Picture 6" descr="A picture containing boat, water, ship, large&#10;&#10;Description automatically generated">
            <a:extLst>
              <a:ext uri="{FF2B5EF4-FFF2-40B4-BE49-F238E27FC236}">
                <a16:creationId xmlns:a16="http://schemas.microsoft.com/office/drawing/2014/main" id="{7BA3CA15-7FAC-4FBA-86F4-B5C00856EB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70" y="1113399"/>
            <a:ext cx="4835976" cy="19750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D6FEB1D-2419-4162-BB8D-AC29CD7A64FE}"/>
              </a:ext>
            </a:extLst>
          </p:cNvPr>
          <p:cNvGrpSpPr/>
          <p:nvPr/>
        </p:nvGrpSpPr>
        <p:grpSpPr>
          <a:xfrm>
            <a:off x="5384976" y="1117808"/>
            <a:ext cx="7088822" cy="5722757"/>
            <a:chOff x="5384976" y="1117808"/>
            <a:chExt cx="7088822" cy="5722757"/>
          </a:xfrm>
        </p:grpSpPr>
        <p:sp>
          <p:nvSpPr>
            <p:cNvPr id="6" name="Content Placeholder 5"/>
            <p:cNvSpPr txBox="1">
              <a:spLocks/>
            </p:cNvSpPr>
            <p:nvPr/>
          </p:nvSpPr>
          <p:spPr>
            <a:xfrm>
              <a:off x="5589694" y="1249590"/>
              <a:ext cx="6154436" cy="4909456"/>
            </a:xfrm>
            <a:prstGeom prst="rect">
              <a:avLst/>
            </a:prstGeom>
          </p:spPr>
          <p:txBody>
            <a:bodyPr vert="horz" lIns="0" tIns="0" rIns="0" bIns="0" rtlCol="0" anchor="t">
              <a:normAutofit/>
            </a:bodyPr>
            <a:lstStyle/>
            <a:p>
              <a:pPr>
                <a:spcAft>
                  <a:spcPts val="1400"/>
                </a:spcAft>
                <a:defRPr/>
              </a:pPr>
              <a:r>
                <a:rPr lang="en-US" sz="2400" b="1"/>
                <a:t>Interference in Many Forms</a:t>
              </a:r>
            </a:p>
            <a:p>
              <a:pPr>
                <a:spcAft>
                  <a:spcPts val="1400"/>
                </a:spcAft>
                <a:defRPr/>
              </a:pPr>
              <a:r>
                <a:rPr lang="en-US" sz="2400" b="1"/>
                <a:t>Use Cases and Need for Interference Testing</a:t>
              </a:r>
              <a:endParaRPr lang="en-US" sz="2400" b="1">
                <a:cs typeface="Calibri"/>
              </a:endParaRPr>
            </a:p>
            <a:p>
              <a:pPr>
                <a:spcAft>
                  <a:spcPts val="1400"/>
                </a:spcAft>
                <a:defRPr/>
              </a:pPr>
              <a:r>
                <a:rPr lang="en-US" sz="2400" b="1"/>
                <a:t>Challenges with Traditional Approaches</a:t>
              </a:r>
              <a:endParaRPr lang="en-US" sz="2400" b="1">
                <a:cs typeface="Calibri"/>
              </a:endParaRPr>
            </a:p>
            <a:p>
              <a:pPr>
                <a:spcAft>
                  <a:spcPts val="1400"/>
                </a:spcAft>
                <a:defRPr/>
              </a:pPr>
              <a:r>
                <a:rPr lang="en-US" sz="2400" b="1"/>
                <a:t>Alternative Approaches to Long-Duration Interference Testing </a:t>
              </a:r>
              <a:endParaRPr lang="en-US" sz="2400" b="1">
                <a:cs typeface="Calibri"/>
              </a:endParaRPr>
            </a:p>
            <a:p>
              <a:pPr>
                <a:spcAft>
                  <a:spcPts val="1400"/>
                </a:spcAft>
                <a:defRPr/>
              </a:pPr>
              <a:r>
                <a:rPr lang="en-US" sz="2400" b="1">
                  <a:ea typeface="+mn-lt"/>
                  <a:cs typeface="+mn-lt"/>
                </a:rPr>
                <a:t>Case Studies</a:t>
              </a:r>
              <a:endParaRPr lang="en-US" sz="2400" b="1">
                <a:cs typeface="Calibri"/>
              </a:endParaRPr>
            </a:p>
            <a:p>
              <a:pPr>
                <a:spcAft>
                  <a:spcPts val="1400"/>
                </a:spcAft>
                <a:defRPr/>
              </a:pPr>
              <a:r>
                <a:rPr lang="en-US" sz="2400" b="1">
                  <a:ea typeface="+mn-lt"/>
                  <a:cs typeface="+mn-lt"/>
                </a:rPr>
                <a:t>Tools for Interference Testing</a:t>
              </a:r>
              <a:endParaRPr lang="en-US"/>
            </a:p>
            <a:p>
              <a:pPr>
                <a:spcAft>
                  <a:spcPts val="1400"/>
                </a:spcAft>
                <a:defRPr/>
              </a:pPr>
              <a:r>
                <a:rPr lang="en-US" sz="2400" b="1"/>
                <a:t>Mitigation Strategies</a:t>
              </a:r>
              <a:endParaRPr lang="en-US" sz="2400" b="1">
                <a:cs typeface="Calibri"/>
              </a:endParaRPr>
            </a:p>
            <a:p>
              <a:pPr>
                <a:spcAft>
                  <a:spcPts val="1400"/>
                </a:spcAft>
                <a:defRPr/>
              </a:pPr>
              <a:r>
                <a:rPr lang="en-US" sz="2400" b="1"/>
                <a:t>Summary</a:t>
              </a:r>
              <a:endParaRPr lang="en-US" sz="2400" b="1">
                <a:cs typeface="Calibri"/>
              </a:endParaRPr>
            </a:p>
            <a:p>
              <a:pPr>
                <a:spcAft>
                  <a:spcPts val="1400"/>
                </a:spcAft>
                <a:defRPr/>
              </a:pPr>
              <a:endParaRPr lang="en-US" sz="2200"/>
            </a:p>
            <a:p>
              <a:pPr>
                <a:spcAft>
                  <a:spcPts val="1400"/>
                </a:spcAft>
                <a:defRPr/>
              </a:pPr>
              <a:endParaRPr lang="en-US" sz="220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8E7ED5B-C4AD-4E49-8301-3455CD6F3101}"/>
                </a:ext>
              </a:extLst>
            </p:cNvPr>
            <p:cNvGrpSpPr/>
            <p:nvPr/>
          </p:nvGrpSpPr>
          <p:grpSpPr>
            <a:xfrm>
              <a:off x="5384976" y="1117808"/>
              <a:ext cx="6167952" cy="4814192"/>
              <a:chOff x="5589692" y="1129181"/>
              <a:chExt cx="5963236" cy="4780073"/>
            </a:xfrm>
          </p:grpSpPr>
          <p:sp>
            <p:nvSpPr>
              <p:cNvPr id="9" name="Straight Connector 8">
                <a:extLst>
                  <a:ext uri="{FF2B5EF4-FFF2-40B4-BE49-F238E27FC236}">
                    <a16:creationId xmlns:a16="http://schemas.microsoft.com/office/drawing/2014/main" id="{EA1BB895-1291-4B4F-A8C2-AA5B8A080C74}"/>
                  </a:ext>
                </a:extLst>
              </p:cNvPr>
              <p:cNvSpPr/>
              <p:nvPr/>
            </p:nvSpPr>
            <p:spPr>
              <a:xfrm>
                <a:off x="5589692" y="1129181"/>
                <a:ext cx="5931055" cy="0"/>
              </a:xfrm>
              <a:prstGeom prst="line">
                <a:avLst/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Straight Connector 9">
                <a:extLst>
                  <a:ext uri="{FF2B5EF4-FFF2-40B4-BE49-F238E27FC236}">
                    <a16:creationId xmlns:a16="http://schemas.microsoft.com/office/drawing/2014/main" id="{BDEEC178-3447-4EA4-BA12-8319E9D7C667}"/>
                  </a:ext>
                </a:extLst>
              </p:cNvPr>
              <p:cNvSpPr/>
              <p:nvPr/>
            </p:nvSpPr>
            <p:spPr>
              <a:xfrm>
                <a:off x="5589693" y="1693819"/>
                <a:ext cx="5931055" cy="0"/>
              </a:xfrm>
              <a:prstGeom prst="line">
                <a:avLst/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Straight Connector 11">
                <a:extLst>
                  <a:ext uri="{FF2B5EF4-FFF2-40B4-BE49-F238E27FC236}">
                    <a16:creationId xmlns:a16="http://schemas.microsoft.com/office/drawing/2014/main" id="{868C58D7-A7E5-4399-A02C-4C592DB500B6}"/>
                  </a:ext>
                </a:extLst>
              </p:cNvPr>
              <p:cNvSpPr/>
              <p:nvPr/>
            </p:nvSpPr>
            <p:spPr>
              <a:xfrm>
                <a:off x="5589693" y="2237108"/>
                <a:ext cx="5931055" cy="0"/>
              </a:xfrm>
              <a:prstGeom prst="line">
                <a:avLst/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Straight Connector 12">
                <a:extLst>
                  <a:ext uri="{FF2B5EF4-FFF2-40B4-BE49-F238E27FC236}">
                    <a16:creationId xmlns:a16="http://schemas.microsoft.com/office/drawing/2014/main" id="{EE57BE6A-89DC-4CFF-8D5D-501B6368D952}"/>
                  </a:ext>
                </a:extLst>
              </p:cNvPr>
              <p:cNvSpPr/>
              <p:nvPr/>
            </p:nvSpPr>
            <p:spPr>
              <a:xfrm>
                <a:off x="5621873" y="2773590"/>
                <a:ext cx="5898875" cy="0"/>
              </a:xfrm>
              <a:prstGeom prst="line">
                <a:avLst/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Straight Connector 13">
                <a:extLst>
                  <a:ext uri="{FF2B5EF4-FFF2-40B4-BE49-F238E27FC236}">
                    <a16:creationId xmlns:a16="http://schemas.microsoft.com/office/drawing/2014/main" id="{011CF010-4BD8-49F6-A854-0BF752856FD1}"/>
                  </a:ext>
                </a:extLst>
              </p:cNvPr>
              <p:cNvSpPr/>
              <p:nvPr/>
            </p:nvSpPr>
            <p:spPr>
              <a:xfrm>
                <a:off x="5589693" y="3704318"/>
                <a:ext cx="5931055" cy="0"/>
              </a:xfrm>
              <a:prstGeom prst="line">
                <a:avLst/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Straight Connector 14">
                <a:extLst>
                  <a:ext uri="{FF2B5EF4-FFF2-40B4-BE49-F238E27FC236}">
                    <a16:creationId xmlns:a16="http://schemas.microsoft.com/office/drawing/2014/main" id="{774D4FB8-712A-46CB-902F-830AB7D679DB}"/>
                  </a:ext>
                </a:extLst>
              </p:cNvPr>
              <p:cNvSpPr/>
              <p:nvPr/>
            </p:nvSpPr>
            <p:spPr>
              <a:xfrm>
                <a:off x="5589693" y="4236097"/>
                <a:ext cx="5931055" cy="0"/>
              </a:xfrm>
              <a:prstGeom prst="line">
                <a:avLst/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Straight Connector 15">
                <a:extLst>
                  <a:ext uri="{FF2B5EF4-FFF2-40B4-BE49-F238E27FC236}">
                    <a16:creationId xmlns:a16="http://schemas.microsoft.com/office/drawing/2014/main" id="{5E52C128-B864-45A3-9819-4008C7BE707E}"/>
                  </a:ext>
                </a:extLst>
              </p:cNvPr>
              <p:cNvSpPr/>
              <p:nvPr/>
            </p:nvSpPr>
            <p:spPr>
              <a:xfrm>
                <a:off x="5589693" y="4800301"/>
                <a:ext cx="5931055" cy="0"/>
              </a:xfrm>
              <a:prstGeom prst="line">
                <a:avLst/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Straight Connector 16">
                <a:extLst>
                  <a:ext uri="{FF2B5EF4-FFF2-40B4-BE49-F238E27FC236}">
                    <a16:creationId xmlns:a16="http://schemas.microsoft.com/office/drawing/2014/main" id="{B91B9ED0-4163-40F9-BD88-A1F6C7A394B9}"/>
                  </a:ext>
                </a:extLst>
              </p:cNvPr>
              <p:cNvSpPr/>
              <p:nvPr/>
            </p:nvSpPr>
            <p:spPr>
              <a:xfrm>
                <a:off x="5589693" y="5325595"/>
                <a:ext cx="5931055" cy="0"/>
              </a:xfrm>
              <a:prstGeom prst="line">
                <a:avLst/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Straight Connector 17">
                <a:extLst>
                  <a:ext uri="{FF2B5EF4-FFF2-40B4-BE49-F238E27FC236}">
                    <a16:creationId xmlns:a16="http://schemas.microsoft.com/office/drawing/2014/main" id="{17D836B4-71E6-4586-B365-4554E3FB4FC2}"/>
                  </a:ext>
                </a:extLst>
              </p:cNvPr>
              <p:cNvSpPr/>
              <p:nvPr/>
            </p:nvSpPr>
            <p:spPr>
              <a:xfrm>
                <a:off x="5621873" y="5909254"/>
                <a:ext cx="5931055" cy="0"/>
              </a:xfrm>
              <a:prstGeom prst="line">
                <a:avLst/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2CCE04-A101-4EAC-AFAA-D07A66EDAE68}"/>
                </a:ext>
              </a:extLst>
            </p:cNvPr>
            <p:cNvSpPr txBox="1"/>
            <p:nvPr/>
          </p:nvSpPr>
          <p:spPr>
            <a:xfrm>
              <a:off x="10032522" y="6578955"/>
              <a:ext cx="24412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</a:rPr>
                <a:t>X-COM Systems LLC™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8258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774518" y="1552636"/>
            <a:ext cx="4267124" cy="2603728"/>
            <a:chOff x="220336" y="1229364"/>
            <a:chExt cx="4019321" cy="2344786"/>
          </a:xfrm>
        </p:grpSpPr>
        <p:pic>
          <p:nvPicPr>
            <p:cNvPr id="66562" name="Picture 2" descr="C:\Users\jtaber\AppData\Local\Temp\SNAGHTML5beadc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336" y="1231201"/>
              <a:ext cx="958469" cy="2342949"/>
            </a:xfrm>
            <a:prstGeom prst="rect">
              <a:avLst/>
            </a:prstGeom>
            <a:noFill/>
          </p:spPr>
        </p:pic>
        <p:pic>
          <p:nvPicPr>
            <p:cNvPr id="25" name="Picture 2" descr="C:\Users\jtaber\AppData\Local\Temp\SNAGHTML5beadc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7619" y="1229364"/>
              <a:ext cx="3182038" cy="2342949"/>
            </a:xfrm>
            <a:prstGeom prst="rect">
              <a:avLst/>
            </a:prstGeom>
            <a:noFill/>
          </p:spPr>
        </p:pic>
      </p:grpSp>
      <p:sp>
        <p:nvSpPr>
          <p:cNvPr id="24" name="Rectangle 23"/>
          <p:cNvSpPr/>
          <p:nvPr/>
        </p:nvSpPr>
        <p:spPr>
          <a:xfrm>
            <a:off x="2166986" y="1921968"/>
            <a:ext cx="598447" cy="10153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568" name="Picture 8" descr="C:\Users\jtaber\AppData\Local\Temp\SNAGHTML8a1b9d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5381" y="2099422"/>
            <a:ext cx="5705944" cy="420791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833152" y="1978013"/>
            <a:ext cx="1070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Region #2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50852" y="1745271"/>
            <a:ext cx="191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Culprit Easy to See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0675" y="4503324"/>
            <a:ext cx="5476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1440"/>
            <a:r>
              <a:rPr lang="en-US" sz="2400"/>
              <a:t>Questions:  </a:t>
            </a:r>
          </a:p>
          <a:p>
            <a:pPr marL="90488" indent="-180975">
              <a:buFont typeface="Arial" pitchFamily="34" charset="0"/>
              <a:buChar char="•"/>
            </a:pPr>
            <a:r>
              <a:rPr lang="en-US" sz="2400"/>
              <a:t> What is the interfering signal?</a:t>
            </a:r>
          </a:p>
          <a:p>
            <a:pPr marL="90488" indent="-180975">
              <a:buFont typeface="Arial" pitchFamily="34" charset="0"/>
              <a:buChar char="•"/>
            </a:pPr>
            <a:r>
              <a:rPr lang="en-US" sz="2400"/>
              <a:t> What is the impact on the 801.11g signal </a:t>
            </a:r>
          </a:p>
          <a:p>
            <a:pPr>
              <a:tabLst>
                <a:tab pos="233363" algn="l"/>
              </a:tabLst>
            </a:pPr>
            <a:r>
              <a:rPr lang="en-US" sz="2400"/>
              <a:t>	quality?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0983" y="1191910"/>
            <a:ext cx="168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 Overview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7B6335-F94E-444F-B4DB-1DAE75268E97}"/>
              </a:ext>
            </a:extLst>
          </p:cNvPr>
          <p:cNvSpPr txBox="1">
            <a:spLocks/>
          </p:cNvSpPr>
          <p:nvPr/>
        </p:nvSpPr>
        <p:spPr>
          <a:xfrm>
            <a:off x="362487" y="69082"/>
            <a:ext cx="9599084" cy="909735"/>
          </a:xfrm>
          <a:prstGeom prst="rect">
            <a:avLst/>
          </a:prstGeom>
        </p:spPr>
        <p:txBody>
          <a:bodyPr vert="horz" anchor="ctr"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bg1"/>
                </a:solidFill>
                <a:latin typeface="Myriad Pro Cond"/>
                <a:ea typeface="+mn-ea"/>
                <a:cs typeface="Myriad Pro Cond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Case Study – Region 2 Interference</a:t>
            </a:r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09601" y="1245141"/>
            <a:ext cx="6216072" cy="4970128"/>
          </a:xfrm>
        </p:spPr>
        <p:txBody>
          <a:bodyPr lIns="0" tIns="0" rIns="0" bIns="0" anchor="t">
            <a:normAutofit/>
          </a:bodyPr>
          <a:lstStyle/>
          <a:p>
            <a:r>
              <a:rPr lang="en-US" b="1">
                <a:latin typeface="+mj-lt"/>
              </a:rPr>
              <a:t>Waveform Search</a:t>
            </a:r>
          </a:p>
          <a:p>
            <a:pPr marL="396875" lvl="1" indent="-379095">
              <a:defRPr/>
            </a:pPr>
            <a:r>
              <a:rPr lang="en-US" sz="2200"/>
              <a:t>Correlate training sequence in wireless standards</a:t>
            </a:r>
            <a:endParaRPr lang="en-US" sz="2200">
              <a:cs typeface="Calibri"/>
            </a:endParaRPr>
          </a:p>
          <a:p>
            <a:pPr marL="396875" lvl="1" indent="-379095">
              <a:defRPr/>
            </a:pPr>
            <a:r>
              <a:rPr lang="en-US" sz="2200"/>
              <a:t>User-definable carrier frequency and correlation </a:t>
            </a:r>
            <a:endParaRPr lang="en-US" sz="2200">
              <a:cs typeface="Calibri"/>
            </a:endParaRPr>
          </a:p>
          <a:p>
            <a:pPr marL="396875" lvl="1" indent="-379095"/>
            <a:r>
              <a:rPr lang="en-US" sz="2200"/>
              <a:t>Stepping allows searching “near” specified carrier frequency</a:t>
            </a:r>
            <a:endParaRPr lang="en-US" sz="2200">
              <a:cs typeface="Calibri"/>
            </a:endParaRP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756C6-DA35-40B3-BDDD-F902C4FEED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Case Study – Region 2 Interference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F403F7E-9EE6-49DE-942A-264CDE61D881}"/>
              </a:ext>
            </a:extLst>
          </p:cNvPr>
          <p:cNvSpPr txBox="1">
            <a:spLocks/>
          </p:cNvSpPr>
          <p:nvPr/>
        </p:nvSpPr>
        <p:spPr>
          <a:xfrm>
            <a:off x="362487" y="69082"/>
            <a:ext cx="9599084" cy="909735"/>
          </a:xfrm>
          <a:prstGeom prst="rect">
            <a:avLst/>
          </a:prstGeom>
        </p:spPr>
        <p:txBody>
          <a:bodyPr vert="horz" anchor="ctr"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bg1"/>
                </a:solidFill>
                <a:latin typeface="Myriad Pro Cond"/>
                <a:ea typeface="+mn-ea"/>
                <a:cs typeface="Myriad Pro Cond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F6C0B19-7394-4B16-BC52-67CFF60EF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360" y="1127185"/>
            <a:ext cx="2933506" cy="519310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644499" y="2016059"/>
            <a:ext cx="563694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022" y="1503822"/>
            <a:ext cx="3660482" cy="283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8299" y="1212575"/>
            <a:ext cx="4207327" cy="28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8" descr="C:\Users\jtaber\AppData\Local\Temp\SNAGHTMLa735e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8488" y="4547062"/>
            <a:ext cx="4220679" cy="1849060"/>
          </a:xfrm>
          <a:prstGeom prst="rect">
            <a:avLst/>
          </a:prstGeom>
          <a:noFill/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4652" y="4960382"/>
            <a:ext cx="904875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4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3971" y="3041786"/>
            <a:ext cx="2247900" cy="47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4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37562" y="2763349"/>
            <a:ext cx="1790700" cy="22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085254" y="1205648"/>
            <a:ext cx="2263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Time before Interference</a:t>
            </a:r>
          </a:p>
        </p:txBody>
      </p:sp>
      <p:sp>
        <p:nvSpPr>
          <p:cNvPr id="17" name="Oval 16"/>
          <p:cNvSpPr/>
          <p:nvPr/>
        </p:nvSpPr>
        <p:spPr>
          <a:xfrm>
            <a:off x="7669876" y="5148727"/>
            <a:ext cx="171041" cy="1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10406" y="2790091"/>
            <a:ext cx="171041" cy="1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8" idx="6"/>
            <a:endCxn id="69643" idx="1"/>
          </p:cNvCxnSpPr>
          <p:nvPr/>
        </p:nvCxnSpPr>
        <p:spPr>
          <a:xfrm flipV="1">
            <a:off x="6881446" y="2877649"/>
            <a:ext cx="456116" cy="474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6"/>
            <a:endCxn id="69641" idx="1"/>
          </p:cNvCxnSpPr>
          <p:nvPr/>
        </p:nvCxnSpPr>
        <p:spPr>
          <a:xfrm flipV="1">
            <a:off x="7840917" y="5231845"/>
            <a:ext cx="513735" cy="491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31457" y="962629"/>
            <a:ext cx="2253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Time during Interference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2867" y="4770641"/>
            <a:ext cx="4810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Extract Portions of Dataset for Time-Correlated Vector Signal Analysis with VSA Software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457235" y="3541853"/>
            <a:ext cx="0" cy="121534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13942" y="4197764"/>
            <a:ext cx="2029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Spectro-X </a:t>
            </a:r>
            <a:r>
              <a:rPr lang="en-US" sz="1600" err="1"/>
              <a:t>Spectogram</a:t>
            </a:r>
            <a:endParaRPr lang="en-US" sz="1600"/>
          </a:p>
        </p:txBody>
      </p:sp>
      <p:sp>
        <p:nvSpPr>
          <p:cNvPr id="19" name="Right Brace 18"/>
          <p:cNvSpPr/>
          <p:nvPr/>
        </p:nvSpPr>
        <p:spPr>
          <a:xfrm flipH="1">
            <a:off x="6521307" y="2871346"/>
            <a:ext cx="155448" cy="457200"/>
          </a:xfrm>
          <a:prstGeom prst="rightBrace">
            <a:avLst>
              <a:gd name="adj1" fmla="val 42751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73424" y="2968979"/>
            <a:ext cx="482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45 dB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0B9B819-B2E2-4264-A74C-A325F71DB4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2487" y="69082"/>
            <a:ext cx="9599084" cy="909735"/>
          </a:xfrm>
        </p:spPr>
        <p:txBody>
          <a:bodyPr/>
          <a:lstStyle/>
          <a:p>
            <a:r>
              <a:rPr lang="en-US"/>
              <a:t>Case Study – Region 2 Interference</a:t>
            </a:r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65D24-48BB-45FF-BAF2-8A8FFFE0EA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Case Study – Region 3 Interference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96000" y="1538022"/>
            <a:ext cx="5643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91440"/>
            <a:r>
              <a:rPr lang="en-US" sz="2400"/>
              <a:t>Questions:  </a:t>
            </a:r>
          </a:p>
          <a:p>
            <a:pPr marL="182880" indent="-91440">
              <a:buFont typeface="Arial" pitchFamily="34" charset="0"/>
              <a:buChar char="•"/>
            </a:pPr>
            <a:r>
              <a:rPr lang="en-US" sz="2400"/>
              <a:t>  How many instances occurred?  </a:t>
            </a:r>
          </a:p>
          <a:p>
            <a:pPr marL="288925" indent="-196850">
              <a:buFont typeface="Arial" pitchFamily="34" charset="0"/>
              <a:buChar char="•"/>
            </a:pPr>
            <a:r>
              <a:rPr lang="en-US" sz="2400"/>
              <a:t> Which ones are not like the others?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88875E-D35D-4B94-9976-601630A2878A}"/>
              </a:ext>
            </a:extLst>
          </p:cNvPr>
          <p:cNvGrpSpPr/>
          <p:nvPr/>
        </p:nvGrpSpPr>
        <p:grpSpPr>
          <a:xfrm>
            <a:off x="306316" y="3789168"/>
            <a:ext cx="4665698" cy="2395936"/>
            <a:chOff x="3897939" y="1575474"/>
            <a:chExt cx="4610699" cy="2395936"/>
          </a:xfrm>
        </p:grpSpPr>
        <p:pic>
          <p:nvPicPr>
            <p:cNvPr id="72706" name="Picture 2" descr="C:\Users\jtaber\AppData\Local\Temp\SNAGHTMLc5d80a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638" y="1968438"/>
              <a:ext cx="4572000" cy="2002972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5081452" y="2153984"/>
              <a:ext cx="2092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Zoom on Signal of Interest</a:t>
              </a:r>
            </a:p>
          </p:txBody>
        </p:sp>
        <p:pic>
          <p:nvPicPr>
            <p:cNvPr id="72709" name="Picture 5" descr="C:\Users\jtaber\AppData\Local\Temp\SNAGHTMLc81dc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3550" y="2592729"/>
              <a:ext cx="590309" cy="509286"/>
            </a:xfrm>
            <a:prstGeom prst="rect">
              <a:avLst/>
            </a:prstGeom>
            <a:noFill/>
          </p:spPr>
        </p:pic>
        <p:sp>
          <p:nvSpPr>
            <p:cNvPr id="37" name="Rectangle 36"/>
            <p:cNvSpPr/>
            <p:nvPr/>
          </p:nvSpPr>
          <p:spPr>
            <a:xfrm>
              <a:off x="5787233" y="2471209"/>
              <a:ext cx="1408363" cy="260416"/>
            </a:xfrm>
            <a:prstGeom prst="rect">
              <a:avLst/>
            </a:prstGeom>
            <a:noFill/>
            <a:ln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97939" y="1575474"/>
              <a:ext cx="1380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Spectrogram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80FC634-E8B6-455F-9CB6-E72696796755}"/>
              </a:ext>
            </a:extLst>
          </p:cNvPr>
          <p:cNvGrpSpPr/>
          <p:nvPr/>
        </p:nvGrpSpPr>
        <p:grpSpPr>
          <a:xfrm>
            <a:off x="6131317" y="3352581"/>
            <a:ext cx="5572783" cy="2832523"/>
            <a:chOff x="276104" y="3437994"/>
            <a:chExt cx="5572783" cy="2832523"/>
          </a:xfrm>
        </p:grpSpPr>
        <p:pic>
          <p:nvPicPr>
            <p:cNvPr id="72711" name="Picture 7" descr="C:\Users\jtaber\AppData\Local\Temp\SNAGHTMLc97581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87" y="3866951"/>
              <a:ext cx="5486400" cy="2403566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473228" y="5577458"/>
              <a:ext cx="4019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Signal appears to be a 10 MHz LFM Chirp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6104" y="3437994"/>
              <a:ext cx="2829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Zoomed Spectrogram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8F71509-843D-4B1B-9249-D8251DEEADCD}"/>
              </a:ext>
            </a:extLst>
          </p:cNvPr>
          <p:cNvGrpSpPr/>
          <p:nvPr/>
        </p:nvGrpSpPr>
        <p:grpSpPr>
          <a:xfrm>
            <a:off x="306316" y="1036310"/>
            <a:ext cx="4665698" cy="2552032"/>
            <a:chOff x="5633172" y="642582"/>
            <a:chExt cx="4665698" cy="2552032"/>
          </a:xfrm>
        </p:grpSpPr>
        <p:pic>
          <p:nvPicPr>
            <p:cNvPr id="21" name="Picture 2" descr="C:\Users\jtaber\AppData\Local\Temp\SNAGHTML120ae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95900" y="1011914"/>
              <a:ext cx="4602970" cy="2182700"/>
            </a:xfrm>
            <a:prstGeom prst="rect">
              <a:avLst/>
            </a:prstGeom>
            <a:noFill/>
          </p:spPr>
        </p:pic>
        <p:sp>
          <p:nvSpPr>
            <p:cNvPr id="32" name="Rectangle 31"/>
            <p:cNvSpPr/>
            <p:nvPr/>
          </p:nvSpPr>
          <p:spPr>
            <a:xfrm>
              <a:off x="9479203" y="1661285"/>
              <a:ext cx="182880" cy="6400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998707" y="1319760"/>
              <a:ext cx="10082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</a:rPr>
                <a:t>Region #3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33172" y="642582"/>
              <a:ext cx="159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Time Overview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9527" y="1088306"/>
            <a:ext cx="6075246" cy="271664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Aft>
                <a:spcPts val="1400"/>
              </a:spcAft>
              <a:defRPr/>
            </a:pPr>
            <a:r>
              <a:rPr lang="en-US" sz="2400" b="1"/>
              <a:t>Waveform Search</a:t>
            </a:r>
            <a:endParaRPr lang="en-US" sz="2400" b="1">
              <a:solidFill>
                <a:srgbClr val="C00000"/>
              </a:solidFill>
              <a:cs typeface="Calibri"/>
            </a:endParaRPr>
          </a:p>
          <a:p>
            <a:pPr marL="396875" lvl="1" indent="-379095" defTabSz="609585">
              <a:spcBef>
                <a:spcPct val="20000"/>
              </a:spcBef>
              <a:spcAft>
                <a:spcPts val="700"/>
              </a:spcAft>
              <a:buFont typeface="Arial"/>
              <a:buChar char="–"/>
              <a:defRPr/>
            </a:pPr>
            <a:r>
              <a:rPr lang="en-US" sz="2200"/>
              <a:t>Find occurrences of signals that look like a reference waveform</a:t>
            </a:r>
            <a:endParaRPr lang="en-US" sz="2200">
              <a:cs typeface="Calibri"/>
            </a:endParaRPr>
          </a:p>
          <a:p>
            <a:pPr marL="396875" lvl="1" indent="-379095" defTabSz="609585">
              <a:spcBef>
                <a:spcPct val="20000"/>
              </a:spcBef>
              <a:spcAft>
                <a:spcPts val="700"/>
              </a:spcAft>
              <a:buFont typeface="Arial"/>
              <a:buChar char="–"/>
              <a:defRPr/>
            </a:pPr>
            <a:r>
              <a:rPr lang="en-US" sz="2200"/>
              <a:t>Reference can be extraction from data set or simulated (e.g. MATLAB)</a:t>
            </a:r>
            <a:endParaRPr lang="en-US" sz="2200">
              <a:cs typeface="Calibri"/>
            </a:endParaRPr>
          </a:p>
          <a:p>
            <a:pPr marL="396875" lvl="1" indent="-379095" defTabSz="609585">
              <a:spcBef>
                <a:spcPct val="20000"/>
              </a:spcBef>
              <a:spcAft>
                <a:spcPts val="700"/>
              </a:spcAft>
              <a:buFont typeface="Arial"/>
              <a:buChar char="–"/>
              <a:defRPr/>
            </a:pPr>
            <a:r>
              <a:rPr lang="en-US" sz="2200"/>
              <a:t>User-definable correlation and carrier frequency</a:t>
            </a:r>
            <a:endParaRPr lang="en-US" sz="2200">
              <a:cs typeface="Calibri"/>
            </a:endParaRPr>
          </a:p>
        </p:txBody>
      </p:sp>
      <p:pic>
        <p:nvPicPr>
          <p:cNvPr id="6" name="Picture 7" descr="C:\Users\jtaber\AppData\Local\Temp\SNAGHTMLc9758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357" y="4534667"/>
            <a:ext cx="4022346" cy="17621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83075" y="4191262"/>
            <a:ext cx="215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Reference Waveform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2193892-6038-4A0F-9D04-566590E7E4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2487" y="69082"/>
            <a:ext cx="9599084" cy="909735"/>
          </a:xfrm>
        </p:spPr>
        <p:txBody>
          <a:bodyPr/>
          <a:lstStyle/>
          <a:p>
            <a:r>
              <a:rPr lang="en-US"/>
              <a:t>Case Study – Region 3 Interference</a:t>
            </a:r>
          </a:p>
        </p:txBody>
      </p:sp>
      <p:pic>
        <p:nvPicPr>
          <p:cNvPr id="4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1C16B5D-7A07-4198-9B23-533A9E204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619" y="1326108"/>
            <a:ext cx="2897628" cy="497915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684" y="1358146"/>
            <a:ext cx="2743200" cy="176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3666066"/>
            <a:ext cx="2743200" cy="210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sz="2400" b="1">
                <a:latin typeface="+mj-lt"/>
              </a:rPr>
              <a:t>Waveform Search</a:t>
            </a:r>
            <a:r>
              <a:rPr lang="en-US" b="1">
                <a:latin typeface="+mj-lt"/>
              </a:rPr>
              <a:t> </a:t>
            </a:r>
            <a:endParaRPr lang="en-US" sz="2400" b="1">
              <a:latin typeface="+mj-lt"/>
            </a:endParaRPr>
          </a:p>
          <a:p>
            <a:pPr marL="288925" lvl="1" indent="-271145">
              <a:buFont typeface="Arial" panose="020B0604020202020204" pitchFamily="34" charset="0"/>
              <a:buChar char="•"/>
            </a:pPr>
            <a:r>
              <a:rPr lang="en-US" sz="2200"/>
              <a:t>20,000 occurrences matching the reference </a:t>
            </a:r>
            <a:br>
              <a:rPr lang="en-US" sz="2200"/>
            </a:br>
            <a:br>
              <a:rPr lang="en-US" sz="2200"/>
            </a:br>
            <a:br>
              <a:rPr lang="en-US" sz="2200"/>
            </a:br>
            <a:br>
              <a:rPr lang="en-US" sz="2200"/>
            </a:br>
            <a:br>
              <a:rPr lang="en-US" sz="2200"/>
            </a:br>
            <a:endParaRPr lang="en-US" sz="2200"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B315F-52B6-4517-A933-9451AC12FD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Case Study – Region 3 Interference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7106" y="1340406"/>
            <a:ext cx="2371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“Good” Pulse 99% Correlation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20486" y="3688832"/>
            <a:ext cx="2256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“Bad” Pulse 21% Correlation</a:t>
            </a:r>
          </a:p>
        </p:txBody>
      </p:sp>
      <p:pic>
        <p:nvPicPr>
          <p:cNvPr id="26628" name="Picture 4" descr="C:\Users\jtaber\AppData\Local\Temp\SNAGHTML3e8085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6253" y="2222346"/>
            <a:ext cx="3213419" cy="3971643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flipV="1">
            <a:off x="4209328" y="2673754"/>
            <a:ext cx="3379807" cy="1770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84830" y="4595149"/>
            <a:ext cx="26274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124" y="2002222"/>
            <a:ext cx="8735751" cy="423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8AF57-26E6-4A61-BFE5-E6409932A7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Case Study – Region 3 Interference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72" b="3341"/>
          <a:stretch>
            <a:fillRect/>
          </a:stretch>
        </p:blipFill>
        <p:spPr bwMode="auto">
          <a:xfrm>
            <a:off x="9642072" y="1163077"/>
            <a:ext cx="821803" cy="72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4970739" y="2872196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Spectrum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71591" y="287219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Phase v Time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44704" y="4691420"/>
            <a:ext cx="127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Freq v Time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53949" y="4691420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Amplitude v Time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7555" y="1259687"/>
            <a:ext cx="633859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/>
              <a:t>Export pulse to VSA SW to show why it's different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>
            <a:extLst>
              <a:ext uri="{FF2B5EF4-FFF2-40B4-BE49-F238E27FC236}">
                <a16:creationId xmlns:a16="http://schemas.microsoft.com/office/drawing/2014/main" id="{BBA9729A-8208-44BA-8260-BE53357BD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Region #1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type="body" sz="quarter" idx="10"/>
          </p:nvPr>
        </p:nvSpPr>
        <p:spPr>
          <a:xfrm>
            <a:off x="844166" y="2279375"/>
            <a:ext cx="5769070" cy="4002157"/>
          </a:xfrm>
        </p:spPr>
        <p:txBody>
          <a:bodyPr>
            <a:noAutofit/>
          </a:bodyPr>
          <a:lstStyle/>
          <a:p>
            <a:pPr marL="82550" lvl="1" indent="0">
              <a:buNone/>
              <a:defRPr/>
            </a:pPr>
            <a:r>
              <a:rPr lang="en-US" sz="2400"/>
              <a:t>Found 137,000 total carriers</a:t>
            </a:r>
          </a:p>
          <a:p>
            <a:pPr marL="738188" lvl="2" indent="-303213">
              <a:defRPr/>
            </a:pPr>
            <a:r>
              <a:rPr lang="en-US" sz="2000"/>
              <a:t>Pruning extracted frequency agile radio with 5,000 hops</a:t>
            </a:r>
          </a:p>
          <a:p>
            <a:pPr marL="738188" lvl="2" indent="-303213">
              <a:defRPr/>
            </a:pPr>
            <a:r>
              <a:rPr lang="en-US" sz="2000"/>
              <a:t>Hopper operated for 10.2 seconds starting 11:31am</a:t>
            </a:r>
          </a:p>
          <a:p>
            <a:pPr marL="738188" lvl="2" indent="-303213">
              <a:defRPr/>
            </a:pPr>
            <a:r>
              <a:rPr lang="en-US" sz="2000"/>
              <a:t>Hop pattern was extracted and plotted using Excel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F6639-A720-41E2-AA12-6504D6CC9F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Case Studies – Interference Results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0DDB38-0FDE-41B5-9340-3D0682B8883C}"/>
              </a:ext>
            </a:extLst>
          </p:cNvPr>
          <p:cNvGrpSpPr/>
          <p:nvPr/>
        </p:nvGrpSpPr>
        <p:grpSpPr>
          <a:xfrm>
            <a:off x="7659748" y="1153061"/>
            <a:ext cx="4035941" cy="2275939"/>
            <a:chOff x="7461200" y="1418607"/>
            <a:chExt cx="3067905" cy="1375165"/>
          </a:xfrm>
        </p:grpSpPr>
        <p:pic>
          <p:nvPicPr>
            <p:cNvPr id="5" name="Picture 2" descr="C:\Users\jtaber\AppData\Local\Temp\SNAGHTML120ae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1200" y="1458410"/>
              <a:ext cx="3067905" cy="1335362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7965131" y="1973391"/>
              <a:ext cx="427329" cy="39225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79843" y="1687987"/>
              <a:ext cx="802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Region #1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829228" y="1694559"/>
              <a:ext cx="340662" cy="39225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91177" y="1418607"/>
              <a:ext cx="802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Region #2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961050" y="1935584"/>
              <a:ext cx="170932" cy="39225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658623" y="1627029"/>
              <a:ext cx="802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Region #3</a:t>
              </a:r>
            </a:p>
          </p:txBody>
        </p:sp>
      </p:grpSp>
      <p:pic>
        <p:nvPicPr>
          <p:cNvPr id="16" name="Picture 4" descr="C:\Users\jtaber\AppData\Local\Temp\SNAGHTML5a9e55c.PNG">
            <a:extLst>
              <a:ext uri="{FF2B5EF4-FFF2-40B4-BE49-F238E27FC236}">
                <a16:creationId xmlns:a16="http://schemas.microsoft.com/office/drawing/2014/main" id="{264EFE38-31A4-48DA-A89C-0A7ABE7D4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097" y="3821847"/>
            <a:ext cx="4267200" cy="2502785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027FBB-33FA-4259-80C0-2FC2306AEBA2}"/>
              </a:ext>
            </a:extLst>
          </p:cNvPr>
          <p:cNvSpPr txBox="1"/>
          <p:nvPr/>
        </p:nvSpPr>
        <p:spPr>
          <a:xfrm>
            <a:off x="8939964" y="4150759"/>
            <a:ext cx="2014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Analyze Signal of Interest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5566BAF-A8B0-42D8-9A31-5DBF3B9A6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Region #2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type="body" sz="quarter" idx="10"/>
          </p:nvPr>
        </p:nvSpPr>
        <p:spPr>
          <a:xfrm>
            <a:off x="844166" y="2279375"/>
            <a:ext cx="9950529" cy="4002157"/>
          </a:xfrm>
        </p:spPr>
        <p:txBody>
          <a:bodyPr lIns="0" tIns="0" rIns="0" bIns="0" anchor="t">
            <a:noAutofit/>
          </a:bodyPr>
          <a:lstStyle/>
          <a:p>
            <a:pPr marL="82550" lvl="1" indent="0">
              <a:buNone/>
              <a:defRPr/>
            </a:pPr>
            <a:r>
              <a:rPr lang="en-US" sz="2400"/>
              <a:t>Identified an 802.11g transmission</a:t>
            </a:r>
          </a:p>
          <a:p>
            <a:pPr marL="737870" lvl="2" indent="-302895">
              <a:defRPr/>
            </a:pPr>
            <a:r>
              <a:rPr lang="en-US" sz="2000"/>
              <a:t>Interferer began disrupting communications at 11:34 am for 5 seconds</a:t>
            </a:r>
            <a:endParaRPr lang="en-US" sz="2000">
              <a:cs typeface="Calibri"/>
            </a:endParaRPr>
          </a:p>
          <a:p>
            <a:pPr marL="737870" lvl="2" indent="-302895">
              <a:defRPr/>
            </a:pPr>
            <a:r>
              <a:rPr lang="en-US" sz="2000"/>
              <a:t>VSA analysis found that EVM went from 2.6% when interference was not present to nearly infinite when the interferer was present</a:t>
            </a:r>
            <a:endParaRPr lang="en-US" sz="2000">
              <a:cs typeface="Calibri"/>
            </a:endParaRP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F6639-A720-41E2-AA12-6504D6CC9F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Case Studies – Interference Results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0DDB38-0FDE-41B5-9340-3D0682B8883C}"/>
              </a:ext>
            </a:extLst>
          </p:cNvPr>
          <p:cNvGrpSpPr/>
          <p:nvPr/>
        </p:nvGrpSpPr>
        <p:grpSpPr>
          <a:xfrm>
            <a:off x="844166" y="4352071"/>
            <a:ext cx="3668620" cy="2001079"/>
            <a:chOff x="7461200" y="1418607"/>
            <a:chExt cx="3067905" cy="1375165"/>
          </a:xfrm>
        </p:grpSpPr>
        <p:pic>
          <p:nvPicPr>
            <p:cNvPr id="5" name="Picture 2" descr="C:\Users\jtaber\AppData\Local\Temp\SNAGHTML120ae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1200" y="1458410"/>
              <a:ext cx="3067905" cy="1335362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7965131" y="1973391"/>
              <a:ext cx="427329" cy="39225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79843" y="1687987"/>
              <a:ext cx="802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Region #1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829228" y="1694559"/>
              <a:ext cx="340662" cy="39225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91177" y="1418607"/>
              <a:ext cx="802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Region #2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961050" y="1935584"/>
              <a:ext cx="170932" cy="39225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658623" y="1627029"/>
              <a:ext cx="802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Region #3</a:t>
              </a:r>
            </a:p>
          </p:txBody>
        </p:sp>
      </p:grpSp>
      <p:pic>
        <p:nvPicPr>
          <p:cNvPr id="13" name="Picture 8" descr="C:\Users\jtaber\AppData\Local\Temp\SNAGHTMLa735e1.PNG">
            <a:extLst>
              <a:ext uri="{FF2B5EF4-FFF2-40B4-BE49-F238E27FC236}">
                <a16:creationId xmlns:a16="http://schemas.microsoft.com/office/drawing/2014/main" id="{3A927084-9F55-4628-B1BF-825473718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2990" y="4352071"/>
            <a:ext cx="4220679" cy="1849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6009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B34181-5702-4F3B-88E3-43D20AAE8A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Region #3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type="body" sz="quarter" idx="10"/>
          </p:nvPr>
        </p:nvSpPr>
        <p:spPr>
          <a:xfrm>
            <a:off x="844166" y="2279375"/>
            <a:ext cx="7736416" cy="4002157"/>
          </a:xfrm>
        </p:spPr>
        <p:txBody>
          <a:bodyPr lIns="0" tIns="0" rIns="0" bIns="0" anchor="t">
            <a:noAutofit/>
          </a:bodyPr>
          <a:lstStyle/>
          <a:p>
            <a:pPr marL="82550" lvl="1" indent="0">
              <a:buNone/>
              <a:defRPr/>
            </a:pPr>
            <a:r>
              <a:rPr lang="en-US" sz="2400"/>
              <a:t>Located 20,000 occurrences of an arbitrary carrier that looked like an LFM radar chirp</a:t>
            </a:r>
          </a:p>
          <a:p>
            <a:pPr marL="737870" lvl="2" indent="-302895">
              <a:defRPr/>
            </a:pPr>
            <a:r>
              <a:rPr lang="en-US" sz="2000"/>
              <a:t>Correlation analysis found that one pulse looked different (21% match) at 11:38:46.692am</a:t>
            </a:r>
            <a:endParaRPr lang="en-US" sz="2000">
              <a:cs typeface="Calibri"/>
            </a:endParaRPr>
          </a:p>
          <a:p>
            <a:pPr marL="737870" lvl="2" indent="-302895">
              <a:defRPr/>
            </a:pPr>
            <a:r>
              <a:rPr lang="en-US" sz="2000"/>
              <a:t>VSA analysis found that this was a 10.7us wide non-linear chirp</a:t>
            </a:r>
            <a:endParaRPr lang="en-US" sz="2000">
              <a:cs typeface="Calibri"/>
            </a:endParaRP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F6639-A720-41E2-AA12-6504D6CC9F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Case Studies – Interference Results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0DDB38-0FDE-41B5-9340-3D0682B8883C}"/>
              </a:ext>
            </a:extLst>
          </p:cNvPr>
          <p:cNvGrpSpPr/>
          <p:nvPr/>
        </p:nvGrpSpPr>
        <p:grpSpPr>
          <a:xfrm>
            <a:off x="844166" y="4598294"/>
            <a:ext cx="3432550" cy="1815084"/>
            <a:chOff x="7461200" y="1418607"/>
            <a:chExt cx="3067905" cy="1375165"/>
          </a:xfrm>
        </p:grpSpPr>
        <p:pic>
          <p:nvPicPr>
            <p:cNvPr id="5" name="Picture 2" descr="C:\Users\jtaber\AppData\Local\Temp\SNAGHTML120ae8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200" y="1458410"/>
              <a:ext cx="3067905" cy="1335362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7965131" y="1973391"/>
              <a:ext cx="427329" cy="39225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79843" y="1687987"/>
              <a:ext cx="802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Region #1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829228" y="1694559"/>
              <a:ext cx="340662" cy="39225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91177" y="1418607"/>
              <a:ext cx="802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Region #2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961050" y="1935584"/>
              <a:ext cx="170932" cy="39225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658623" y="1627029"/>
              <a:ext cx="802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Region #3</a:t>
              </a:r>
            </a:p>
          </p:txBody>
        </p:sp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3902DB57-1AE9-47B2-A799-9F5D442EE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4680" y="1669160"/>
            <a:ext cx="2743200" cy="176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B7914C2-A6DE-43A1-93FE-1749B2E1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5209" y="3977080"/>
            <a:ext cx="2743200" cy="210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C17B82-13EA-401C-8161-F03F4C59741E}"/>
              </a:ext>
            </a:extLst>
          </p:cNvPr>
          <p:cNvSpPr txBox="1"/>
          <p:nvPr/>
        </p:nvSpPr>
        <p:spPr>
          <a:xfrm>
            <a:off x="9005275" y="3103592"/>
            <a:ext cx="2371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“Good” Pulse 99% Correlation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5AF3AB-8857-46EB-9E6F-1474715A958F}"/>
              </a:ext>
            </a:extLst>
          </p:cNvPr>
          <p:cNvSpPr txBox="1"/>
          <p:nvPr/>
        </p:nvSpPr>
        <p:spPr>
          <a:xfrm>
            <a:off x="9091319" y="5700826"/>
            <a:ext cx="2256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“Bad” Pulse 21% Correlation</a:t>
            </a:r>
          </a:p>
        </p:txBody>
      </p:sp>
    </p:spTree>
    <p:extLst>
      <p:ext uri="{BB962C8B-B14F-4D97-AF65-F5344CB8AC3E}">
        <p14:creationId xmlns:p14="http://schemas.microsoft.com/office/powerpoint/2010/main" val="66661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newsblaze.com/pix/2010/0506/pix/military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95" y="1176187"/>
            <a:ext cx="2530728" cy="1678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2" descr="http://www.mwrf.com/files/30/23003/fig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2363" y="3000786"/>
            <a:ext cx="2413176" cy="1548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6" descr="http://t0.gstatic.com/images?q=tbn:ANd9GcStNDtCQjMRyCEZ1Y3rZs8cEcNLWwP8fi49qP8y3nsoG7P0QVD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2210" y="1027977"/>
            <a:ext cx="2683392" cy="1732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955140" y="1249870"/>
            <a:ext cx="1502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Conversations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0325" y="3357015"/>
            <a:ext cx="1121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Telemetry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9133" y="4577291"/>
            <a:ext cx="1180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Flight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Range Ops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61145" y="156259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SIGINT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59457" y="3325231"/>
            <a:ext cx="1238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Spectrum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0709" y="6111838"/>
            <a:ext cx="8070582" cy="40011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Required:  Seconds, Minutes or Days of Seamless RF Signal Capture</a:t>
            </a:r>
          </a:p>
        </p:txBody>
      </p:sp>
      <p:pic>
        <p:nvPicPr>
          <p:cNvPr id="15" name="Picture 14" descr="http://t0.gstatic.com/images?q=tbn:ANd9GcTCZdTlk3X4Q6m4ykH-8u7sky2-SEBsfoKljeVnFJlewuRDaUJ5s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7577" y="4417494"/>
            <a:ext cx="2880462" cy="169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8" descr="http://img.autocache.com/www/monitoring-solutions/remote-monitoring-solutions/cellular-telemetry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181" y="2564857"/>
            <a:ext cx="2607037" cy="1548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2" descr="http://www.friedmanarchives.com/Non-Gallery-Images-1/images/PICT32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9173" y="3917386"/>
            <a:ext cx="2899657" cy="1732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15BD9-637E-45B5-85F2-4FBFCF5C2C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2487" y="69082"/>
            <a:ext cx="9599084" cy="909735"/>
          </a:xfrm>
        </p:spPr>
        <p:txBody>
          <a:bodyPr/>
          <a:lstStyle/>
          <a:p>
            <a:r>
              <a:rPr lang="en-US"/>
              <a:t>The Need for Interference Testing</a:t>
            </a:r>
          </a:p>
        </p:txBody>
      </p:sp>
      <p:pic>
        <p:nvPicPr>
          <p:cNvPr id="1026" name="Picture 2" descr="Image result for law enforcement communications">
            <a:extLst>
              <a:ext uri="{FF2B5EF4-FFF2-40B4-BE49-F238E27FC236}">
                <a16:creationId xmlns:a16="http://schemas.microsoft.com/office/drawing/2014/main" id="{F24917C3-63A8-4D06-85F3-5E5D77F4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67" y="3493294"/>
            <a:ext cx="20574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E2A6F5C8-38F1-426B-9A36-3F43A08F1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9909" y="1568694"/>
            <a:ext cx="2953396" cy="1661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picture containing blue, shirt&#10;&#10;Description automatically generated">
            <a:extLst>
              <a:ext uri="{FF2B5EF4-FFF2-40B4-BE49-F238E27FC236}">
                <a16:creationId xmlns:a16="http://schemas.microsoft.com/office/drawing/2014/main" id="{0A2DCEC4-41F7-4412-BFD7-07030720974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3757" y="1858959"/>
            <a:ext cx="1737943" cy="1163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88C4CA-E09B-42D4-9B0F-A1E36E112136}"/>
              </a:ext>
            </a:extLst>
          </p:cNvPr>
          <p:cNvSpPr txBox="1"/>
          <p:nvPr/>
        </p:nvSpPr>
        <p:spPr>
          <a:xfrm>
            <a:off x="9837995" y="956516"/>
            <a:ext cx="1635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System</a:t>
            </a:r>
          </a:p>
          <a:p>
            <a:pPr algn="ctr"/>
            <a:r>
              <a:rPr lang="en-US"/>
              <a:t>Interoperability</a:t>
            </a:r>
          </a:p>
        </p:txBody>
      </p:sp>
      <p:pic>
        <p:nvPicPr>
          <p:cNvPr id="3" name="Picture 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E1896929-9DC1-480E-A72D-00B7151A8CF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519" y="4858571"/>
            <a:ext cx="2645786" cy="125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A car parked in a parking lot&#10;&#10;Description automatically generated">
            <a:extLst>
              <a:ext uri="{FF2B5EF4-FFF2-40B4-BE49-F238E27FC236}">
                <a16:creationId xmlns:a16="http://schemas.microsoft.com/office/drawing/2014/main" id="{CF1A9E35-2935-412F-9034-93F6387F683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18" y="3077355"/>
            <a:ext cx="2013887" cy="1933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0AC1B1-CB82-4721-883C-D84FA7A4C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64666"/>
            <a:ext cx="7556742" cy="5055079"/>
          </a:xfrm>
        </p:spPr>
        <p:txBody>
          <a:bodyPr anchor="t"/>
          <a:lstStyle/>
          <a:p>
            <a:pPr marL="456565" indent="-456565"/>
            <a:r>
              <a:rPr lang="en-US" sz="2800">
                <a:ea typeface="+mn-lt"/>
                <a:cs typeface="+mn-lt"/>
              </a:rPr>
              <a:t>Filtering – Improve receiver preselection </a:t>
            </a:r>
            <a:endParaRPr lang="en-US" sz="2800">
              <a:cs typeface="Calibri"/>
            </a:endParaRPr>
          </a:p>
          <a:p>
            <a:pPr marL="456565" indent="-456565"/>
            <a:r>
              <a:rPr lang="en-US" sz="2800">
                <a:ea typeface="+mn-lt"/>
                <a:cs typeface="+mn-lt"/>
              </a:rPr>
              <a:t>Shielding – Reduce impact of culprit radiation</a:t>
            </a:r>
            <a:endParaRPr lang="en-US" sz="4000">
              <a:ea typeface="+mn-lt"/>
              <a:cs typeface="+mn-lt"/>
            </a:endParaRPr>
          </a:p>
          <a:p>
            <a:pPr marL="456565" indent="-456565"/>
            <a:r>
              <a:rPr lang="en-US" sz="2800">
                <a:ea typeface="+mn-lt"/>
                <a:cs typeface="+mn-lt"/>
              </a:rPr>
              <a:t>Spatial Separation – Take advantage of path loss</a:t>
            </a:r>
            <a:endParaRPr lang="en-US" sz="4000"/>
          </a:p>
          <a:p>
            <a:pPr marL="456565" indent="-456565"/>
            <a:r>
              <a:rPr lang="en-US" sz="2800">
                <a:ea typeface="+mn-lt"/>
                <a:cs typeface="+mn-lt"/>
              </a:rPr>
              <a:t>Re-banding – Find compatible open channels</a:t>
            </a:r>
            <a:endParaRPr lang="en-US" sz="4000">
              <a:ea typeface="+mn-lt"/>
              <a:cs typeface="+mn-lt"/>
            </a:endParaRPr>
          </a:p>
          <a:p>
            <a:pPr marL="456565" indent="-456565"/>
            <a:r>
              <a:rPr lang="en-US" sz="2800">
                <a:ea typeface="+mn-lt"/>
                <a:cs typeface="+mn-lt"/>
              </a:rPr>
              <a:t>Temporal Compliance – Timing of culprit and victim</a:t>
            </a:r>
            <a:endParaRPr lang="en-US" sz="4000"/>
          </a:p>
          <a:p>
            <a:pPr marL="456565" indent="-456565"/>
            <a:r>
              <a:rPr lang="en-US" sz="2800">
                <a:ea typeface="+mn-lt"/>
                <a:cs typeface="+mn-lt"/>
              </a:rPr>
              <a:t>PIM Studies – ID interference and use hand-held tools to locate</a:t>
            </a:r>
            <a:endParaRPr lang="en-US" sz="4000">
              <a:ea typeface="+mn-lt"/>
              <a:cs typeface="+mn-lt"/>
            </a:endParaRPr>
          </a:p>
          <a:p>
            <a:pPr marL="456565" indent="-456565"/>
            <a:r>
              <a:rPr lang="en-US" sz="2800">
                <a:ea typeface="+mn-lt"/>
                <a:cs typeface="+mn-lt"/>
              </a:rPr>
              <a:t>Margin Testing – How much is enough to mitigate interference effects</a:t>
            </a:r>
            <a:endParaRPr lang="en-US" sz="4000">
              <a:ea typeface="+mn-lt"/>
              <a:cs typeface="+mn-lt"/>
            </a:endParaRPr>
          </a:p>
          <a:p>
            <a:pPr marL="456565" indent="-456565"/>
            <a:endParaRPr lang="en-US" sz="2800"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9C283-FF68-472D-81AA-88DF2C7EDB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/>
              <a:t>Mitigation </a:t>
            </a:r>
            <a:r>
              <a:rPr lang="en-US"/>
              <a:t>Strategies</a:t>
            </a:r>
          </a:p>
        </p:txBody>
      </p:sp>
      <p:pic>
        <p:nvPicPr>
          <p:cNvPr id="4" name="Picture 4" descr="A black sign with white text&#10;&#10;Description generated with high confidence">
            <a:extLst>
              <a:ext uri="{FF2B5EF4-FFF2-40B4-BE49-F238E27FC236}">
                <a16:creationId xmlns:a16="http://schemas.microsoft.com/office/drawing/2014/main" id="{3B33E586-C506-4616-BC9B-54BB187DFF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929" y="2969559"/>
            <a:ext cx="2541917" cy="1637749"/>
          </a:xfrm>
          <a:prstGeom prst="rect">
            <a:avLst/>
          </a:prstGeom>
        </p:spPr>
      </p:pic>
      <p:pic>
        <p:nvPicPr>
          <p:cNvPr id="6" name="Picture 6" descr="A picture containing outdoor, water, factory, river&#10;&#10;Description generated with very high confidence">
            <a:extLst>
              <a:ext uri="{FF2B5EF4-FFF2-40B4-BE49-F238E27FC236}">
                <a16:creationId xmlns:a16="http://schemas.microsoft.com/office/drawing/2014/main" id="{649E036B-8316-4ECA-AD3C-E58C6909E5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212" y="4587747"/>
            <a:ext cx="3821501" cy="1736921"/>
          </a:xfrm>
          <a:prstGeom prst="rect">
            <a:avLst/>
          </a:prstGeom>
        </p:spPr>
      </p:pic>
      <p:pic>
        <p:nvPicPr>
          <p:cNvPr id="8" name="Picture 8" descr="An aerial view of a city&#10;&#10;Description generated with high confidence">
            <a:extLst>
              <a:ext uri="{FF2B5EF4-FFF2-40B4-BE49-F238E27FC236}">
                <a16:creationId xmlns:a16="http://schemas.microsoft.com/office/drawing/2014/main" id="{72E3D5B4-A46F-42F7-B278-1EA2383428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871" y="1236043"/>
            <a:ext cx="3232030" cy="16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86478"/>
      </p:ext>
    </p:extLst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jtaber\AppData\Local\Temp\SNAGHTML2a7ed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536" y="1554270"/>
            <a:ext cx="7546848" cy="2498425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2170722" y="949544"/>
            <a:ext cx="1692322" cy="771099"/>
          </a:xfrm>
          <a:custGeom>
            <a:avLst/>
            <a:gdLst>
              <a:gd name="connsiteX0" fmla="*/ 0 w 1692322"/>
              <a:gd name="connsiteY0" fmla="*/ 689212 h 771099"/>
              <a:gd name="connsiteX1" fmla="*/ 429904 w 1692322"/>
              <a:gd name="connsiteY1" fmla="*/ 6824 h 771099"/>
              <a:gd name="connsiteX2" fmla="*/ 1692322 w 1692322"/>
              <a:gd name="connsiteY2" fmla="*/ 0 h 771099"/>
              <a:gd name="connsiteX3" fmla="*/ 1692322 w 1692322"/>
              <a:gd name="connsiteY3" fmla="*/ 545911 h 771099"/>
              <a:gd name="connsiteX4" fmla="*/ 150125 w 1692322"/>
              <a:gd name="connsiteY4" fmla="*/ 771099 h 771099"/>
              <a:gd name="connsiteX5" fmla="*/ 0 w 1692322"/>
              <a:gd name="connsiteY5" fmla="*/ 689212 h 77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2322" h="771099">
                <a:moveTo>
                  <a:pt x="0" y="689212"/>
                </a:moveTo>
                <a:lnTo>
                  <a:pt x="429904" y="6824"/>
                </a:lnTo>
                <a:lnTo>
                  <a:pt x="1692322" y="0"/>
                </a:lnTo>
                <a:lnTo>
                  <a:pt x="1692322" y="545911"/>
                </a:lnTo>
                <a:lnTo>
                  <a:pt x="150125" y="771099"/>
                </a:lnTo>
                <a:lnTo>
                  <a:pt x="0" y="68921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69415" y="3121414"/>
            <a:ext cx="2027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Choose Recordings</a:t>
            </a:r>
          </a:p>
          <a:p>
            <a:pPr algn="ctr"/>
            <a:r>
              <a:rPr lang="en-US"/>
              <a:t>From Library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430621" y="3073636"/>
            <a:ext cx="27432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009126" y="1423372"/>
            <a:ext cx="1683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Loop segments at specific intervals</a:t>
            </a:r>
          </a:p>
        </p:txBody>
      </p:sp>
      <p:grpSp>
        <p:nvGrpSpPr>
          <p:cNvPr id="12" name="Group 13"/>
          <p:cNvGrpSpPr/>
          <p:nvPr/>
        </p:nvGrpSpPr>
        <p:grpSpPr>
          <a:xfrm>
            <a:off x="2607451" y="888128"/>
            <a:ext cx="1323833" cy="678664"/>
            <a:chOff x="1241946" y="1351128"/>
            <a:chExt cx="1323833" cy="678664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1946" y="1391617"/>
              <a:ext cx="128586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651379" y="1351128"/>
              <a:ext cx="914400" cy="2456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76899" y="3965478"/>
            <a:ext cx="249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Add frequency shifted copies of original signal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35974" y="2429212"/>
            <a:ext cx="1792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Filter signals to reduce transition transients</a:t>
            </a:r>
          </a:p>
        </p:txBody>
      </p:sp>
      <p:sp>
        <p:nvSpPr>
          <p:cNvPr id="17" name="Oval 16"/>
          <p:cNvSpPr/>
          <p:nvPr/>
        </p:nvSpPr>
        <p:spPr>
          <a:xfrm>
            <a:off x="8705088" y="1902248"/>
            <a:ext cx="304800" cy="5242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8924544" y="1707176"/>
            <a:ext cx="268224" cy="2194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8400288" y="2560616"/>
            <a:ext cx="73152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01718" y="1063707"/>
            <a:ext cx="2547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Create composite IQ file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3968496" y="1237784"/>
            <a:ext cx="73152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992880" y="1981496"/>
            <a:ext cx="304800" cy="8107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24150" y="4081228"/>
            <a:ext cx="2615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15888" algn="ctr">
              <a:spcBef>
                <a:spcPts val="5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ja-JP" sz="1600"/>
              <a:t>Independent, parallel tracks can be precisely time synchronized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3460845" y="3494260"/>
            <a:ext cx="1371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7404957" y="3530910"/>
            <a:ext cx="100584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34096" y="5428614"/>
            <a:ext cx="6683842" cy="46166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Build New Scenarios from Existing Recordings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06843E9-8B4D-46B6-8F55-B5FAFB465B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2487" y="69082"/>
            <a:ext cx="9599084" cy="909735"/>
          </a:xfrm>
        </p:spPr>
        <p:txBody>
          <a:bodyPr anchor="ctr">
            <a:normAutofit/>
          </a:bodyPr>
          <a:lstStyle/>
          <a:p>
            <a:r>
              <a:rPr lang="en-US"/>
              <a:t>Tools – Signal Editing and Creation</a:t>
            </a:r>
          </a:p>
        </p:txBody>
      </p: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093592"/>
            <a:ext cx="8574206" cy="4562856"/>
          </a:xfrm>
        </p:spPr>
        <p:txBody>
          <a:bodyPr/>
          <a:lstStyle/>
          <a:p>
            <a:r>
              <a:rPr lang="en-US"/>
              <a:t>Extract time segment of “good” WLAN operation (no interference)</a:t>
            </a:r>
          </a:p>
          <a:p>
            <a:r>
              <a:rPr lang="en-US"/>
              <a:t>Overlay the interference waveform</a:t>
            </a:r>
          </a:p>
          <a:p>
            <a:r>
              <a:rPr lang="en-US"/>
              <a:t>Build new signal environment to simulate and test</a:t>
            </a:r>
          </a:p>
          <a:p>
            <a:pPr lvl="1">
              <a:defRPr/>
            </a:pPr>
            <a:r>
              <a:rPr lang="en-US"/>
              <a:t>Attenuate culprit</a:t>
            </a:r>
          </a:p>
          <a:p>
            <a:pPr lvl="1">
              <a:defRPr/>
            </a:pPr>
            <a:r>
              <a:rPr lang="en-US"/>
              <a:t>Sum with “good” WLAN signal</a:t>
            </a:r>
          </a:p>
          <a:p>
            <a:pPr lvl="1">
              <a:defRPr/>
            </a:pPr>
            <a:r>
              <a:rPr lang="en-US"/>
              <a:t>Simulate scenario and replay into victim receiver</a:t>
            </a:r>
          </a:p>
        </p:txBody>
      </p:sp>
      <p:pic>
        <p:nvPicPr>
          <p:cNvPr id="8" name="Picture 7" descr="Compos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6992" y="3826871"/>
            <a:ext cx="2651760" cy="2175799"/>
          </a:xfrm>
          <a:prstGeom prst="rect">
            <a:avLst/>
          </a:prstGeom>
        </p:spPr>
      </p:pic>
      <p:pic>
        <p:nvPicPr>
          <p:cNvPr id="9" name="Picture 8" descr="GoodLA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3648" y="3831896"/>
            <a:ext cx="2651760" cy="2165746"/>
          </a:xfrm>
          <a:prstGeom prst="rect">
            <a:avLst/>
          </a:prstGeom>
        </p:spPr>
      </p:pic>
      <p:pic>
        <p:nvPicPr>
          <p:cNvPr id="10" name="Picture 9" descr="SmallOve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0304" y="3827634"/>
            <a:ext cx="2651760" cy="21742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40352" y="459160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3696" y="459160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33728" y="5937504"/>
            <a:ext cx="250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48 dB Attenuated Culprit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4960" y="5955792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Good WLAN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90561" y="5937504"/>
            <a:ext cx="179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Composite Signal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99360" y="4169664"/>
            <a:ext cx="6827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99360" y="5187696"/>
            <a:ext cx="6827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21152" y="4035553"/>
            <a:ext cx="1062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Original  Level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7249" y="5053585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Test Level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535936" y="4181856"/>
            <a:ext cx="0" cy="9509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9F135311-F52F-4E93-A1DD-B04F70D17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2487" y="69082"/>
            <a:ext cx="9599084" cy="909735"/>
          </a:xfrm>
        </p:spPr>
        <p:txBody>
          <a:bodyPr anchor="ctr">
            <a:normAutofit/>
          </a:bodyPr>
          <a:lstStyle/>
          <a:p>
            <a:r>
              <a:rPr lang="en-US"/>
              <a:t>Mitigation Example for 802.11g Interference</a:t>
            </a:r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8089" y="1336431"/>
            <a:ext cx="7128756" cy="450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99113" y="2370668"/>
            <a:ext cx="2370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EVM still impacted, but worse-case acceptable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BEEA7E-8B0F-41E7-9BEF-4AD5199F18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2487" y="69082"/>
            <a:ext cx="9599084" cy="909735"/>
          </a:xfrm>
        </p:spPr>
        <p:txBody>
          <a:bodyPr anchor="ctr">
            <a:normAutofit/>
          </a:bodyPr>
          <a:lstStyle/>
          <a:p>
            <a:r>
              <a:rPr lang="en-US"/>
              <a:t>Mitigation Example for 802.11g Interference</a:t>
            </a:r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2"/>
          <p:cNvSpPr txBox="1">
            <a:spLocks/>
          </p:cNvSpPr>
          <p:nvPr/>
        </p:nvSpPr>
        <p:spPr>
          <a:xfrm>
            <a:off x="1926765" y="1061850"/>
            <a:ext cx="8173676" cy="45259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Aft>
                <a:spcPts val="1400"/>
              </a:spcAft>
              <a:defRPr/>
            </a:pPr>
            <a:r>
              <a:rPr lang="en-US" sz="2200"/>
              <a:t>Create RF Environments using Recorded Waveforms </a:t>
            </a:r>
          </a:p>
          <a:p>
            <a:pPr marL="228600" lvl="1" indent="-228600"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000"/>
              <a:t>IQC5000B – formats the data for replay at baseband</a:t>
            </a:r>
          </a:p>
          <a:p>
            <a:pPr marL="228600" lvl="1" indent="-228600"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000"/>
              <a:t>IQC5000B – converts signal from digital IQ to analog IQ</a:t>
            </a:r>
            <a:endParaRPr lang="en-US" sz="2000">
              <a:cs typeface="Calibri"/>
            </a:endParaRPr>
          </a:p>
          <a:p>
            <a:pPr marL="228600" lvl="1" indent="-228600"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000"/>
              <a:t>VSG – up converts the IQ waveform to carrier frequency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E8D95D3-5567-4CF5-A0C4-3FC3E4AD5A7F}"/>
              </a:ext>
            </a:extLst>
          </p:cNvPr>
          <p:cNvSpPr txBox="1">
            <a:spLocks/>
          </p:cNvSpPr>
          <p:nvPr/>
        </p:nvSpPr>
        <p:spPr>
          <a:xfrm>
            <a:off x="362487" y="69082"/>
            <a:ext cx="9599084" cy="9097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solidFill>
                  <a:schemeClr val="bg1"/>
                </a:solidFill>
                <a:latin typeface="Myriad Pro"/>
              </a:rPr>
              <a:t>Mitigation Example for 802.11g Interference</a:t>
            </a:r>
          </a:p>
        </p:txBody>
      </p:sp>
      <p:sp>
        <p:nvSpPr>
          <p:cNvPr id="22" name="AutoShape 8">
            <a:extLst>
              <a:ext uri="{FF2B5EF4-FFF2-40B4-BE49-F238E27FC236}">
                <a16:creationId xmlns:a16="http://schemas.microsoft.com/office/drawing/2014/main" id="{0F6B92E2-45BA-4EA8-8F57-1773A01B5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0132" y="3535405"/>
            <a:ext cx="1371600" cy="1828800"/>
          </a:xfrm>
          <a:prstGeom prst="chevron">
            <a:avLst>
              <a:gd name="adj" fmla="val 13097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AutoShape 8">
            <a:extLst>
              <a:ext uri="{FF2B5EF4-FFF2-40B4-BE49-F238E27FC236}">
                <a16:creationId xmlns:a16="http://schemas.microsoft.com/office/drawing/2014/main" id="{CFD5F7E7-C7D0-4612-876C-5B75A39C2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639" y="3535405"/>
            <a:ext cx="1371600" cy="1828800"/>
          </a:xfrm>
          <a:prstGeom prst="chevron">
            <a:avLst>
              <a:gd name="adj" fmla="val 13097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AutoShape 8">
            <a:extLst>
              <a:ext uri="{FF2B5EF4-FFF2-40B4-BE49-F238E27FC236}">
                <a16:creationId xmlns:a16="http://schemas.microsoft.com/office/drawing/2014/main" id="{105D42AF-0340-4DB0-9D06-DA219EBFB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146" y="3535405"/>
            <a:ext cx="1371600" cy="1828800"/>
          </a:xfrm>
          <a:prstGeom prst="chevron">
            <a:avLst>
              <a:gd name="adj" fmla="val 13097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AutoShape 8">
            <a:extLst>
              <a:ext uri="{FF2B5EF4-FFF2-40B4-BE49-F238E27FC236}">
                <a16:creationId xmlns:a16="http://schemas.microsoft.com/office/drawing/2014/main" id="{44C66F1A-FBDC-42C6-AD5A-8FF016478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625" y="3535405"/>
            <a:ext cx="1371600" cy="1828800"/>
          </a:xfrm>
          <a:prstGeom prst="chevron">
            <a:avLst>
              <a:gd name="adj" fmla="val 13097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AutoShape 26">
            <a:extLst>
              <a:ext uri="{FF2B5EF4-FFF2-40B4-BE49-F238E27FC236}">
                <a16:creationId xmlns:a16="http://schemas.microsoft.com/office/drawing/2014/main" id="{47327BDD-64B2-4DEA-9DE9-7E9753BD7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4651" y="3535405"/>
            <a:ext cx="1371600" cy="1828800"/>
          </a:xfrm>
          <a:prstGeom prst="chevron">
            <a:avLst>
              <a:gd name="adj" fmla="val 13593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id="{6233B348-2CE3-49B0-B50D-F5D589383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631" y="3538950"/>
            <a:ext cx="1097280" cy="1828800"/>
          </a:xfrm>
          <a:prstGeom prst="homePlate">
            <a:avLst>
              <a:gd name="adj" fmla="val 15727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F328A1C0-5610-4992-BA00-5E797FC20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703" y="4141908"/>
            <a:ext cx="1570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RF Down Conversion</a:t>
            </a:r>
          </a:p>
        </p:txBody>
      </p:sp>
      <p:sp>
        <p:nvSpPr>
          <p:cNvPr id="36" name="Line 7">
            <a:extLst>
              <a:ext uri="{FF2B5EF4-FFF2-40B4-BE49-F238E27FC236}">
                <a16:creationId xmlns:a16="http://schemas.microsoft.com/office/drawing/2014/main" id="{7F969716-5176-4725-ADE5-C83C6D44CD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7946" y="2981737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51C7938B-BA12-4696-9873-7F8D202BE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708" y="3067931"/>
            <a:ext cx="1795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Signal Playback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EE18CA46-5BD6-46C3-81E1-F60982278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752" y="4151975"/>
            <a:ext cx="1247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Waveform Digitization</a:t>
            </a:r>
          </a:p>
        </p:txBody>
      </p:sp>
      <p:sp>
        <p:nvSpPr>
          <p:cNvPr id="39" name="Line 13">
            <a:extLst>
              <a:ext uri="{FF2B5EF4-FFF2-40B4-BE49-F238E27FC236}">
                <a16:creationId xmlns:a16="http://schemas.microsoft.com/office/drawing/2014/main" id="{DAF6FADD-7E09-44CC-8D74-8F9C99EAB6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1574" y="2994437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Line 14">
            <a:extLst>
              <a:ext uri="{FF2B5EF4-FFF2-40B4-BE49-F238E27FC236}">
                <a16:creationId xmlns:a16="http://schemas.microsoft.com/office/drawing/2014/main" id="{F81F67B7-D5CB-4F1D-9B6D-43C1316FD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6466" y="3237208"/>
            <a:ext cx="2743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Line 15">
            <a:extLst>
              <a:ext uri="{FF2B5EF4-FFF2-40B4-BE49-F238E27FC236}">
                <a16:creationId xmlns:a16="http://schemas.microsoft.com/office/drawing/2014/main" id="{197B9F1D-7474-4ADB-B63D-2A84EDA27E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929" y="3237208"/>
            <a:ext cx="2743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 Box 17">
            <a:extLst>
              <a:ext uri="{FF2B5EF4-FFF2-40B4-BE49-F238E27FC236}">
                <a16:creationId xmlns:a16="http://schemas.microsoft.com/office/drawing/2014/main" id="{B22716F0-BCA3-4AE6-9882-CED286BAC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637" y="3067931"/>
            <a:ext cx="1705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Signal Capture</a:t>
            </a:r>
          </a:p>
        </p:txBody>
      </p:sp>
      <p:sp>
        <p:nvSpPr>
          <p:cNvPr id="43" name="Text Box 20">
            <a:extLst>
              <a:ext uri="{FF2B5EF4-FFF2-40B4-BE49-F238E27FC236}">
                <a16:creationId xmlns:a16="http://schemas.microsoft.com/office/drawing/2014/main" id="{268E84E8-91E6-4E3D-A0CD-42C7B71BB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749" y="4044253"/>
            <a:ext cx="15113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Data Formatting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&amp; Storage</a:t>
            </a:r>
          </a:p>
        </p:txBody>
      </p:sp>
      <p:sp>
        <p:nvSpPr>
          <p:cNvPr id="44" name="Line 21">
            <a:extLst>
              <a:ext uri="{FF2B5EF4-FFF2-40B4-BE49-F238E27FC236}">
                <a16:creationId xmlns:a16="http://schemas.microsoft.com/office/drawing/2014/main" id="{F78305B6-7603-40EB-9FD8-986089BC5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9879794" y="2994437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Line 22">
            <a:extLst>
              <a:ext uri="{FF2B5EF4-FFF2-40B4-BE49-F238E27FC236}">
                <a16:creationId xmlns:a16="http://schemas.microsoft.com/office/drawing/2014/main" id="{47C40B06-ABEB-4F75-9D22-7773DDF0A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9612887" y="3237208"/>
            <a:ext cx="2743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Line 23">
            <a:extLst>
              <a:ext uri="{FF2B5EF4-FFF2-40B4-BE49-F238E27FC236}">
                <a16:creationId xmlns:a16="http://schemas.microsoft.com/office/drawing/2014/main" id="{931C25E4-C838-4F0F-8850-8D8A2F3CCA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01944" y="3237208"/>
            <a:ext cx="2743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 Box 28">
            <a:extLst>
              <a:ext uri="{FF2B5EF4-FFF2-40B4-BE49-F238E27FC236}">
                <a16:creationId xmlns:a16="http://schemas.microsoft.com/office/drawing/2014/main" id="{05A69E7B-3468-4255-93E8-040EBC849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0200" y="4151975"/>
            <a:ext cx="1463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RF Up Conversion</a:t>
            </a:r>
          </a:p>
        </p:txBody>
      </p:sp>
      <p:sp>
        <p:nvSpPr>
          <p:cNvPr id="48" name="Text Box 10">
            <a:extLst>
              <a:ext uri="{FF2B5EF4-FFF2-40B4-BE49-F238E27FC236}">
                <a16:creationId xmlns:a16="http://schemas.microsoft.com/office/drawing/2014/main" id="{55EF14E3-89B1-4F3F-9CBB-005B59697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9866" y="4151975"/>
            <a:ext cx="1247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Waveform Generation</a:t>
            </a:r>
          </a:p>
        </p:txBody>
      </p:sp>
      <p:sp>
        <p:nvSpPr>
          <p:cNvPr id="49" name="Text Box 12">
            <a:extLst>
              <a:ext uri="{FF2B5EF4-FFF2-40B4-BE49-F238E27FC236}">
                <a16:creationId xmlns:a16="http://schemas.microsoft.com/office/drawing/2014/main" id="{B82008DD-5394-486A-9F55-1D3245C1A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175" y="3936533"/>
            <a:ext cx="1235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Signal Analysis &amp; Signal Creation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EE7D6E7-4A18-4E73-BFC7-CCDF596C72C3}"/>
              </a:ext>
            </a:extLst>
          </p:cNvPr>
          <p:cNvGrpSpPr/>
          <p:nvPr/>
        </p:nvGrpSpPr>
        <p:grpSpPr>
          <a:xfrm>
            <a:off x="1567646" y="3636168"/>
            <a:ext cx="722985" cy="935125"/>
            <a:chOff x="653250" y="2721771"/>
            <a:chExt cx="722985" cy="935125"/>
          </a:xfrm>
        </p:grpSpPr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11987853-68E9-4B4B-A094-3183500E88C0}"/>
                </a:ext>
              </a:extLst>
            </p:cNvPr>
            <p:cNvSpPr/>
            <p:nvPr/>
          </p:nvSpPr>
          <p:spPr>
            <a:xfrm>
              <a:off x="1010475" y="3196039"/>
              <a:ext cx="365760" cy="460857"/>
            </a:xfrm>
            <a:custGeom>
              <a:avLst/>
              <a:gdLst>
                <a:gd name="connsiteX0" fmla="*/ 0 w 365760"/>
                <a:gd name="connsiteY0" fmla="*/ 0 h 460857"/>
                <a:gd name="connsiteX1" fmla="*/ 7315 w 365760"/>
                <a:gd name="connsiteY1" fmla="*/ 460857 h 460857"/>
                <a:gd name="connsiteX2" fmla="*/ 365760 w 365760"/>
                <a:gd name="connsiteY2" fmla="*/ 460857 h 46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" h="460857">
                  <a:moveTo>
                    <a:pt x="0" y="0"/>
                  </a:moveTo>
                  <a:lnTo>
                    <a:pt x="7315" y="460857"/>
                  </a:lnTo>
                  <a:lnTo>
                    <a:pt x="365760" y="46085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0B00C261-D03E-424B-8134-F1660C878E2E}"/>
                </a:ext>
              </a:extLst>
            </p:cNvPr>
            <p:cNvSpPr/>
            <p:nvPr/>
          </p:nvSpPr>
          <p:spPr>
            <a:xfrm flipV="1">
              <a:off x="653250" y="2721771"/>
              <a:ext cx="274320" cy="234086"/>
            </a:xfrm>
            <a:prstGeom prst="triangl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95">
              <a:extLst>
                <a:ext uri="{FF2B5EF4-FFF2-40B4-BE49-F238E27FC236}">
                  <a16:creationId xmlns:a16="http://schemas.microsoft.com/office/drawing/2014/main" id="{92CBA738-C453-492D-AC5A-B73299F39ED2}"/>
                </a:ext>
              </a:extLst>
            </p:cNvPr>
            <p:cNvSpPr/>
            <p:nvPr/>
          </p:nvSpPr>
          <p:spPr>
            <a:xfrm>
              <a:off x="792239" y="2955859"/>
              <a:ext cx="557298" cy="460857"/>
            </a:xfrm>
            <a:custGeom>
              <a:avLst/>
              <a:gdLst>
                <a:gd name="connsiteX0" fmla="*/ 0 w 365760"/>
                <a:gd name="connsiteY0" fmla="*/ 0 h 460857"/>
                <a:gd name="connsiteX1" fmla="*/ 7315 w 365760"/>
                <a:gd name="connsiteY1" fmla="*/ 460857 h 460857"/>
                <a:gd name="connsiteX2" fmla="*/ 365760 w 365760"/>
                <a:gd name="connsiteY2" fmla="*/ 460857 h 46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" h="460857">
                  <a:moveTo>
                    <a:pt x="0" y="0"/>
                  </a:moveTo>
                  <a:lnTo>
                    <a:pt x="7315" y="460857"/>
                  </a:lnTo>
                  <a:lnTo>
                    <a:pt x="365760" y="46085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9299A561-7095-4E5D-A5B7-AF67090B8100}"/>
                </a:ext>
              </a:extLst>
            </p:cNvPr>
            <p:cNvSpPr/>
            <p:nvPr/>
          </p:nvSpPr>
          <p:spPr>
            <a:xfrm flipV="1">
              <a:off x="871485" y="2954636"/>
              <a:ext cx="274320" cy="234086"/>
            </a:xfrm>
            <a:prstGeom prst="triangl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Line 13">
            <a:extLst>
              <a:ext uri="{FF2B5EF4-FFF2-40B4-BE49-F238E27FC236}">
                <a16:creationId xmlns:a16="http://schemas.microsoft.com/office/drawing/2014/main" id="{48A4DEBE-07DE-46B0-A4E2-AAB39FD3F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8467" y="2998556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 Box 17">
            <a:extLst>
              <a:ext uri="{FF2B5EF4-FFF2-40B4-BE49-F238E27FC236}">
                <a16:creationId xmlns:a16="http://schemas.microsoft.com/office/drawing/2014/main" id="{C90F963C-8616-4E47-81D6-1C085913F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48" y="3067931"/>
            <a:ext cx="24196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Analyze and Simulate</a:t>
            </a:r>
          </a:p>
        </p:txBody>
      </p:sp>
      <p:sp>
        <p:nvSpPr>
          <p:cNvPr id="59" name="Line 14">
            <a:extLst>
              <a:ext uri="{FF2B5EF4-FFF2-40B4-BE49-F238E27FC236}">
                <a16:creationId xmlns:a16="http://schemas.microsoft.com/office/drawing/2014/main" id="{E0108D46-9B67-4639-8DDC-E3E7F1DD505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201" y="3237208"/>
            <a:ext cx="1828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Line 15">
            <a:extLst>
              <a:ext uri="{FF2B5EF4-FFF2-40B4-BE49-F238E27FC236}">
                <a16:creationId xmlns:a16="http://schemas.microsoft.com/office/drawing/2014/main" id="{DE6FA10D-C501-4ABF-92D7-FEFFD0B02D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98661" y="3237208"/>
            <a:ext cx="1828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6C7560A-2288-4CA9-A590-6D789B45E272}"/>
              </a:ext>
            </a:extLst>
          </p:cNvPr>
          <p:cNvGrpSpPr/>
          <p:nvPr/>
        </p:nvGrpSpPr>
        <p:grpSpPr>
          <a:xfrm flipH="1">
            <a:off x="10039053" y="3656991"/>
            <a:ext cx="722985" cy="935125"/>
            <a:chOff x="653250" y="2721771"/>
            <a:chExt cx="722985" cy="935125"/>
          </a:xfrm>
        </p:grpSpPr>
        <p:sp>
          <p:nvSpPr>
            <p:cNvPr id="63" name="Freeform 46">
              <a:extLst>
                <a:ext uri="{FF2B5EF4-FFF2-40B4-BE49-F238E27FC236}">
                  <a16:creationId xmlns:a16="http://schemas.microsoft.com/office/drawing/2014/main" id="{2FFA2012-6F35-4006-AC8B-2A056792F674}"/>
                </a:ext>
              </a:extLst>
            </p:cNvPr>
            <p:cNvSpPr/>
            <p:nvPr/>
          </p:nvSpPr>
          <p:spPr>
            <a:xfrm>
              <a:off x="1010475" y="3196039"/>
              <a:ext cx="365760" cy="460857"/>
            </a:xfrm>
            <a:custGeom>
              <a:avLst/>
              <a:gdLst>
                <a:gd name="connsiteX0" fmla="*/ 0 w 365760"/>
                <a:gd name="connsiteY0" fmla="*/ 0 h 460857"/>
                <a:gd name="connsiteX1" fmla="*/ 7315 w 365760"/>
                <a:gd name="connsiteY1" fmla="*/ 460857 h 460857"/>
                <a:gd name="connsiteX2" fmla="*/ 365760 w 365760"/>
                <a:gd name="connsiteY2" fmla="*/ 460857 h 46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" h="460857">
                  <a:moveTo>
                    <a:pt x="0" y="0"/>
                  </a:moveTo>
                  <a:lnTo>
                    <a:pt x="7315" y="460857"/>
                  </a:lnTo>
                  <a:lnTo>
                    <a:pt x="365760" y="46085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A4C8D455-57EA-4C11-B8ED-99C686D20BA3}"/>
                </a:ext>
              </a:extLst>
            </p:cNvPr>
            <p:cNvSpPr/>
            <p:nvPr/>
          </p:nvSpPr>
          <p:spPr>
            <a:xfrm flipV="1">
              <a:off x="653250" y="2721771"/>
              <a:ext cx="274320" cy="234086"/>
            </a:xfrm>
            <a:prstGeom prst="triangl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95">
              <a:extLst>
                <a:ext uri="{FF2B5EF4-FFF2-40B4-BE49-F238E27FC236}">
                  <a16:creationId xmlns:a16="http://schemas.microsoft.com/office/drawing/2014/main" id="{2993A0DE-5F94-4350-AC41-653BD14E3425}"/>
                </a:ext>
              </a:extLst>
            </p:cNvPr>
            <p:cNvSpPr/>
            <p:nvPr/>
          </p:nvSpPr>
          <p:spPr>
            <a:xfrm>
              <a:off x="792239" y="2955859"/>
              <a:ext cx="557298" cy="460857"/>
            </a:xfrm>
            <a:custGeom>
              <a:avLst/>
              <a:gdLst>
                <a:gd name="connsiteX0" fmla="*/ 0 w 365760"/>
                <a:gd name="connsiteY0" fmla="*/ 0 h 460857"/>
                <a:gd name="connsiteX1" fmla="*/ 7315 w 365760"/>
                <a:gd name="connsiteY1" fmla="*/ 460857 h 460857"/>
                <a:gd name="connsiteX2" fmla="*/ 365760 w 365760"/>
                <a:gd name="connsiteY2" fmla="*/ 460857 h 46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" h="460857">
                  <a:moveTo>
                    <a:pt x="0" y="0"/>
                  </a:moveTo>
                  <a:lnTo>
                    <a:pt x="7315" y="460857"/>
                  </a:lnTo>
                  <a:lnTo>
                    <a:pt x="365760" y="46085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84DE38D7-A2A0-4E13-BCC8-A537DBE48BC2}"/>
                </a:ext>
              </a:extLst>
            </p:cNvPr>
            <p:cNvSpPr/>
            <p:nvPr/>
          </p:nvSpPr>
          <p:spPr>
            <a:xfrm flipV="1">
              <a:off x="871485" y="2954636"/>
              <a:ext cx="274320" cy="234086"/>
            </a:xfrm>
            <a:prstGeom prst="triangl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14463" y="1283602"/>
            <a:ext cx="6097621" cy="4879715"/>
          </a:xfrm>
        </p:spPr>
        <p:txBody>
          <a:bodyPr vert="horz" lIns="0" tIns="0" rIns="0" bIns="0" rtlCol="0">
            <a:normAutofit/>
          </a:bodyPr>
          <a:lstStyle/>
          <a:p>
            <a:pPr marL="233363" indent="-233363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b="1"/>
              <a:t>Interference Comes in Many Forms</a:t>
            </a:r>
          </a:p>
          <a:p>
            <a:pPr marL="457200" lvl="1" indent="-204788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900"/>
              <a:t>Not always easy to see or determine the culprit</a:t>
            </a:r>
          </a:p>
          <a:p>
            <a:pPr marL="457200" lvl="1" indent="-204788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900"/>
              <a:t>Alternative approaches may be required</a:t>
            </a:r>
            <a:br>
              <a:rPr lang="en-US" sz="1900"/>
            </a:br>
            <a:endParaRPr lang="en-US" sz="2200"/>
          </a:p>
          <a:p>
            <a:pPr marL="233363" indent="-233363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b="1"/>
              <a:t>Signal Processing Tools are Often Required</a:t>
            </a:r>
          </a:p>
          <a:p>
            <a:pPr marL="457200" lvl="1" indent="-204788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900"/>
              <a:t>Understand the nature of the interference</a:t>
            </a:r>
          </a:p>
          <a:p>
            <a:pPr marL="457200" lvl="1" indent="-204788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900"/>
              <a:t>Understand its impacts on system performance</a:t>
            </a:r>
            <a:br>
              <a:rPr lang="en-US" sz="2200"/>
            </a:br>
            <a:endParaRPr lang="en-US" sz="2200"/>
          </a:p>
          <a:p>
            <a:pPr marL="233363" indent="-233363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b="1"/>
              <a:t>Captured Interference is Information</a:t>
            </a:r>
          </a:p>
          <a:p>
            <a:pPr marL="457200" lvl="1" indent="-223838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en-US"/>
              <a:t>Provide undeniable proof of what actually happened</a:t>
            </a:r>
          </a:p>
          <a:p>
            <a:pPr marL="457200" lvl="1" indent="-223838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en-US"/>
              <a:t>Use to stress and margin test victim receivers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5192" y="160948"/>
            <a:ext cx="8839200" cy="641485"/>
          </a:xfrm>
        </p:spPr>
        <p:txBody>
          <a:bodyPr/>
          <a:lstStyle/>
          <a:p>
            <a:pPr algn="l"/>
            <a:r>
              <a:rPr lang="en-US" sz="3200" b="1">
                <a:solidFill>
                  <a:schemeClr val="bg1"/>
                </a:solidFill>
                <a:latin typeface="Myriad Pro"/>
              </a:rPr>
              <a:t>Interference Testing 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83543" y="5886318"/>
            <a:ext cx="2049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/>
              <a:t>Photo:  Courtesy of  Flickr.com</a:t>
            </a:r>
          </a:p>
        </p:txBody>
      </p:sp>
      <p:pic>
        <p:nvPicPr>
          <p:cNvPr id="9221" name="Picture 5" descr="http://farm8.staticflickr.com/7027/6671126755_7a16186fbb_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714" y="924854"/>
            <a:ext cx="3309257" cy="49614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7F9FCA-BA64-4231-BCB8-791532FB1BB5}"/>
              </a:ext>
            </a:extLst>
          </p:cNvPr>
          <p:cNvSpPr txBox="1"/>
          <p:nvPr/>
        </p:nvSpPr>
        <p:spPr>
          <a:xfrm>
            <a:off x="7022615" y="1383943"/>
            <a:ext cx="4939217" cy="2144498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667" b="1" u="sng"/>
              <a:t>SALES</a:t>
            </a:r>
          </a:p>
          <a:p>
            <a:r>
              <a:rPr lang="en-US" sz="2667"/>
              <a:t>Julian Parker</a:t>
            </a:r>
          </a:p>
          <a:p>
            <a:r>
              <a:rPr lang="en-US" sz="2667"/>
              <a:t>(571) 612-5490 (office)</a:t>
            </a:r>
          </a:p>
          <a:p>
            <a:r>
              <a:rPr lang="en-US" sz="2667"/>
              <a:t>(703) 297-6055 (mobile)</a:t>
            </a:r>
          </a:p>
          <a:p>
            <a:r>
              <a:rPr lang="en-US" sz="2667"/>
              <a:t>julian.parker@xcomsystems.com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1E21A3-B9CB-4F17-ADDE-FDAAB7BB60A2}"/>
              </a:ext>
            </a:extLst>
          </p:cNvPr>
          <p:cNvSpPr txBox="1"/>
          <p:nvPr/>
        </p:nvSpPr>
        <p:spPr>
          <a:xfrm>
            <a:off x="7022614" y="4180840"/>
            <a:ext cx="4888832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u="sng"/>
              <a:t>APPLICATIONS ENGINEERING</a:t>
            </a:r>
          </a:p>
          <a:p>
            <a:r>
              <a:rPr lang="en-US" sz="2400"/>
              <a:t>Alex Botten</a:t>
            </a:r>
          </a:p>
          <a:p>
            <a:r>
              <a:rPr lang="en-US" sz="2400"/>
              <a:t>(571) 612-5486 (office)</a:t>
            </a:r>
          </a:p>
          <a:p>
            <a:r>
              <a:rPr lang="en-US" sz="2400"/>
              <a:t>(571) 334-3193 (mobile)</a:t>
            </a:r>
          </a:p>
          <a:p>
            <a:r>
              <a:rPr lang="en-US" sz="2400"/>
              <a:t>alexander.botten@xcomsystems.com</a:t>
            </a:r>
          </a:p>
        </p:txBody>
      </p:sp>
      <p:pic>
        <p:nvPicPr>
          <p:cNvPr id="6" name="Picture 2" descr="Image result for Sales">
            <a:extLst>
              <a:ext uri="{FF2B5EF4-FFF2-40B4-BE49-F238E27FC236}">
                <a16:creationId xmlns:a16="http://schemas.microsoft.com/office/drawing/2014/main" id="{448D50A1-52A7-4A19-AA51-334650BC4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386" y="1808170"/>
            <a:ext cx="1888658" cy="162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applications engineering">
            <a:extLst>
              <a:ext uri="{FF2B5EF4-FFF2-40B4-BE49-F238E27FC236}">
                <a16:creationId xmlns:a16="http://schemas.microsoft.com/office/drawing/2014/main" id="{E0EAF838-D0B4-4A51-96BC-A799870A6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4277" y="4280282"/>
            <a:ext cx="1818337" cy="16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A8D6E9F-4383-4985-A603-F1A0EC168C09}"/>
              </a:ext>
            </a:extLst>
          </p:cNvPr>
          <p:cNvSpPr txBox="1">
            <a:spLocks/>
          </p:cNvSpPr>
          <p:nvPr/>
        </p:nvSpPr>
        <p:spPr>
          <a:xfrm>
            <a:off x="609600" y="157024"/>
            <a:ext cx="9245600" cy="60497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 fontAlgn="base">
              <a:lnSpc>
                <a:spcPct val="100000"/>
              </a:lnSpc>
              <a:spcAft>
                <a:spcPct val="0"/>
              </a:spcAft>
            </a:pPr>
            <a:r>
              <a:rPr lang="en-US" sz="3200" b="1">
                <a:solidFill>
                  <a:schemeClr val="bg1"/>
                </a:solidFill>
                <a:latin typeface="Myriad Pro"/>
              </a:rPr>
              <a:t>Sales &amp; Applications Contacts</a:t>
            </a:r>
          </a:p>
        </p:txBody>
      </p:sp>
      <p:pic>
        <p:nvPicPr>
          <p:cNvPr id="9" name="Picture 8" descr="A tree in front of a building&#10;&#10;Description automatically generated">
            <a:extLst>
              <a:ext uri="{FF2B5EF4-FFF2-40B4-BE49-F238E27FC236}">
                <a16:creationId xmlns:a16="http://schemas.microsoft.com/office/drawing/2014/main" id="{D6EAA7E1-336F-427B-911B-1526209A84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68" y="3595869"/>
            <a:ext cx="4482664" cy="252396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138A15-347F-428A-ADF4-F89B1B4C34E3}"/>
              </a:ext>
            </a:extLst>
          </p:cNvPr>
          <p:cNvSpPr/>
          <p:nvPr/>
        </p:nvSpPr>
        <p:spPr>
          <a:xfrm>
            <a:off x="-642687" y="1783852"/>
            <a:ext cx="6096000" cy="13203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>
                <a:latin typeface="Myriad Pro"/>
              </a:rPr>
              <a:t>High Speed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>
                <a:latin typeface="Myriad Pro"/>
              </a:rPr>
              <a:t>RF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>
                <a:latin typeface="Myriad Pro"/>
              </a:rPr>
              <a:t>Data Capture | Analysis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>
                <a:latin typeface="Myriad Pro"/>
              </a:rPr>
              <a:t>Detection | Generation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0E32C3-B3D3-40DA-B5CC-6A7AD9101D5C}"/>
              </a:ext>
            </a:extLst>
          </p:cNvPr>
          <p:cNvSpPr txBox="1">
            <a:spLocks/>
          </p:cNvSpPr>
          <p:nvPr/>
        </p:nvSpPr>
        <p:spPr>
          <a:xfrm>
            <a:off x="360784" y="970438"/>
            <a:ext cx="4428773" cy="60497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 fontAlgn="base">
              <a:lnSpc>
                <a:spcPct val="100000"/>
              </a:lnSpc>
              <a:spcAft>
                <a:spcPct val="0"/>
              </a:spcAft>
            </a:pPr>
            <a:r>
              <a:rPr lang="en-US" sz="2400" b="1">
                <a:solidFill>
                  <a:srgbClr val="1E4377"/>
                </a:solidFill>
                <a:latin typeface="Myriad Pro"/>
              </a:rPr>
              <a:t>X-COM Systems LLC</a:t>
            </a:r>
          </a:p>
          <a:p>
            <a:pPr algn="ctr" defTabSz="1219170" fontAlgn="base">
              <a:lnSpc>
                <a:spcPct val="100000"/>
              </a:lnSpc>
              <a:spcAft>
                <a:spcPct val="0"/>
              </a:spcAft>
            </a:pPr>
            <a:r>
              <a:rPr lang="en-US" sz="1200" b="1" baseline="-25000">
                <a:solidFill>
                  <a:srgbClr val="1E4377"/>
                </a:solidFill>
                <a:latin typeface="Myriad Pro"/>
              </a:rPr>
              <a:t>A Bird® Company</a:t>
            </a:r>
            <a:endParaRPr lang="en-US" sz="1600" b="1" baseline="-25000">
              <a:solidFill>
                <a:srgbClr val="1E4377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7582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40BA61-2230-411B-B3F7-CC05DC5AB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64666"/>
            <a:ext cx="7623243" cy="3962400"/>
          </a:xfrm>
        </p:spPr>
        <p:txBody>
          <a:bodyPr/>
          <a:lstStyle/>
          <a:p>
            <a:r>
              <a:rPr lang="en-US" sz="2400" b="1">
                <a:solidFill>
                  <a:schemeClr val="tx2"/>
                </a:solidFill>
              </a:rPr>
              <a:t>Difficult to detect or predict signals of interest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/>
              <a:t>Unauthorized emissions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/>
              <a:t>Unpredictable interactions</a:t>
            </a:r>
            <a:r>
              <a:rPr lang="en-US" sz="1800" i="1"/>
              <a:t> (Interoperability) </a:t>
            </a:r>
            <a:r>
              <a:rPr lang="en-US" sz="1800"/>
              <a:t>in complex RF environments</a:t>
            </a:r>
          </a:p>
          <a:p>
            <a:pPr>
              <a:lnSpc>
                <a:spcPct val="100000"/>
              </a:lnSpc>
            </a:pPr>
            <a:endParaRPr lang="en-US" sz="2400" b="1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b="1">
                <a:solidFill>
                  <a:schemeClr val="tx2"/>
                </a:solidFill>
              </a:rPr>
              <a:t>Streamed signals are information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800"/>
              <a:t>Undeniable proof of what happened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800"/>
              <a:t>Use data to find other data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800"/>
              <a:t>Modify and replay recordings to stress and margin test receivers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/>
              <a:t>Characterize precise behavior in multiple domains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/>
              <a:t>Terabyte memories provide capture times from minutes to days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19D36-8A88-4975-9817-2085EC17E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latin typeface="Myriad Pro"/>
              </a:rPr>
              <a:t>Need for RF Record &amp; Playback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4C7B73-95FC-473A-ABC3-1A7C89E566C0}"/>
              </a:ext>
            </a:extLst>
          </p:cNvPr>
          <p:cNvGrpSpPr/>
          <p:nvPr/>
        </p:nvGrpSpPr>
        <p:grpSpPr>
          <a:xfrm>
            <a:off x="8410355" y="4108886"/>
            <a:ext cx="3374209" cy="2131444"/>
            <a:chOff x="8817791" y="4261701"/>
            <a:chExt cx="3374209" cy="2131444"/>
          </a:xfrm>
        </p:grpSpPr>
        <p:pic>
          <p:nvPicPr>
            <p:cNvPr id="4" name="Picture 2" descr="http://wareye.com/wp-content/uploads/2011/06/77cb7__1648317463619668756.jpg">
              <a:hlinkClick r:id="rId3"/>
              <a:extLst>
                <a:ext uri="{FF2B5EF4-FFF2-40B4-BE49-F238E27FC236}">
                  <a16:creationId xmlns:a16="http://schemas.microsoft.com/office/drawing/2014/main" id="{513BA38F-8790-44FC-B0B3-A65C83012C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7791" y="4261701"/>
              <a:ext cx="3374209" cy="18726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BC5117-AE06-4AF3-B9A8-A5A4592D6D40}"/>
                </a:ext>
              </a:extLst>
            </p:cNvPr>
            <p:cNvSpPr txBox="1"/>
            <p:nvPr/>
          </p:nvSpPr>
          <p:spPr>
            <a:xfrm>
              <a:off x="9096074" y="6106913"/>
              <a:ext cx="2929263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60" b="1"/>
                <a:t>Lockheed Martin F-35 Joint Strike Fighter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ECDE5C-A4D5-43A7-9E61-2AB5EAAD872E}"/>
              </a:ext>
            </a:extLst>
          </p:cNvPr>
          <p:cNvGrpSpPr/>
          <p:nvPr/>
        </p:nvGrpSpPr>
        <p:grpSpPr>
          <a:xfrm>
            <a:off x="8379060" y="1168732"/>
            <a:ext cx="3326946" cy="2855134"/>
            <a:chOff x="8313746" y="1471835"/>
            <a:chExt cx="3326946" cy="2855134"/>
          </a:xfrm>
        </p:grpSpPr>
        <p:pic>
          <p:nvPicPr>
            <p:cNvPr id="7" name="Picture 6" descr="A picture containing building, chair, metal, table&#10;&#10;Description automatically generated">
              <a:extLst>
                <a:ext uri="{FF2B5EF4-FFF2-40B4-BE49-F238E27FC236}">
                  <a16:creationId xmlns:a16="http://schemas.microsoft.com/office/drawing/2014/main" id="{E7E5B271-0CCC-4C0F-AA5D-12C15F82F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3746" y="1471835"/>
              <a:ext cx="3295650" cy="21145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E24AEF-59C2-414E-99BC-04FF72928C34}"/>
                </a:ext>
              </a:extLst>
            </p:cNvPr>
            <p:cNvSpPr txBox="1"/>
            <p:nvPr/>
          </p:nvSpPr>
          <p:spPr>
            <a:xfrm>
              <a:off x="8345041" y="3671405"/>
              <a:ext cx="3295651" cy="655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60" b="1"/>
                <a:t>Next Generation Smart Transportation Testing</a:t>
              </a:r>
            </a:p>
            <a:p>
              <a:r>
                <a:rPr lang="en-US" sz="800" i="1"/>
                <a:t>Image Courtesy of University of Waterloo, </a:t>
              </a:r>
              <a:r>
                <a:rPr lang="en-US" sz="800"/>
                <a:t>Ont. World-class facility that could lead to the creation of new wireless technologies for use in smartphones, cars, healthcare, and more. . 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3995332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627CB5-1BA4-4BCA-967F-D28E85D001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3779" y="25874"/>
            <a:ext cx="9599084" cy="90973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/>
              <a:t>Interference Emanates in Many Forms</a:t>
            </a:r>
          </a:p>
          <a:p>
            <a:pPr>
              <a:spcBef>
                <a:spcPts val="0"/>
              </a:spcBef>
            </a:pPr>
            <a:r>
              <a:rPr lang="en-US" sz="2400" i="1">
                <a:latin typeface="Myriad Pro"/>
              </a:rPr>
              <a:t>RF Record &amp; Playback Need for Interference Identification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7381BF-C5D2-4D58-B64A-A55BFA068342}"/>
              </a:ext>
            </a:extLst>
          </p:cNvPr>
          <p:cNvSpPr txBox="1"/>
          <p:nvPr/>
        </p:nvSpPr>
        <p:spPr>
          <a:xfrm>
            <a:off x="6227399" y="4824921"/>
            <a:ext cx="3722914" cy="461665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2400" i="1">
                <a:solidFill>
                  <a:schemeClr val="bg1"/>
                </a:solidFill>
                <a:latin typeface="Myriad Pro"/>
              </a:rPr>
              <a:t>Identifying RF Fingerprint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857BB-38C2-4C44-8721-EF08CB916EFC}"/>
              </a:ext>
            </a:extLst>
          </p:cNvPr>
          <p:cNvSpPr txBox="1"/>
          <p:nvPr/>
        </p:nvSpPr>
        <p:spPr>
          <a:xfrm>
            <a:off x="1905762" y="5806150"/>
            <a:ext cx="838047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Cannot Always Model or Capture Anomalies in the Lab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3A1112-175C-4C68-AA8D-BF4084FEC13D}"/>
              </a:ext>
            </a:extLst>
          </p:cNvPr>
          <p:cNvGrpSpPr/>
          <p:nvPr/>
        </p:nvGrpSpPr>
        <p:grpSpPr>
          <a:xfrm>
            <a:off x="9188085" y="3034559"/>
            <a:ext cx="2479299" cy="2479288"/>
            <a:chOff x="8739686" y="2842907"/>
            <a:chExt cx="2927698" cy="2927685"/>
          </a:xfrm>
        </p:grpSpPr>
        <p:pic>
          <p:nvPicPr>
            <p:cNvPr id="8" name="Picture 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7C0AD6E-1E85-4A67-AB35-967C79D24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9686" y="2842907"/>
              <a:ext cx="1800166" cy="1800166"/>
            </a:xfrm>
            <a:prstGeom prst="rect">
              <a:avLst/>
            </a:prstGeom>
          </p:spPr>
        </p:pic>
        <p:pic>
          <p:nvPicPr>
            <p:cNvPr id="4" name="Picture 2" descr="clues,evidence,fingerprints,identifications,IDs,law,lenses,magnifiers,magnifies,magnifying glasses,photographs">
              <a:extLst>
                <a:ext uri="{FF2B5EF4-FFF2-40B4-BE49-F238E27FC236}">
                  <a16:creationId xmlns:a16="http://schemas.microsoft.com/office/drawing/2014/main" id="{A70A8A60-9079-4251-AF25-6D083E850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3330" y="4143547"/>
              <a:ext cx="1634054" cy="16270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2A8092-882A-4F62-90C3-9121BA7764F7}"/>
              </a:ext>
            </a:extLst>
          </p:cNvPr>
          <p:cNvSpPr txBox="1">
            <a:spLocks/>
          </p:cNvSpPr>
          <p:nvPr/>
        </p:nvSpPr>
        <p:spPr>
          <a:xfrm>
            <a:off x="353779" y="1203649"/>
            <a:ext cx="7406898" cy="4450702"/>
          </a:xfrm>
        </p:spPr>
        <p:txBody>
          <a:bodyPr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>
                <a:solidFill>
                  <a:schemeClr val="tx1">
                    <a:lumMod val="95000"/>
                    <a:lumOff val="5000"/>
                  </a:schemeClr>
                </a:solidFill>
              </a:rPr>
              <a:t>Not sure of signals to look for:</a:t>
            </a:r>
          </a:p>
          <a:p>
            <a:pPr lvl="1"/>
            <a:r>
              <a:rPr lang="en-US" sz="1900" u="sng">
                <a:solidFill>
                  <a:schemeClr val="tx1">
                    <a:lumMod val="95000"/>
                    <a:lumOff val="5000"/>
                  </a:schemeClr>
                </a:solidFill>
              </a:rPr>
              <a:t>“Desired”</a:t>
            </a:r>
            <a:r>
              <a:rPr lang="en-US" sz="1900">
                <a:solidFill>
                  <a:schemeClr val="tx1">
                    <a:lumMod val="95000"/>
                    <a:lumOff val="5000"/>
                  </a:schemeClr>
                </a:solidFill>
              </a:rPr>
              <a:t> signals well </a:t>
            </a:r>
            <a:r>
              <a:rPr lang="en-US" sz="1900" b="1">
                <a:solidFill>
                  <a:schemeClr val="tx1">
                    <a:lumMod val="95000"/>
                    <a:lumOff val="5000"/>
                  </a:schemeClr>
                </a:solidFill>
              </a:rPr>
              <a:t>understood </a:t>
            </a:r>
            <a:r>
              <a:rPr lang="en-US" sz="19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(Normalizing – Baselining)</a:t>
            </a:r>
          </a:p>
          <a:p>
            <a:pPr lvl="1"/>
            <a:r>
              <a:rPr lang="en-US" sz="1900" u="sng">
                <a:solidFill>
                  <a:schemeClr val="tx1">
                    <a:lumMod val="95000"/>
                    <a:lumOff val="5000"/>
                  </a:schemeClr>
                </a:solidFill>
              </a:rPr>
              <a:t>“Problem”</a:t>
            </a:r>
            <a:r>
              <a:rPr lang="en-US" sz="1900">
                <a:solidFill>
                  <a:schemeClr val="tx1">
                    <a:lumMod val="95000"/>
                    <a:lumOff val="5000"/>
                  </a:schemeClr>
                </a:solidFill>
              </a:rPr>
              <a:t> signals exist in many </a:t>
            </a:r>
            <a:r>
              <a:rPr lang="en-US" sz="1900" b="1">
                <a:solidFill>
                  <a:schemeClr val="tx1">
                    <a:lumMod val="95000"/>
                    <a:lumOff val="5000"/>
                  </a:schemeClr>
                </a:solidFill>
              </a:rPr>
              <a:t>forms</a:t>
            </a:r>
            <a:r>
              <a:rPr lang="en-US" sz="19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(Shouldn’t be there)</a:t>
            </a:r>
          </a:p>
          <a:p>
            <a:r>
              <a:rPr lang="en-US" sz="3000" b="1">
                <a:solidFill>
                  <a:schemeClr val="tx1">
                    <a:lumMod val="95000"/>
                    <a:lumOff val="5000"/>
                  </a:schemeClr>
                </a:solidFill>
              </a:rPr>
              <a:t>Need to discover RF signal anomalies</a:t>
            </a:r>
          </a:p>
          <a:p>
            <a:pPr lvl="1"/>
            <a:r>
              <a:rPr lang="en-US" sz="1900">
                <a:solidFill>
                  <a:schemeClr val="tx1">
                    <a:lumMod val="95000"/>
                    <a:lumOff val="5000"/>
                  </a:schemeClr>
                </a:solidFill>
              </a:rPr>
              <a:t>Characterize precise behavior in multiple domains</a:t>
            </a:r>
          </a:p>
          <a:p>
            <a:pPr lvl="1"/>
            <a:r>
              <a:rPr lang="en-US" sz="1900">
                <a:solidFill>
                  <a:schemeClr val="tx1">
                    <a:lumMod val="95000"/>
                    <a:lumOff val="5000"/>
                  </a:schemeClr>
                </a:solidFill>
              </a:rPr>
              <a:t>Terabyte memories provide capture times from minutes to days</a:t>
            </a:r>
          </a:p>
          <a:p>
            <a:r>
              <a:rPr lang="en-US" sz="3000" b="1">
                <a:solidFill>
                  <a:schemeClr val="tx1">
                    <a:lumMod val="95000"/>
                    <a:lumOff val="5000"/>
                  </a:schemeClr>
                </a:solidFill>
              </a:rPr>
              <a:t>Critical to create signal archives</a:t>
            </a:r>
          </a:p>
          <a:p>
            <a:pPr lvl="1"/>
            <a:r>
              <a:rPr lang="en-US" sz="1900">
                <a:solidFill>
                  <a:schemeClr val="tx1">
                    <a:lumMod val="95000"/>
                    <a:lumOff val="5000"/>
                  </a:schemeClr>
                </a:solidFill>
              </a:rPr>
              <a:t>Compare to previous events</a:t>
            </a:r>
          </a:p>
          <a:p>
            <a:pPr lvl="1"/>
            <a:r>
              <a:rPr lang="en-US" sz="1900">
                <a:solidFill>
                  <a:schemeClr val="tx1">
                    <a:lumMod val="95000"/>
                    <a:lumOff val="5000"/>
                  </a:schemeClr>
                </a:solidFill>
              </a:rPr>
              <a:t>Manipulate and re-transmit signals</a:t>
            </a:r>
          </a:p>
          <a:p>
            <a:pPr lvl="2">
              <a:buFont typeface="Arial"/>
              <a:buNone/>
            </a:pPr>
            <a:endParaRPr lang="en-US">
              <a:solidFill>
                <a:srgbClr val="0000B4"/>
              </a:solidFill>
            </a:endParaRPr>
          </a:p>
        </p:txBody>
      </p:sp>
      <p:pic>
        <p:nvPicPr>
          <p:cNvPr id="9" name="Content Placeholder 8" descr="forest_ribbon_tiny.jpg">
            <a:extLst>
              <a:ext uri="{FF2B5EF4-FFF2-40B4-BE49-F238E27FC236}">
                <a16:creationId xmlns:a16="http://schemas.microsoft.com/office/drawing/2014/main" id="{0145D11E-4AB4-4A7D-BE5A-B65BE43855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092" y="1087408"/>
            <a:ext cx="2762292" cy="187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9319318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88B55-1458-4A29-ABD6-CA67E3E5D7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Interference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8880" y="5906539"/>
            <a:ext cx="8750300" cy="40011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\ˌin-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tə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(r)-ˈfir\ :  to hinder or impede; come into collision or be in opposition</a:t>
            </a:r>
          </a:p>
        </p:txBody>
      </p:sp>
      <p:pic>
        <p:nvPicPr>
          <p:cNvPr id="7" name="Picture 6" descr="A group of football players on a field&#10;&#10;Description automatically generated">
            <a:extLst>
              <a:ext uri="{FF2B5EF4-FFF2-40B4-BE49-F238E27FC236}">
                <a16:creationId xmlns:a16="http://schemas.microsoft.com/office/drawing/2014/main" id="{2C92002A-8CAA-47E1-AA5F-CC32B2EB5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964" y="1702283"/>
            <a:ext cx="5383205" cy="33591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A82F96-A3F8-4144-A36E-AC520648FFBB}"/>
              </a:ext>
            </a:extLst>
          </p:cNvPr>
          <p:cNvSpPr txBox="1"/>
          <p:nvPr/>
        </p:nvSpPr>
        <p:spPr>
          <a:xfrm>
            <a:off x="1193587" y="5061394"/>
            <a:ext cx="205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Photo:  Courtesy of CBS Sports</a:t>
            </a:r>
          </a:p>
        </p:txBody>
      </p:sp>
      <p:pic>
        <p:nvPicPr>
          <p:cNvPr id="3" name="Picture 7" descr="A batter catcher and umpire during a baseball game&#10;&#10;Description generated with very high confidence">
            <a:extLst>
              <a:ext uri="{FF2B5EF4-FFF2-40B4-BE49-F238E27FC236}">
                <a16:creationId xmlns:a16="http://schemas.microsoft.com/office/drawing/2014/main" id="{AFB07200-18A2-453A-AB2A-3C34C4510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709" y="1716409"/>
            <a:ext cx="4082346" cy="33535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71016"/>
            <a:ext cx="6035040" cy="4562856"/>
          </a:xfrm>
        </p:spPr>
        <p:txBody>
          <a:bodyPr anchor="t"/>
          <a:lstStyle/>
          <a:p>
            <a:pPr marL="456565" lvl="1" indent="-456565">
              <a:buFont typeface="Arial"/>
              <a:buChar char="•"/>
              <a:defRPr/>
            </a:pPr>
            <a:r>
              <a:rPr lang="en-US" sz="2400" b="1"/>
              <a:t>Interoperability</a:t>
            </a:r>
            <a:endParaRPr lang="en-US"/>
          </a:p>
          <a:p>
            <a:pPr marL="989965" lvl="1" indent="-380365">
              <a:defRPr/>
            </a:pPr>
            <a:r>
              <a:rPr lang="en-US" u="sng"/>
              <a:t>Design Compliance</a:t>
            </a:r>
            <a:r>
              <a:rPr lang="en-US"/>
              <a:t> – vendor adherence to a published standards</a:t>
            </a:r>
            <a:endParaRPr lang="en-US">
              <a:cs typeface="Calibri"/>
            </a:endParaRPr>
          </a:p>
          <a:p>
            <a:pPr marL="989965" lvl="1" indent="-380365">
              <a:defRPr/>
            </a:pPr>
            <a:r>
              <a:rPr lang="en-US" u="sng"/>
              <a:t>Margin Testing</a:t>
            </a:r>
            <a:r>
              <a:rPr lang="en-US"/>
              <a:t> - Receiver performance in presence of interference</a:t>
            </a:r>
            <a:br>
              <a:rPr lang="en-US"/>
            </a:br>
            <a:endParaRPr lang="en-US">
              <a:cs typeface="Calibri"/>
            </a:endParaRPr>
          </a:p>
          <a:p>
            <a:pPr marL="456565" indent="-456565"/>
            <a:r>
              <a:rPr lang="en-US" sz="2400" b="1"/>
              <a:t>Compatibility</a:t>
            </a:r>
            <a:endParaRPr lang="en-US" sz="2400" b="1">
              <a:cs typeface="Calibri"/>
            </a:endParaRPr>
          </a:p>
          <a:p>
            <a:pPr marL="989965" lvl="1" indent="-380365">
              <a:defRPr/>
            </a:pPr>
            <a:r>
              <a:rPr lang="en-US" u="sng"/>
              <a:t>Operational Compliance</a:t>
            </a:r>
            <a:r>
              <a:rPr lang="en-US"/>
              <a:t> – Transceiver performance in the presence of other mission critical RF assets</a:t>
            </a:r>
            <a:endParaRPr lang="en-US">
              <a:cs typeface="Calibri"/>
            </a:endParaRPr>
          </a:p>
          <a:p>
            <a:pPr marL="989965" lvl="1" indent="-380365">
              <a:defRPr/>
            </a:pPr>
            <a:r>
              <a:rPr lang="en-US" u="sng"/>
              <a:t>Impacts</a:t>
            </a:r>
            <a:r>
              <a:rPr lang="en-US"/>
              <a:t> from and on other RF assets</a:t>
            </a:r>
            <a:br>
              <a:rPr lang="en-US"/>
            </a:br>
            <a:endParaRPr lang="en-US">
              <a:cs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22D300-E6FA-4E06-B152-B8C0A2FA31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Goals of Interference Testing</a:t>
            </a:r>
          </a:p>
        </p:txBody>
      </p:sp>
      <p:pic>
        <p:nvPicPr>
          <p:cNvPr id="5" name="Picture 4" descr="forest_ribb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7475" y="1052678"/>
            <a:ext cx="3945243" cy="2221271"/>
          </a:xfrm>
          <a:prstGeom prst="rect">
            <a:avLst/>
          </a:prstGeom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AE784AAC-FE9D-4042-8280-F83656B1B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4045" y="3347810"/>
            <a:ext cx="3394737" cy="303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21EB8C1A-BF25-41D1-8438-1D298A84B2E7}"/>
              </a:ext>
            </a:extLst>
          </p:cNvPr>
          <p:cNvSpPr txBox="1"/>
          <p:nvPr/>
        </p:nvSpPr>
        <p:spPr>
          <a:xfrm>
            <a:off x="9612129" y="1587935"/>
            <a:ext cx="224773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 Culprits</a:t>
            </a:r>
          </a:p>
          <a:p>
            <a:pPr marL="311143" indent="-311143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Co-Channel</a:t>
            </a:r>
          </a:p>
          <a:p>
            <a:pPr marL="311143" indent="-311143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Adjacent Channel</a:t>
            </a:r>
          </a:p>
          <a:p>
            <a:pPr marL="311143" indent="-311143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PIM and Rx De-sense</a:t>
            </a:r>
          </a:p>
          <a:p>
            <a:pPr marL="311143" indent="-311143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Harmonics/Spurs</a:t>
            </a:r>
          </a:p>
          <a:p>
            <a:pPr marL="311143" indent="-311143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Deliberate Jamming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04874E-6124-4DCB-B34B-0D47B3371DC5}"/>
              </a:ext>
            </a:extLst>
          </p:cNvPr>
          <p:cNvGrpSpPr/>
          <p:nvPr/>
        </p:nvGrpSpPr>
        <p:grpSpPr>
          <a:xfrm>
            <a:off x="3791749" y="4026022"/>
            <a:ext cx="4786479" cy="2303500"/>
            <a:chOff x="2749412" y="3915246"/>
            <a:chExt cx="3589859" cy="1727625"/>
          </a:xfrm>
        </p:grpSpPr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7462CF21-D954-4352-B2A9-71C5ADE1D3C4}"/>
                </a:ext>
              </a:extLst>
            </p:cNvPr>
            <p:cNvSpPr/>
            <p:nvPr/>
          </p:nvSpPr>
          <p:spPr>
            <a:xfrm>
              <a:off x="2749412" y="4254500"/>
              <a:ext cx="3589859" cy="1388371"/>
            </a:xfrm>
            <a:prstGeom prst="trapezoid">
              <a:avLst>
                <a:gd name="adj" fmla="val 9301"/>
              </a:avLst>
            </a:prstGeom>
            <a:solidFill>
              <a:srgbClr val="C0C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84CB79-8055-46B9-8049-6F4A29BCB74B}"/>
                </a:ext>
              </a:extLst>
            </p:cNvPr>
            <p:cNvSpPr txBox="1"/>
            <p:nvPr/>
          </p:nvSpPr>
          <p:spPr>
            <a:xfrm>
              <a:off x="5497359" y="3915246"/>
              <a:ext cx="513602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Jammer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98463CF-264B-4246-96FC-A7CBDAFBFAD3}"/>
                </a:ext>
              </a:extLst>
            </p:cNvPr>
            <p:cNvCxnSpPr/>
            <p:nvPr/>
          </p:nvCxnSpPr>
          <p:spPr>
            <a:xfrm flipV="1">
              <a:off x="5497269" y="4095750"/>
              <a:ext cx="46281" cy="1370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C8DF3C-DBF4-4D24-A1E5-FF04CFE301A1}"/>
              </a:ext>
            </a:extLst>
          </p:cNvPr>
          <p:cNvGrpSpPr/>
          <p:nvPr/>
        </p:nvGrpSpPr>
        <p:grpSpPr>
          <a:xfrm>
            <a:off x="3724008" y="4056143"/>
            <a:ext cx="3775277" cy="2173892"/>
            <a:chOff x="2698607" y="3937837"/>
            <a:chExt cx="2831458" cy="1630419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92D75693-0075-41EF-9FD0-E2A1C5763BE9}"/>
                </a:ext>
              </a:extLst>
            </p:cNvPr>
            <p:cNvSpPr/>
            <p:nvPr/>
          </p:nvSpPr>
          <p:spPr>
            <a:xfrm>
              <a:off x="3729110" y="3937837"/>
              <a:ext cx="392574" cy="1461728"/>
            </a:xfrm>
            <a:custGeom>
              <a:avLst/>
              <a:gdLst>
                <a:gd name="connsiteX0" fmla="*/ 0 w 1188720"/>
                <a:gd name="connsiteY0" fmla="*/ 1293223 h 1293223"/>
                <a:gd name="connsiteX1" fmla="*/ 378823 w 1188720"/>
                <a:gd name="connsiteY1" fmla="*/ 0 h 1293223"/>
                <a:gd name="connsiteX2" fmla="*/ 1188720 w 1188720"/>
                <a:gd name="connsiteY2" fmla="*/ 0 h 129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0" h="1293223">
                  <a:moveTo>
                    <a:pt x="0" y="1293223"/>
                  </a:moveTo>
                  <a:lnTo>
                    <a:pt x="378823" y="0"/>
                  </a:lnTo>
                  <a:lnTo>
                    <a:pt x="1188720" y="0"/>
                  </a:lnTo>
                </a:path>
              </a:pathLst>
            </a:cu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CA1F427-B14B-4D92-A878-BAE77E975045}"/>
                </a:ext>
              </a:extLst>
            </p:cNvPr>
            <p:cNvSpPr/>
            <p:nvPr/>
          </p:nvSpPr>
          <p:spPr>
            <a:xfrm flipH="1">
              <a:off x="4101550" y="3937838"/>
              <a:ext cx="392574" cy="1461729"/>
            </a:xfrm>
            <a:custGeom>
              <a:avLst/>
              <a:gdLst>
                <a:gd name="connsiteX0" fmla="*/ 0 w 1188720"/>
                <a:gd name="connsiteY0" fmla="*/ 1293223 h 1293223"/>
                <a:gd name="connsiteX1" fmla="*/ 378823 w 1188720"/>
                <a:gd name="connsiteY1" fmla="*/ 0 h 1293223"/>
                <a:gd name="connsiteX2" fmla="*/ 1188720 w 1188720"/>
                <a:gd name="connsiteY2" fmla="*/ 0 h 129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0" h="1293223">
                  <a:moveTo>
                    <a:pt x="0" y="1293223"/>
                  </a:moveTo>
                  <a:lnTo>
                    <a:pt x="378823" y="0"/>
                  </a:lnTo>
                  <a:lnTo>
                    <a:pt x="1188720" y="0"/>
                  </a:lnTo>
                </a:path>
              </a:pathLst>
            </a:cu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308172F-CBDC-4309-8A48-BCDB47F23CF2}"/>
                </a:ext>
              </a:extLst>
            </p:cNvPr>
            <p:cNvSpPr/>
            <p:nvPr/>
          </p:nvSpPr>
          <p:spPr>
            <a:xfrm>
              <a:off x="2698607" y="5400029"/>
              <a:ext cx="1035871" cy="168227"/>
            </a:xfrm>
            <a:custGeom>
              <a:avLst/>
              <a:gdLst>
                <a:gd name="connsiteX0" fmla="*/ 2704012 w 2704012"/>
                <a:gd name="connsiteY0" fmla="*/ 13063 h 783771"/>
                <a:gd name="connsiteX1" fmla="*/ 2638698 w 2704012"/>
                <a:gd name="connsiteY1" fmla="*/ 0 h 783771"/>
                <a:gd name="connsiteX2" fmla="*/ 2560320 w 2704012"/>
                <a:gd name="connsiteY2" fmla="*/ 39188 h 783771"/>
                <a:gd name="connsiteX3" fmla="*/ 2429692 w 2704012"/>
                <a:gd name="connsiteY3" fmla="*/ 91440 h 783771"/>
                <a:gd name="connsiteX4" fmla="*/ 2390503 w 2704012"/>
                <a:gd name="connsiteY4" fmla="*/ 117566 h 783771"/>
                <a:gd name="connsiteX5" fmla="*/ 2351315 w 2704012"/>
                <a:gd name="connsiteY5" fmla="*/ 156754 h 783771"/>
                <a:gd name="connsiteX6" fmla="*/ 2155372 w 2704012"/>
                <a:gd name="connsiteY6" fmla="*/ 169817 h 783771"/>
                <a:gd name="connsiteX7" fmla="*/ 2050869 w 2704012"/>
                <a:gd name="connsiteY7" fmla="*/ 182880 h 783771"/>
                <a:gd name="connsiteX8" fmla="*/ 2011680 w 2704012"/>
                <a:gd name="connsiteY8" fmla="*/ 209006 h 783771"/>
                <a:gd name="connsiteX9" fmla="*/ 1920240 w 2704012"/>
                <a:gd name="connsiteY9" fmla="*/ 222068 h 783771"/>
                <a:gd name="connsiteX10" fmla="*/ 1894115 w 2704012"/>
                <a:gd name="connsiteY10" fmla="*/ 261257 h 783771"/>
                <a:gd name="connsiteX11" fmla="*/ 1854926 w 2704012"/>
                <a:gd name="connsiteY11" fmla="*/ 274320 h 783771"/>
                <a:gd name="connsiteX12" fmla="*/ 1828800 w 2704012"/>
                <a:gd name="connsiteY12" fmla="*/ 313508 h 783771"/>
                <a:gd name="connsiteX13" fmla="*/ 1645920 w 2704012"/>
                <a:gd name="connsiteY13" fmla="*/ 326571 h 783771"/>
                <a:gd name="connsiteX14" fmla="*/ 1593669 w 2704012"/>
                <a:gd name="connsiteY14" fmla="*/ 339634 h 783771"/>
                <a:gd name="connsiteX15" fmla="*/ 1554480 w 2704012"/>
                <a:gd name="connsiteY15" fmla="*/ 365760 h 783771"/>
                <a:gd name="connsiteX16" fmla="*/ 1502229 w 2704012"/>
                <a:gd name="connsiteY16" fmla="*/ 378823 h 783771"/>
                <a:gd name="connsiteX17" fmla="*/ 1267098 w 2704012"/>
                <a:gd name="connsiteY17" fmla="*/ 404948 h 783771"/>
                <a:gd name="connsiteX18" fmla="*/ 1240972 w 2704012"/>
                <a:gd name="connsiteY18" fmla="*/ 444137 h 783771"/>
                <a:gd name="connsiteX19" fmla="*/ 1123406 w 2704012"/>
                <a:gd name="connsiteY19" fmla="*/ 496388 h 783771"/>
                <a:gd name="connsiteX20" fmla="*/ 1045029 w 2704012"/>
                <a:gd name="connsiteY20" fmla="*/ 522514 h 783771"/>
                <a:gd name="connsiteX21" fmla="*/ 992778 w 2704012"/>
                <a:gd name="connsiteY21" fmla="*/ 535577 h 783771"/>
                <a:gd name="connsiteX22" fmla="*/ 953589 w 2704012"/>
                <a:gd name="connsiteY22" fmla="*/ 561703 h 783771"/>
                <a:gd name="connsiteX23" fmla="*/ 783772 w 2704012"/>
                <a:gd name="connsiteY23" fmla="*/ 561703 h 783771"/>
                <a:gd name="connsiteX24" fmla="*/ 600892 w 2704012"/>
                <a:gd name="connsiteY24" fmla="*/ 574766 h 783771"/>
                <a:gd name="connsiteX25" fmla="*/ 522515 w 2704012"/>
                <a:gd name="connsiteY25" fmla="*/ 613954 h 783771"/>
                <a:gd name="connsiteX26" fmla="*/ 483326 w 2704012"/>
                <a:gd name="connsiteY26" fmla="*/ 627017 h 783771"/>
                <a:gd name="connsiteX27" fmla="*/ 378823 w 2704012"/>
                <a:gd name="connsiteY27" fmla="*/ 653143 h 783771"/>
                <a:gd name="connsiteX28" fmla="*/ 300446 w 2704012"/>
                <a:gd name="connsiteY28" fmla="*/ 705394 h 783771"/>
                <a:gd name="connsiteX29" fmla="*/ 235132 w 2704012"/>
                <a:gd name="connsiteY29" fmla="*/ 718457 h 783771"/>
                <a:gd name="connsiteX30" fmla="*/ 156755 w 2704012"/>
                <a:gd name="connsiteY30" fmla="*/ 744583 h 783771"/>
                <a:gd name="connsiteX31" fmla="*/ 26126 w 2704012"/>
                <a:gd name="connsiteY31" fmla="*/ 757646 h 783771"/>
                <a:gd name="connsiteX32" fmla="*/ 0 w 2704012"/>
                <a:gd name="connsiteY32" fmla="*/ 783771 h 7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04012" h="783771">
                  <a:moveTo>
                    <a:pt x="2704012" y="13063"/>
                  </a:moveTo>
                  <a:cubicBezTo>
                    <a:pt x="2682241" y="8709"/>
                    <a:pt x="2660901" y="0"/>
                    <a:pt x="2638698" y="0"/>
                  </a:cubicBezTo>
                  <a:cubicBezTo>
                    <a:pt x="2611658" y="0"/>
                    <a:pt x="2580133" y="25980"/>
                    <a:pt x="2560320" y="39188"/>
                  </a:cubicBezTo>
                  <a:cubicBezTo>
                    <a:pt x="2532475" y="122728"/>
                    <a:pt x="2567572" y="56970"/>
                    <a:pt x="2429692" y="91440"/>
                  </a:cubicBezTo>
                  <a:cubicBezTo>
                    <a:pt x="2414461" y="95248"/>
                    <a:pt x="2402564" y="107515"/>
                    <a:pt x="2390503" y="117566"/>
                  </a:cubicBezTo>
                  <a:cubicBezTo>
                    <a:pt x="2376311" y="129392"/>
                    <a:pt x="2369348" y="152747"/>
                    <a:pt x="2351315" y="156754"/>
                  </a:cubicBezTo>
                  <a:cubicBezTo>
                    <a:pt x="2287414" y="170954"/>
                    <a:pt x="2220585" y="164146"/>
                    <a:pt x="2155372" y="169817"/>
                  </a:cubicBezTo>
                  <a:cubicBezTo>
                    <a:pt x="2120399" y="172858"/>
                    <a:pt x="2085703" y="178526"/>
                    <a:pt x="2050869" y="182880"/>
                  </a:cubicBezTo>
                  <a:cubicBezTo>
                    <a:pt x="2037806" y="191589"/>
                    <a:pt x="2026718" y="204495"/>
                    <a:pt x="2011680" y="209006"/>
                  </a:cubicBezTo>
                  <a:cubicBezTo>
                    <a:pt x="1982189" y="217853"/>
                    <a:pt x="1948376" y="209563"/>
                    <a:pt x="1920240" y="222068"/>
                  </a:cubicBezTo>
                  <a:cubicBezTo>
                    <a:pt x="1905894" y="228444"/>
                    <a:pt x="1906374" y="251449"/>
                    <a:pt x="1894115" y="261257"/>
                  </a:cubicBezTo>
                  <a:cubicBezTo>
                    <a:pt x="1883363" y="269859"/>
                    <a:pt x="1867989" y="269966"/>
                    <a:pt x="1854926" y="274320"/>
                  </a:cubicBezTo>
                  <a:cubicBezTo>
                    <a:pt x="1846217" y="287383"/>
                    <a:pt x="1844031" y="309700"/>
                    <a:pt x="1828800" y="313508"/>
                  </a:cubicBezTo>
                  <a:cubicBezTo>
                    <a:pt x="1769509" y="328331"/>
                    <a:pt x="1706662" y="319822"/>
                    <a:pt x="1645920" y="326571"/>
                  </a:cubicBezTo>
                  <a:cubicBezTo>
                    <a:pt x="1628077" y="328554"/>
                    <a:pt x="1611086" y="335280"/>
                    <a:pt x="1593669" y="339634"/>
                  </a:cubicBezTo>
                  <a:cubicBezTo>
                    <a:pt x="1580606" y="348343"/>
                    <a:pt x="1568910" y="359575"/>
                    <a:pt x="1554480" y="365760"/>
                  </a:cubicBezTo>
                  <a:cubicBezTo>
                    <a:pt x="1537979" y="372832"/>
                    <a:pt x="1519491" y="373891"/>
                    <a:pt x="1502229" y="378823"/>
                  </a:cubicBezTo>
                  <a:cubicBezTo>
                    <a:pt x="1378923" y="414054"/>
                    <a:pt x="1581446" y="383993"/>
                    <a:pt x="1267098" y="404948"/>
                  </a:cubicBezTo>
                  <a:cubicBezTo>
                    <a:pt x="1258389" y="418011"/>
                    <a:pt x="1252073" y="433036"/>
                    <a:pt x="1240972" y="444137"/>
                  </a:cubicBezTo>
                  <a:cubicBezTo>
                    <a:pt x="1209920" y="475189"/>
                    <a:pt x="1162211" y="483453"/>
                    <a:pt x="1123406" y="496388"/>
                  </a:cubicBezTo>
                  <a:lnTo>
                    <a:pt x="1045029" y="522514"/>
                  </a:lnTo>
                  <a:lnTo>
                    <a:pt x="992778" y="535577"/>
                  </a:lnTo>
                  <a:cubicBezTo>
                    <a:pt x="979715" y="544286"/>
                    <a:pt x="967631" y="554682"/>
                    <a:pt x="953589" y="561703"/>
                  </a:cubicBezTo>
                  <a:cubicBezTo>
                    <a:pt x="895303" y="590846"/>
                    <a:pt x="856858" y="569012"/>
                    <a:pt x="783772" y="561703"/>
                  </a:cubicBezTo>
                  <a:cubicBezTo>
                    <a:pt x="722812" y="566057"/>
                    <a:pt x="661589" y="567625"/>
                    <a:pt x="600892" y="574766"/>
                  </a:cubicBezTo>
                  <a:cubicBezTo>
                    <a:pt x="557951" y="579818"/>
                    <a:pt x="560457" y="594983"/>
                    <a:pt x="522515" y="613954"/>
                  </a:cubicBezTo>
                  <a:cubicBezTo>
                    <a:pt x="510199" y="620112"/>
                    <a:pt x="496684" y="623677"/>
                    <a:pt x="483326" y="627017"/>
                  </a:cubicBezTo>
                  <a:cubicBezTo>
                    <a:pt x="462269" y="632281"/>
                    <a:pt x="403254" y="639570"/>
                    <a:pt x="378823" y="653143"/>
                  </a:cubicBezTo>
                  <a:cubicBezTo>
                    <a:pt x="351375" y="668392"/>
                    <a:pt x="331235" y="699236"/>
                    <a:pt x="300446" y="705394"/>
                  </a:cubicBezTo>
                  <a:cubicBezTo>
                    <a:pt x="278675" y="709748"/>
                    <a:pt x="256552" y="712615"/>
                    <a:pt x="235132" y="718457"/>
                  </a:cubicBezTo>
                  <a:cubicBezTo>
                    <a:pt x="208563" y="725703"/>
                    <a:pt x="184157" y="741843"/>
                    <a:pt x="156755" y="744583"/>
                  </a:cubicBezTo>
                  <a:cubicBezTo>
                    <a:pt x="113212" y="748937"/>
                    <a:pt x="68580" y="747033"/>
                    <a:pt x="26126" y="757646"/>
                  </a:cubicBezTo>
                  <a:cubicBezTo>
                    <a:pt x="14178" y="760633"/>
                    <a:pt x="8709" y="775063"/>
                    <a:pt x="0" y="783771"/>
                  </a:cubicBezTo>
                </a:path>
              </a:pathLst>
            </a:cu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9C4470CD-ECDA-42FF-AF29-62E52F927E8A}"/>
                </a:ext>
              </a:extLst>
            </p:cNvPr>
            <p:cNvSpPr/>
            <p:nvPr/>
          </p:nvSpPr>
          <p:spPr>
            <a:xfrm flipH="1">
              <a:off x="4494194" y="5399202"/>
              <a:ext cx="1035871" cy="168227"/>
            </a:xfrm>
            <a:custGeom>
              <a:avLst/>
              <a:gdLst>
                <a:gd name="connsiteX0" fmla="*/ 2704012 w 2704012"/>
                <a:gd name="connsiteY0" fmla="*/ 13063 h 783771"/>
                <a:gd name="connsiteX1" fmla="*/ 2638698 w 2704012"/>
                <a:gd name="connsiteY1" fmla="*/ 0 h 783771"/>
                <a:gd name="connsiteX2" fmla="*/ 2560320 w 2704012"/>
                <a:gd name="connsiteY2" fmla="*/ 39188 h 783771"/>
                <a:gd name="connsiteX3" fmla="*/ 2429692 w 2704012"/>
                <a:gd name="connsiteY3" fmla="*/ 91440 h 783771"/>
                <a:gd name="connsiteX4" fmla="*/ 2390503 w 2704012"/>
                <a:gd name="connsiteY4" fmla="*/ 117566 h 783771"/>
                <a:gd name="connsiteX5" fmla="*/ 2351315 w 2704012"/>
                <a:gd name="connsiteY5" fmla="*/ 156754 h 783771"/>
                <a:gd name="connsiteX6" fmla="*/ 2155372 w 2704012"/>
                <a:gd name="connsiteY6" fmla="*/ 169817 h 783771"/>
                <a:gd name="connsiteX7" fmla="*/ 2050869 w 2704012"/>
                <a:gd name="connsiteY7" fmla="*/ 182880 h 783771"/>
                <a:gd name="connsiteX8" fmla="*/ 2011680 w 2704012"/>
                <a:gd name="connsiteY8" fmla="*/ 209006 h 783771"/>
                <a:gd name="connsiteX9" fmla="*/ 1920240 w 2704012"/>
                <a:gd name="connsiteY9" fmla="*/ 222068 h 783771"/>
                <a:gd name="connsiteX10" fmla="*/ 1894115 w 2704012"/>
                <a:gd name="connsiteY10" fmla="*/ 261257 h 783771"/>
                <a:gd name="connsiteX11" fmla="*/ 1854926 w 2704012"/>
                <a:gd name="connsiteY11" fmla="*/ 274320 h 783771"/>
                <a:gd name="connsiteX12" fmla="*/ 1828800 w 2704012"/>
                <a:gd name="connsiteY12" fmla="*/ 313508 h 783771"/>
                <a:gd name="connsiteX13" fmla="*/ 1645920 w 2704012"/>
                <a:gd name="connsiteY13" fmla="*/ 326571 h 783771"/>
                <a:gd name="connsiteX14" fmla="*/ 1593669 w 2704012"/>
                <a:gd name="connsiteY14" fmla="*/ 339634 h 783771"/>
                <a:gd name="connsiteX15" fmla="*/ 1554480 w 2704012"/>
                <a:gd name="connsiteY15" fmla="*/ 365760 h 783771"/>
                <a:gd name="connsiteX16" fmla="*/ 1502229 w 2704012"/>
                <a:gd name="connsiteY16" fmla="*/ 378823 h 783771"/>
                <a:gd name="connsiteX17" fmla="*/ 1267098 w 2704012"/>
                <a:gd name="connsiteY17" fmla="*/ 404948 h 783771"/>
                <a:gd name="connsiteX18" fmla="*/ 1240972 w 2704012"/>
                <a:gd name="connsiteY18" fmla="*/ 444137 h 783771"/>
                <a:gd name="connsiteX19" fmla="*/ 1123406 w 2704012"/>
                <a:gd name="connsiteY19" fmla="*/ 496388 h 783771"/>
                <a:gd name="connsiteX20" fmla="*/ 1045029 w 2704012"/>
                <a:gd name="connsiteY20" fmla="*/ 522514 h 783771"/>
                <a:gd name="connsiteX21" fmla="*/ 992778 w 2704012"/>
                <a:gd name="connsiteY21" fmla="*/ 535577 h 783771"/>
                <a:gd name="connsiteX22" fmla="*/ 953589 w 2704012"/>
                <a:gd name="connsiteY22" fmla="*/ 561703 h 783771"/>
                <a:gd name="connsiteX23" fmla="*/ 783772 w 2704012"/>
                <a:gd name="connsiteY23" fmla="*/ 561703 h 783771"/>
                <a:gd name="connsiteX24" fmla="*/ 600892 w 2704012"/>
                <a:gd name="connsiteY24" fmla="*/ 574766 h 783771"/>
                <a:gd name="connsiteX25" fmla="*/ 522515 w 2704012"/>
                <a:gd name="connsiteY25" fmla="*/ 613954 h 783771"/>
                <a:gd name="connsiteX26" fmla="*/ 483326 w 2704012"/>
                <a:gd name="connsiteY26" fmla="*/ 627017 h 783771"/>
                <a:gd name="connsiteX27" fmla="*/ 378823 w 2704012"/>
                <a:gd name="connsiteY27" fmla="*/ 653143 h 783771"/>
                <a:gd name="connsiteX28" fmla="*/ 300446 w 2704012"/>
                <a:gd name="connsiteY28" fmla="*/ 705394 h 783771"/>
                <a:gd name="connsiteX29" fmla="*/ 235132 w 2704012"/>
                <a:gd name="connsiteY29" fmla="*/ 718457 h 783771"/>
                <a:gd name="connsiteX30" fmla="*/ 156755 w 2704012"/>
                <a:gd name="connsiteY30" fmla="*/ 744583 h 783771"/>
                <a:gd name="connsiteX31" fmla="*/ 26126 w 2704012"/>
                <a:gd name="connsiteY31" fmla="*/ 757646 h 783771"/>
                <a:gd name="connsiteX32" fmla="*/ 0 w 2704012"/>
                <a:gd name="connsiteY32" fmla="*/ 783771 h 7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04012" h="783771">
                  <a:moveTo>
                    <a:pt x="2704012" y="13063"/>
                  </a:moveTo>
                  <a:cubicBezTo>
                    <a:pt x="2682241" y="8709"/>
                    <a:pt x="2660901" y="0"/>
                    <a:pt x="2638698" y="0"/>
                  </a:cubicBezTo>
                  <a:cubicBezTo>
                    <a:pt x="2611658" y="0"/>
                    <a:pt x="2580133" y="25980"/>
                    <a:pt x="2560320" y="39188"/>
                  </a:cubicBezTo>
                  <a:cubicBezTo>
                    <a:pt x="2532475" y="122728"/>
                    <a:pt x="2567572" y="56970"/>
                    <a:pt x="2429692" y="91440"/>
                  </a:cubicBezTo>
                  <a:cubicBezTo>
                    <a:pt x="2414461" y="95248"/>
                    <a:pt x="2402564" y="107515"/>
                    <a:pt x="2390503" y="117566"/>
                  </a:cubicBezTo>
                  <a:cubicBezTo>
                    <a:pt x="2376311" y="129392"/>
                    <a:pt x="2369348" y="152747"/>
                    <a:pt x="2351315" y="156754"/>
                  </a:cubicBezTo>
                  <a:cubicBezTo>
                    <a:pt x="2287414" y="170954"/>
                    <a:pt x="2220585" y="164146"/>
                    <a:pt x="2155372" y="169817"/>
                  </a:cubicBezTo>
                  <a:cubicBezTo>
                    <a:pt x="2120399" y="172858"/>
                    <a:pt x="2085703" y="178526"/>
                    <a:pt x="2050869" y="182880"/>
                  </a:cubicBezTo>
                  <a:cubicBezTo>
                    <a:pt x="2037806" y="191589"/>
                    <a:pt x="2026718" y="204495"/>
                    <a:pt x="2011680" y="209006"/>
                  </a:cubicBezTo>
                  <a:cubicBezTo>
                    <a:pt x="1982189" y="217853"/>
                    <a:pt x="1948376" y="209563"/>
                    <a:pt x="1920240" y="222068"/>
                  </a:cubicBezTo>
                  <a:cubicBezTo>
                    <a:pt x="1905894" y="228444"/>
                    <a:pt x="1906374" y="251449"/>
                    <a:pt x="1894115" y="261257"/>
                  </a:cubicBezTo>
                  <a:cubicBezTo>
                    <a:pt x="1883363" y="269859"/>
                    <a:pt x="1867989" y="269966"/>
                    <a:pt x="1854926" y="274320"/>
                  </a:cubicBezTo>
                  <a:cubicBezTo>
                    <a:pt x="1846217" y="287383"/>
                    <a:pt x="1844031" y="309700"/>
                    <a:pt x="1828800" y="313508"/>
                  </a:cubicBezTo>
                  <a:cubicBezTo>
                    <a:pt x="1769509" y="328331"/>
                    <a:pt x="1706662" y="319822"/>
                    <a:pt x="1645920" y="326571"/>
                  </a:cubicBezTo>
                  <a:cubicBezTo>
                    <a:pt x="1628077" y="328554"/>
                    <a:pt x="1611086" y="335280"/>
                    <a:pt x="1593669" y="339634"/>
                  </a:cubicBezTo>
                  <a:cubicBezTo>
                    <a:pt x="1580606" y="348343"/>
                    <a:pt x="1568910" y="359575"/>
                    <a:pt x="1554480" y="365760"/>
                  </a:cubicBezTo>
                  <a:cubicBezTo>
                    <a:pt x="1537979" y="372832"/>
                    <a:pt x="1519491" y="373891"/>
                    <a:pt x="1502229" y="378823"/>
                  </a:cubicBezTo>
                  <a:cubicBezTo>
                    <a:pt x="1378923" y="414054"/>
                    <a:pt x="1581446" y="383993"/>
                    <a:pt x="1267098" y="404948"/>
                  </a:cubicBezTo>
                  <a:cubicBezTo>
                    <a:pt x="1258389" y="418011"/>
                    <a:pt x="1252073" y="433036"/>
                    <a:pt x="1240972" y="444137"/>
                  </a:cubicBezTo>
                  <a:cubicBezTo>
                    <a:pt x="1209920" y="475189"/>
                    <a:pt x="1162211" y="483453"/>
                    <a:pt x="1123406" y="496388"/>
                  </a:cubicBezTo>
                  <a:lnTo>
                    <a:pt x="1045029" y="522514"/>
                  </a:lnTo>
                  <a:lnTo>
                    <a:pt x="992778" y="535577"/>
                  </a:lnTo>
                  <a:cubicBezTo>
                    <a:pt x="979715" y="544286"/>
                    <a:pt x="967631" y="554682"/>
                    <a:pt x="953589" y="561703"/>
                  </a:cubicBezTo>
                  <a:cubicBezTo>
                    <a:pt x="895303" y="590846"/>
                    <a:pt x="856858" y="569012"/>
                    <a:pt x="783772" y="561703"/>
                  </a:cubicBezTo>
                  <a:cubicBezTo>
                    <a:pt x="722812" y="566057"/>
                    <a:pt x="661589" y="567625"/>
                    <a:pt x="600892" y="574766"/>
                  </a:cubicBezTo>
                  <a:cubicBezTo>
                    <a:pt x="557951" y="579818"/>
                    <a:pt x="560457" y="594983"/>
                    <a:pt x="522515" y="613954"/>
                  </a:cubicBezTo>
                  <a:cubicBezTo>
                    <a:pt x="510199" y="620112"/>
                    <a:pt x="496684" y="623677"/>
                    <a:pt x="483326" y="627017"/>
                  </a:cubicBezTo>
                  <a:cubicBezTo>
                    <a:pt x="462269" y="632281"/>
                    <a:pt x="403254" y="639570"/>
                    <a:pt x="378823" y="653143"/>
                  </a:cubicBezTo>
                  <a:cubicBezTo>
                    <a:pt x="351375" y="668392"/>
                    <a:pt x="331235" y="699236"/>
                    <a:pt x="300446" y="705394"/>
                  </a:cubicBezTo>
                  <a:cubicBezTo>
                    <a:pt x="278675" y="709748"/>
                    <a:pt x="256552" y="712615"/>
                    <a:pt x="235132" y="718457"/>
                  </a:cubicBezTo>
                  <a:cubicBezTo>
                    <a:pt x="208563" y="725703"/>
                    <a:pt x="184157" y="741843"/>
                    <a:pt x="156755" y="744583"/>
                  </a:cubicBezTo>
                  <a:cubicBezTo>
                    <a:pt x="113212" y="748937"/>
                    <a:pt x="68580" y="747033"/>
                    <a:pt x="26126" y="757646"/>
                  </a:cubicBezTo>
                  <a:cubicBezTo>
                    <a:pt x="14178" y="760633"/>
                    <a:pt x="8709" y="775063"/>
                    <a:pt x="0" y="783771"/>
                  </a:cubicBezTo>
                </a:path>
              </a:pathLst>
            </a:cu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5E83A8-7465-4BDE-9A81-30214E27BEE8}"/>
              </a:ext>
            </a:extLst>
          </p:cNvPr>
          <p:cNvCxnSpPr/>
          <p:nvPr/>
        </p:nvCxnSpPr>
        <p:spPr>
          <a:xfrm>
            <a:off x="5103124" y="3160102"/>
            <a:ext cx="0" cy="3085589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C35A57-2DB0-462A-9B9B-F40465940BDB}"/>
              </a:ext>
            </a:extLst>
          </p:cNvPr>
          <p:cNvCxnSpPr/>
          <p:nvPr/>
        </p:nvCxnSpPr>
        <p:spPr>
          <a:xfrm>
            <a:off x="6118691" y="3160102"/>
            <a:ext cx="0" cy="3085589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CC0F34-B10E-4389-B80F-C14EEC8176FD}"/>
              </a:ext>
            </a:extLst>
          </p:cNvPr>
          <p:cNvCxnSpPr/>
          <p:nvPr/>
        </p:nvCxnSpPr>
        <p:spPr>
          <a:xfrm>
            <a:off x="6232221" y="3160102"/>
            <a:ext cx="0" cy="3085589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F41F98-1D98-4BFC-A9C3-F24B1CB0F863}"/>
              </a:ext>
            </a:extLst>
          </p:cNvPr>
          <p:cNvCxnSpPr/>
          <p:nvPr/>
        </p:nvCxnSpPr>
        <p:spPr>
          <a:xfrm>
            <a:off x="7247788" y="3160102"/>
            <a:ext cx="0" cy="3085589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8C2F94-6D8D-472A-AB27-A6AB6415F93C}"/>
              </a:ext>
            </a:extLst>
          </p:cNvPr>
          <p:cNvCxnSpPr/>
          <p:nvPr/>
        </p:nvCxnSpPr>
        <p:spPr>
          <a:xfrm>
            <a:off x="8594753" y="685800"/>
            <a:ext cx="0" cy="5608320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DC62A8-6997-47D3-8CE4-5EA468F0A4D5}"/>
              </a:ext>
            </a:extLst>
          </p:cNvPr>
          <p:cNvCxnSpPr/>
          <p:nvPr/>
        </p:nvCxnSpPr>
        <p:spPr>
          <a:xfrm>
            <a:off x="3792933" y="707777"/>
            <a:ext cx="0" cy="5608320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416DCA7-C014-4777-BD1B-9982528B8F7F}"/>
              </a:ext>
            </a:extLst>
          </p:cNvPr>
          <p:cNvSpPr txBox="1"/>
          <p:nvPr/>
        </p:nvSpPr>
        <p:spPr>
          <a:xfrm>
            <a:off x="5618438" y="1195208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In-Band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F045C8-F41A-472D-B709-ABAD95648294}"/>
              </a:ext>
            </a:extLst>
          </p:cNvPr>
          <p:cNvSpPr txBox="1"/>
          <p:nvPr/>
        </p:nvSpPr>
        <p:spPr>
          <a:xfrm>
            <a:off x="1296669" y="1195208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Out-of-Band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D0A0E-294A-4929-9219-716D81FA6AE0}"/>
              </a:ext>
            </a:extLst>
          </p:cNvPr>
          <p:cNvSpPr txBox="1"/>
          <p:nvPr/>
        </p:nvSpPr>
        <p:spPr>
          <a:xfrm>
            <a:off x="5081047" y="2562178"/>
            <a:ext cx="1056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In </a:t>
            </a:r>
          </a:p>
          <a:p>
            <a:pPr algn="ctr"/>
            <a:r>
              <a:rPr lang="en-US" sz="1600"/>
              <a:t>Channel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A8AAB5-8D47-4F05-9ABE-BCA77710F74F}"/>
              </a:ext>
            </a:extLst>
          </p:cNvPr>
          <p:cNvSpPr txBox="1"/>
          <p:nvPr/>
        </p:nvSpPr>
        <p:spPr>
          <a:xfrm>
            <a:off x="6347196" y="2562178"/>
            <a:ext cx="862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Out of </a:t>
            </a:r>
          </a:p>
          <a:p>
            <a:pPr algn="ctr"/>
            <a:r>
              <a:rPr lang="en-US" sz="1600"/>
              <a:t>Channel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B634B9-A0E0-49A2-825F-CB8C1681BFA3}"/>
              </a:ext>
            </a:extLst>
          </p:cNvPr>
          <p:cNvGrpSpPr/>
          <p:nvPr/>
        </p:nvGrpSpPr>
        <p:grpSpPr>
          <a:xfrm>
            <a:off x="306681" y="6259181"/>
            <a:ext cx="11609552" cy="171063"/>
            <a:chOff x="243191" y="5676180"/>
            <a:chExt cx="8770063" cy="110027"/>
          </a:xfrm>
        </p:grpSpPr>
        <p:sp>
          <p:nvSpPr>
            <p:cNvPr id="26" name="Freeform 80">
              <a:extLst>
                <a:ext uri="{FF2B5EF4-FFF2-40B4-BE49-F238E27FC236}">
                  <a16:creationId xmlns:a16="http://schemas.microsoft.com/office/drawing/2014/main" id="{8648CB2E-D6F0-4F51-8AE9-51D35ED11B3C}"/>
                </a:ext>
              </a:extLst>
            </p:cNvPr>
            <p:cNvSpPr/>
            <p:nvPr/>
          </p:nvSpPr>
          <p:spPr>
            <a:xfrm>
              <a:off x="243191" y="5676180"/>
              <a:ext cx="2926080" cy="91440"/>
            </a:xfrm>
            <a:custGeom>
              <a:avLst/>
              <a:gdLst>
                <a:gd name="connsiteX0" fmla="*/ 0 w 3589507"/>
                <a:gd name="connsiteY0" fmla="*/ 33956 h 121505"/>
                <a:gd name="connsiteX1" fmla="*/ 77822 w 3589507"/>
                <a:gd name="connsiteY1" fmla="*/ 33956 h 121505"/>
                <a:gd name="connsiteX2" fmla="*/ 145915 w 3589507"/>
                <a:gd name="connsiteY2" fmla="*/ 33956 h 121505"/>
                <a:gd name="connsiteX3" fmla="*/ 204281 w 3589507"/>
                <a:gd name="connsiteY3" fmla="*/ 53411 h 121505"/>
                <a:gd name="connsiteX4" fmla="*/ 272375 w 3589507"/>
                <a:gd name="connsiteY4" fmla="*/ 33956 h 121505"/>
                <a:gd name="connsiteX5" fmla="*/ 321013 w 3589507"/>
                <a:gd name="connsiteY5" fmla="*/ 43684 h 121505"/>
                <a:gd name="connsiteX6" fmla="*/ 350196 w 3589507"/>
                <a:gd name="connsiteY6" fmla="*/ 33956 h 121505"/>
                <a:gd name="connsiteX7" fmla="*/ 379379 w 3589507"/>
                <a:gd name="connsiteY7" fmla="*/ 24229 h 121505"/>
                <a:gd name="connsiteX8" fmla="*/ 466928 w 3589507"/>
                <a:gd name="connsiteY8" fmla="*/ 53411 h 121505"/>
                <a:gd name="connsiteX9" fmla="*/ 554477 w 3589507"/>
                <a:gd name="connsiteY9" fmla="*/ 82594 h 121505"/>
                <a:gd name="connsiteX10" fmla="*/ 593388 w 3589507"/>
                <a:gd name="connsiteY10" fmla="*/ 72867 h 121505"/>
                <a:gd name="connsiteX11" fmla="*/ 612843 w 3589507"/>
                <a:gd name="connsiteY11" fmla="*/ 53411 h 121505"/>
                <a:gd name="connsiteX12" fmla="*/ 671209 w 3589507"/>
                <a:gd name="connsiteY12" fmla="*/ 63139 h 121505"/>
                <a:gd name="connsiteX13" fmla="*/ 826852 w 3589507"/>
                <a:gd name="connsiteY13" fmla="*/ 53411 h 121505"/>
                <a:gd name="connsiteX14" fmla="*/ 865762 w 3589507"/>
                <a:gd name="connsiteY14" fmla="*/ 43684 h 121505"/>
                <a:gd name="connsiteX15" fmla="*/ 924128 w 3589507"/>
                <a:gd name="connsiteY15" fmla="*/ 33956 h 121505"/>
                <a:gd name="connsiteX16" fmla="*/ 1011677 w 3589507"/>
                <a:gd name="connsiteY16" fmla="*/ 43684 h 121505"/>
                <a:gd name="connsiteX17" fmla="*/ 1060315 w 3589507"/>
                <a:gd name="connsiteY17" fmla="*/ 72867 h 121505"/>
                <a:gd name="connsiteX18" fmla="*/ 1089498 w 3589507"/>
                <a:gd name="connsiteY18" fmla="*/ 82594 h 121505"/>
                <a:gd name="connsiteX19" fmla="*/ 1128409 w 3589507"/>
                <a:gd name="connsiteY19" fmla="*/ 72867 h 121505"/>
                <a:gd name="connsiteX20" fmla="*/ 1186775 w 3589507"/>
                <a:gd name="connsiteY20" fmla="*/ 53411 h 121505"/>
                <a:gd name="connsiteX21" fmla="*/ 1235413 w 3589507"/>
                <a:gd name="connsiteY21" fmla="*/ 102050 h 121505"/>
                <a:gd name="connsiteX22" fmla="*/ 1264596 w 3589507"/>
                <a:gd name="connsiteY22" fmla="*/ 121505 h 121505"/>
                <a:gd name="connsiteX23" fmla="*/ 1303507 w 3589507"/>
                <a:gd name="connsiteY23" fmla="*/ 63139 h 121505"/>
                <a:gd name="connsiteX24" fmla="*/ 1332690 w 3589507"/>
                <a:gd name="connsiteY24" fmla="*/ 72867 h 121505"/>
                <a:gd name="connsiteX25" fmla="*/ 1400783 w 3589507"/>
                <a:gd name="connsiteY25" fmla="*/ 72867 h 121505"/>
                <a:gd name="connsiteX26" fmla="*/ 1420239 w 3589507"/>
                <a:gd name="connsiteY26" fmla="*/ 92322 h 121505"/>
                <a:gd name="connsiteX27" fmla="*/ 1459149 w 3589507"/>
                <a:gd name="connsiteY27" fmla="*/ 82594 h 121505"/>
                <a:gd name="connsiteX28" fmla="*/ 1478605 w 3589507"/>
                <a:gd name="connsiteY28" fmla="*/ 63139 h 121505"/>
                <a:gd name="connsiteX29" fmla="*/ 1517515 w 3589507"/>
                <a:gd name="connsiteY29" fmla="*/ 72867 h 121505"/>
                <a:gd name="connsiteX30" fmla="*/ 1536971 w 3589507"/>
                <a:gd name="connsiteY30" fmla="*/ 92322 h 121505"/>
                <a:gd name="connsiteX31" fmla="*/ 1614792 w 3589507"/>
                <a:gd name="connsiteY31" fmla="*/ 63139 h 121505"/>
                <a:gd name="connsiteX32" fmla="*/ 1663430 w 3589507"/>
                <a:gd name="connsiteY32" fmla="*/ 43684 h 121505"/>
                <a:gd name="connsiteX33" fmla="*/ 1702341 w 3589507"/>
                <a:gd name="connsiteY33" fmla="*/ 53411 h 121505"/>
                <a:gd name="connsiteX34" fmla="*/ 1809345 w 3589507"/>
                <a:gd name="connsiteY34" fmla="*/ 63139 h 121505"/>
                <a:gd name="connsiteX35" fmla="*/ 1964988 w 3589507"/>
                <a:gd name="connsiteY35" fmla="*/ 72867 h 121505"/>
                <a:gd name="connsiteX36" fmla="*/ 1994171 w 3589507"/>
                <a:gd name="connsiteY36" fmla="*/ 63139 h 121505"/>
                <a:gd name="connsiteX37" fmla="*/ 2052537 w 3589507"/>
                <a:gd name="connsiteY37" fmla="*/ 92322 h 121505"/>
                <a:gd name="connsiteX38" fmla="*/ 2081720 w 3589507"/>
                <a:gd name="connsiteY38" fmla="*/ 102050 h 121505"/>
                <a:gd name="connsiteX39" fmla="*/ 2101175 w 3589507"/>
                <a:gd name="connsiteY39" fmla="*/ 72867 h 121505"/>
                <a:gd name="connsiteX40" fmla="*/ 2130358 w 3589507"/>
                <a:gd name="connsiteY40" fmla="*/ 63139 h 121505"/>
                <a:gd name="connsiteX41" fmla="*/ 2159541 w 3589507"/>
                <a:gd name="connsiteY41" fmla="*/ 43684 h 121505"/>
                <a:gd name="connsiteX42" fmla="*/ 2208179 w 3589507"/>
                <a:gd name="connsiteY42" fmla="*/ 53411 h 121505"/>
                <a:gd name="connsiteX43" fmla="*/ 2227635 w 3589507"/>
                <a:gd name="connsiteY43" fmla="*/ 72867 h 121505"/>
                <a:gd name="connsiteX44" fmla="*/ 2305456 w 3589507"/>
                <a:gd name="connsiteY44" fmla="*/ 102050 h 121505"/>
                <a:gd name="connsiteX45" fmla="*/ 2441643 w 3589507"/>
                <a:gd name="connsiteY45" fmla="*/ 92322 h 121505"/>
                <a:gd name="connsiteX46" fmla="*/ 2500009 w 3589507"/>
                <a:gd name="connsiteY46" fmla="*/ 72867 h 121505"/>
                <a:gd name="connsiteX47" fmla="*/ 2538920 w 3589507"/>
                <a:gd name="connsiteY47" fmla="*/ 82594 h 121505"/>
                <a:gd name="connsiteX48" fmla="*/ 2568103 w 3589507"/>
                <a:gd name="connsiteY48" fmla="*/ 92322 h 121505"/>
                <a:gd name="connsiteX49" fmla="*/ 2607013 w 3589507"/>
                <a:gd name="connsiteY49" fmla="*/ 82594 h 121505"/>
                <a:gd name="connsiteX50" fmla="*/ 2616741 w 3589507"/>
                <a:gd name="connsiteY50" fmla="*/ 53411 h 121505"/>
                <a:gd name="connsiteX51" fmla="*/ 2714018 w 3589507"/>
                <a:gd name="connsiteY51" fmla="*/ 53411 h 121505"/>
                <a:gd name="connsiteX52" fmla="*/ 2743200 w 3589507"/>
                <a:gd name="connsiteY52" fmla="*/ 63139 h 121505"/>
                <a:gd name="connsiteX53" fmla="*/ 2850205 w 3589507"/>
                <a:gd name="connsiteY53" fmla="*/ 82594 h 121505"/>
                <a:gd name="connsiteX54" fmla="*/ 2889115 w 3589507"/>
                <a:gd name="connsiteY54" fmla="*/ 72867 h 121505"/>
                <a:gd name="connsiteX55" fmla="*/ 3015575 w 3589507"/>
                <a:gd name="connsiteY55" fmla="*/ 92322 h 121505"/>
                <a:gd name="connsiteX56" fmla="*/ 3258766 w 3589507"/>
                <a:gd name="connsiteY56" fmla="*/ 72867 h 121505"/>
                <a:gd name="connsiteX57" fmla="*/ 3297677 w 3589507"/>
                <a:gd name="connsiteY57" fmla="*/ 92322 h 121505"/>
                <a:gd name="connsiteX58" fmla="*/ 3326860 w 3589507"/>
                <a:gd name="connsiteY58" fmla="*/ 82594 h 121505"/>
                <a:gd name="connsiteX59" fmla="*/ 3336588 w 3589507"/>
                <a:gd name="connsiteY59" fmla="*/ 53411 h 121505"/>
                <a:gd name="connsiteX60" fmla="*/ 3404681 w 3589507"/>
                <a:gd name="connsiteY60" fmla="*/ 72867 h 121505"/>
                <a:gd name="connsiteX61" fmla="*/ 3424137 w 3589507"/>
                <a:gd name="connsiteY61" fmla="*/ 53411 h 121505"/>
                <a:gd name="connsiteX62" fmla="*/ 3492230 w 3589507"/>
                <a:gd name="connsiteY62" fmla="*/ 63139 h 121505"/>
                <a:gd name="connsiteX63" fmla="*/ 3521413 w 3589507"/>
                <a:gd name="connsiteY63" fmla="*/ 72867 h 121505"/>
                <a:gd name="connsiteX64" fmla="*/ 3589507 w 3589507"/>
                <a:gd name="connsiteY64" fmla="*/ 43684 h 12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589507" h="121505">
                  <a:moveTo>
                    <a:pt x="0" y="33956"/>
                  </a:moveTo>
                  <a:cubicBezTo>
                    <a:pt x="67067" y="11601"/>
                    <a:pt x="43865" y="0"/>
                    <a:pt x="77822" y="33956"/>
                  </a:cubicBezTo>
                  <a:cubicBezTo>
                    <a:pt x="116729" y="20988"/>
                    <a:pt x="100915" y="20456"/>
                    <a:pt x="145915" y="33956"/>
                  </a:cubicBezTo>
                  <a:cubicBezTo>
                    <a:pt x="165558" y="39849"/>
                    <a:pt x="204281" y="53411"/>
                    <a:pt x="204281" y="53411"/>
                  </a:cubicBezTo>
                  <a:cubicBezTo>
                    <a:pt x="218041" y="48825"/>
                    <a:pt x="260164" y="33956"/>
                    <a:pt x="272375" y="33956"/>
                  </a:cubicBezTo>
                  <a:cubicBezTo>
                    <a:pt x="288909" y="33956"/>
                    <a:pt x="304800" y="40441"/>
                    <a:pt x="321013" y="43684"/>
                  </a:cubicBezTo>
                  <a:cubicBezTo>
                    <a:pt x="359015" y="81684"/>
                    <a:pt x="324940" y="59212"/>
                    <a:pt x="350196" y="33956"/>
                  </a:cubicBezTo>
                  <a:cubicBezTo>
                    <a:pt x="357447" y="26705"/>
                    <a:pt x="369651" y="27471"/>
                    <a:pt x="379379" y="24229"/>
                  </a:cubicBezTo>
                  <a:cubicBezTo>
                    <a:pt x="526192" y="48696"/>
                    <a:pt x="375743" y="15417"/>
                    <a:pt x="466928" y="53411"/>
                  </a:cubicBezTo>
                  <a:cubicBezTo>
                    <a:pt x="495323" y="65242"/>
                    <a:pt x="554477" y="82594"/>
                    <a:pt x="554477" y="82594"/>
                  </a:cubicBezTo>
                  <a:cubicBezTo>
                    <a:pt x="567447" y="79352"/>
                    <a:pt x="581430" y="78846"/>
                    <a:pt x="593388" y="72867"/>
                  </a:cubicBezTo>
                  <a:cubicBezTo>
                    <a:pt x="601591" y="68765"/>
                    <a:pt x="603742" y="54549"/>
                    <a:pt x="612843" y="53411"/>
                  </a:cubicBezTo>
                  <a:cubicBezTo>
                    <a:pt x="632414" y="50964"/>
                    <a:pt x="651754" y="59896"/>
                    <a:pt x="671209" y="63139"/>
                  </a:cubicBezTo>
                  <a:cubicBezTo>
                    <a:pt x="723090" y="59896"/>
                    <a:pt x="775128" y="58583"/>
                    <a:pt x="826852" y="53411"/>
                  </a:cubicBezTo>
                  <a:cubicBezTo>
                    <a:pt x="840155" y="52081"/>
                    <a:pt x="852652" y="46306"/>
                    <a:pt x="865762" y="43684"/>
                  </a:cubicBezTo>
                  <a:cubicBezTo>
                    <a:pt x="885103" y="39816"/>
                    <a:pt x="904673" y="37199"/>
                    <a:pt x="924128" y="33956"/>
                  </a:cubicBezTo>
                  <a:cubicBezTo>
                    <a:pt x="992222" y="56653"/>
                    <a:pt x="963039" y="59896"/>
                    <a:pt x="1011677" y="43684"/>
                  </a:cubicBezTo>
                  <a:cubicBezTo>
                    <a:pt x="1094347" y="71239"/>
                    <a:pt x="993551" y="32808"/>
                    <a:pt x="1060315" y="72867"/>
                  </a:cubicBezTo>
                  <a:cubicBezTo>
                    <a:pt x="1069108" y="78143"/>
                    <a:pt x="1079770" y="79352"/>
                    <a:pt x="1089498" y="82594"/>
                  </a:cubicBezTo>
                  <a:cubicBezTo>
                    <a:pt x="1102468" y="79352"/>
                    <a:pt x="1115603" y="76709"/>
                    <a:pt x="1128409" y="72867"/>
                  </a:cubicBezTo>
                  <a:cubicBezTo>
                    <a:pt x="1148052" y="66974"/>
                    <a:pt x="1186775" y="53411"/>
                    <a:pt x="1186775" y="53411"/>
                  </a:cubicBezTo>
                  <a:cubicBezTo>
                    <a:pt x="1264601" y="105297"/>
                    <a:pt x="1170558" y="37195"/>
                    <a:pt x="1235413" y="102050"/>
                  </a:cubicBezTo>
                  <a:cubicBezTo>
                    <a:pt x="1243680" y="110317"/>
                    <a:pt x="1254868" y="115020"/>
                    <a:pt x="1264596" y="121505"/>
                  </a:cubicBezTo>
                  <a:cubicBezTo>
                    <a:pt x="1271147" y="95301"/>
                    <a:pt x="1268457" y="68980"/>
                    <a:pt x="1303507" y="63139"/>
                  </a:cubicBezTo>
                  <a:cubicBezTo>
                    <a:pt x="1313621" y="61453"/>
                    <a:pt x="1322962" y="69624"/>
                    <a:pt x="1332690" y="72867"/>
                  </a:cubicBezTo>
                  <a:cubicBezTo>
                    <a:pt x="1364424" y="64933"/>
                    <a:pt x="1372050" y="55628"/>
                    <a:pt x="1400783" y="72867"/>
                  </a:cubicBezTo>
                  <a:cubicBezTo>
                    <a:pt x="1408647" y="77586"/>
                    <a:pt x="1413754" y="85837"/>
                    <a:pt x="1420239" y="92322"/>
                  </a:cubicBezTo>
                  <a:cubicBezTo>
                    <a:pt x="1433209" y="89079"/>
                    <a:pt x="1447191" y="88573"/>
                    <a:pt x="1459149" y="82594"/>
                  </a:cubicBezTo>
                  <a:cubicBezTo>
                    <a:pt x="1467352" y="78492"/>
                    <a:pt x="1469558" y="64647"/>
                    <a:pt x="1478605" y="63139"/>
                  </a:cubicBezTo>
                  <a:cubicBezTo>
                    <a:pt x="1491792" y="60941"/>
                    <a:pt x="1504545" y="69624"/>
                    <a:pt x="1517515" y="72867"/>
                  </a:cubicBezTo>
                  <a:cubicBezTo>
                    <a:pt x="1524000" y="79352"/>
                    <a:pt x="1527892" y="91025"/>
                    <a:pt x="1536971" y="92322"/>
                  </a:cubicBezTo>
                  <a:cubicBezTo>
                    <a:pt x="1571618" y="97271"/>
                    <a:pt x="1589852" y="79766"/>
                    <a:pt x="1614792" y="63139"/>
                  </a:cubicBezTo>
                  <a:cubicBezTo>
                    <a:pt x="1736433" y="93550"/>
                    <a:pt x="1593655" y="71595"/>
                    <a:pt x="1663430" y="43684"/>
                  </a:cubicBezTo>
                  <a:cubicBezTo>
                    <a:pt x="1675843" y="38719"/>
                    <a:pt x="1689089" y="51644"/>
                    <a:pt x="1702341" y="53411"/>
                  </a:cubicBezTo>
                  <a:cubicBezTo>
                    <a:pt x="1737842" y="58144"/>
                    <a:pt x="1773677" y="59896"/>
                    <a:pt x="1809345" y="63139"/>
                  </a:cubicBezTo>
                  <a:cubicBezTo>
                    <a:pt x="1898626" y="92899"/>
                    <a:pt x="1847305" y="84634"/>
                    <a:pt x="1964988" y="72867"/>
                  </a:cubicBezTo>
                  <a:cubicBezTo>
                    <a:pt x="1974716" y="69624"/>
                    <a:pt x="1983917" y="63139"/>
                    <a:pt x="1994171" y="63139"/>
                  </a:cubicBezTo>
                  <a:cubicBezTo>
                    <a:pt x="2018620" y="63139"/>
                    <a:pt x="2032865" y="82486"/>
                    <a:pt x="2052537" y="92322"/>
                  </a:cubicBezTo>
                  <a:cubicBezTo>
                    <a:pt x="2061708" y="96908"/>
                    <a:pt x="2071992" y="98807"/>
                    <a:pt x="2081720" y="102050"/>
                  </a:cubicBezTo>
                  <a:cubicBezTo>
                    <a:pt x="2088205" y="92322"/>
                    <a:pt x="2092046" y="80170"/>
                    <a:pt x="2101175" y="72867"/>
                  </a:cubicBezTo>
                  <a:cubicBezTo>
                    <a:pt x="2109182" y="66461"/>
                    <a:pt x="2121187" y="67725"/>
                    <a:pt x="2130358" y="63139"/>
                  </a:cubicBezTo>
                  <a:cubicBezTo>
                    <a:pt x="2140815" y="57911"/>
                    <a:pt x="2149813" y="50169"/>
                    <a:pt x="2159541" y="43684"/>
                  </a:cubicBezTo>
                  <a:cubicBezTo>
                    <a:pt x="2175754" y="46926"/>
                    <a:pt x="2192982" y="46898"/>
                    <a:pt x="2208179" y="53411"/>
                  </a:cubicBezTo>
                  <a:cubicBezTo>
                    <a:pt x="2216609" y="57024"/>
                    <a:pt x="2220004" y="67779"/>
                    <a:pt x="2227635" y="72867"/>
                  </a:cubicBezTo>
                  <a:cubicBezTo>
                    <a:pt x="2258155" y="93214"/>
                    <a:pt x="2271237" y="93495"/>
                    <a:pt x="2305456" y="102050"/>
                  </a:cubicBezTo>
                  <a:cubicBezTo>
                    <a:pt x="2350852" y="98807"/>
                    <a:pt x="2396635" y="99073"/>
                    <a:pt x="2441643" y="92322"/>
                  </a:cubicBezTo>
                  <a:cubicBezTo>
                    <a:pt x="2461924" y="89280"/>
                    <a:pt x="2500009" y="72867"/>
                    <a:pt x="2500009" y="72867"/>
                  </a:cubicBezTo>
                  <a:cubicBezTo>
                    <a:pt x="2512979" y="76109"/>
                    <a:pt x="2526065" y="78921"/>
                    <a:pt x="2538920" y="82594"/>
                  </a:cubicBezTo>
                  <a:cubicBezTo>
                    <a:pt x="2548779" y="85411"/>
                    <a:pt x="2557849" y="92322"/>
                    <a:pt x="2568103" y="92322"/>
                  </a:cubicBezTo>
                  <a:cubicBezTo>
                    <a:pt x="2581472" y="92322"/>
                    <a:pt x="2594043" y="85837"/>
                    <a:pt x="2607013" y="82594"/>
                  </a:cubicBezTo>
                  <a:cubicBezTo>
                    <a:pt x="2610256" y="72866"/>
                    <a:pt x="2609490" y="60662"/>
                    <a:pt x="2616741" y="53411"/>
                  </a:cubicBezTo>
                  <a:cubicBezTo>
                    <a:pt x="2637963" y="32189"/>
                    <a:pt x="2702214" y="51725"/>
                    <a:pt x="2714018" y="53411"/>
                  </a:cubicBezTo>
                  <a:cubicBezTo>
                    <a:pt x="2723745" y="56654"/>
                    <a:pt x="2733112" y="61305"/>
                    <a:pt x="2743200" y="63139"/>
                  </a:cubicBezTo>
                  <a:cubicBezTo>
                    <a:pt x="2864204" y="85141"/>
                    <a:pt x="2783275" y="60285"/>
                    <a:pt x="2850205" y="82594"/>
                  </a:cubicBezTo>
                  <a:cubicBezTo>
                    <a:pt x="2863175" y="79352"/>
                    <a:pt x="2875746" y="72867"/>
                    <a:pt x="2889115" y="72867"/>
                  </a:cubicBezTo>
                  <a:cubicBezTo>
                    <a:pt x="2924458" y="72867"/>
                    <a:pt x="2978544" y="84916"/>
                    <a:pt x="3015575" y="92322"/>
                  </a:cubicBezTo>
                  <a:cubicBezTo>
                    <a:pt x="3107726" y="69284"/>
                    <a:pt x="3106884" y="66791"/>
                    <a:pt x="3258766" y="72867"/>
                  </a:cubicBezTo>
                  <a:cubicBezTo>
                    <a:pt x="3273256" y="73447"/>
                    <a:pt x="3284707" y="85837"/>
                    <a:pt x="3297677" y="92322"/>
                  </a:cubicBezTo>
                  <a:cubicBezTo>
                    <a:pt x="3307405" y="89079"/>
                    <a:pt x="3319609" y="89845"/>
                    <a:pt x="3326860" y="82594"/>
                  </a:cubicBezTo>
                  <a:cubicBezTo>
                    <a:pt x="3334111" y="75343"/>
                    <a:pt x="3327067" y="57219"/>
                    <a:pt x="3336588" y="53411"/>
                  </a:cubicBezTo>
                  <a:cubicBezTo>
                    <a:pt x="3342140" y="51190"/>
                    <a:pt x="3396030" y="69983"/>
                    <a:pt x="3404681" y="72867"/>
                  </a:cubicBezTo>
                  <a:cubicBezTo>
                    <a:pt x="3411166" y="66382"/>
                    <a:pt x="3416272" y="58130"/>
                    <a:pt x="3424137" y="53411"/>
                  </a:cubicBezTo>
                  <a:cubicBezTo>
                    <a:pt x="3458305" y="32911"/>
                    <a:pt x="3456555" y="47849"/>
                    <a:pt x="3492230" y="63139"/>
                  </a:cubicBezTo>
                  <a:cubicBezTo>
                    <a:pt x="3501655" y="67178"/>
                    <a:pt x="3511685" y="69624"/>
                    <a:pt x="3521413" y="72867"/>
                  </a:cubicBezTo>
                  <a:cubicBezTo>
                    <a:pt x="3584129" y="51961"/>
                    <a:pt x="3565277" y="67911"/>
                    <a:pt x="3589507" y="4368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Freeform 81">
              <a:extLst>
                <a:ext uri="{FF2B5EF4-FFF2-40B4-BE49-F238E27FC236}">
                  <a16:creationId xmlns:a16="http://schemas.microsoft.com/office/drawing/2014/main" id="{A7BF3449-E17D-4A26-B1B3-119195561DE1}"/>
                </a:ext>
              </a:extLst>
            </p:cNvPr>
            <p:cNvSpPr/>
            <p:nvPr/>
          </p:nvSpPr>
          <p:spPr>
            <a:xfrm>
              <a:off x="3165554" y="5685845"/>
              <a:ext cx="2926080" cy="91440"/>
            </a:xfrm>
            <a:custGeom>
              <a:avLst/>
              <a:gdLst>
                <a:gd name="connsiteX0" fmla="*/ 0 w 3589507"/>
                <a:gd name="connsiteY0" fmla="*/ 33956 h 121505"/>
                <a:gd name="connsiteX1" fmla="*/ 77822 w 3589507"/>
                <a:gd name="connsiteY1" fmla="*/ 33956 h 121505"/>
                <a:gd name="connsiteX2" fmla="*/ 145915 w 3589507"/>
                <a:gd name="connsiteY2" fmla="*/ 33956 h 121505"/>
                <a:gd name="connsiteX3" fmla="*/ 204281 w 3589507"/>
                <a:gd name="connsiteY3" fmla="*/ 53411 h 121505"/>
                <a:gd name="connsiteX4" fmla="*/ 272375 w 3589507"/>
                <a:gd name="connsiteY4" fmla="*/ 33956 h 121505"/>
                <a:gd name="connsiteX5" fmla="*/ 321013 w 3589507"/>
                <a:gd name="connsiteY5" fmla="*/ 43684 h 121505"/>
                <a:gd name="connsiteX6" fmla="*/ 350196 w 3589507"/>
                <a:gd name="connsiteY6" fmla="*/ 33956 h 121505"/>
                <a:gd name="connsiteX7" fmla="*/ 379379 w 3589507"/>
                <a:gd name="connsiteY7" fmla="*/ 24229 h 121505"/>
                <a:gd name="connsiteX8" fmla="*/ 466928 w 3589507"/>
                <a:gd name="connsiteY8" fmla="*/ 53411 h 121505"/>
                <a:gd name="connsiteX9" fmla="*/ 554477 w 3589507"/>
                <a:gd name="connsiteY9" fmla="*/ 82594 h 121505"/>
                <a:gd name="connsiteX10" fmla="*/ 593388 w 3589507"/>
                <a:gd name="connsiteY10" fmla="*/ 72867 h 121505"/>
                <a:gd name="connsiteX11" fmla="*/ 612843 w 3589507"/>
                <a:gd name="connsiteY11" fmla="*/ 53411 h 121505"/>
                <a:gd name="connsiteX12" fmla="*/ 671209 w 3589507"/>
                <a:gd name="connsiteY12" fmla="*/ 63139 h 121505"/>
                <a:gd name="connsiteX13" fmla="*/ 826852 w 3589507"/>
                <a:gd name="connsiteY13" fmla="*/ 53411 h 121505"/>
                <a:gd name="connsiteX14" fmla="*/ 865762 w 3589507"/>
                <a:gd name="connsiteY14" fmla="*/ 43684 h 121505"/>
                <a:gd name="connsiteX15" fmla="*/ 924128 w 3589507"/>
                <a:gd name="connsiteY15" fmla="*/ 33956 h 121505"/>
                <a:gd name="connsiteX16" fmla="*/ 1011677 w 3589507"/>
                <a:gd name="connsiteY16" fmla="*/ 43684 h 121505"/>
                <a:gd name="connsiteX17" fmla="*/ 1060315 w 3589507"/>
                <a:gd name="connsiteY17" fmla="*/ 72867 h 121505"/>
                <a:gd name="connsiteX18" fmla="*/ 1089498 w 3589507"/>
                <a:gd name="connsiteY18" fmla="*/ 82594 h 121505"/>
                <a:gd name="connsiteX19" fmla="*/ 1128409 w 3589507"/>
                <a:gd name="connsiteY19" fmla="*/ 72867 h 121505"/>
                <a:gd name="connsiteX20" fmla="*/ 1186775 w 3589507"/>
                <a:gd name="connsiteY20" fmla="*/ 53411 h 121505"/>
                <a:gd name="connsiteX21" fmla="*/ 1235413 w 3589507"/>
                <a:gd name="connsiteY21" fmla="*/ 102050 h 121505"/>
                <a:gd name="connsiteX22" fmla="*/ 1264596 w 3589507"/>
                <a:gd name="connsiteY22" fmla="*/ 121505 h 121505"/>
                <a:gd name="connsiteX23" fmla="*/ 1303507 w 3589507"/>
                <a:gd name="connsiteY23" fmla="*/ 63139 h 121505"/>
                <a:gd name="connsiteX24" fmla="*/ 1332690 w 3589507"/>
                <a:gd name="connsiteY24" fmla="*/ 72867 h 121505"/>
                <a:gd name="connsiteX25" fmla="*/ 1400783 w 3589507"/>
                <a:gd name="connsiteY25" fmla="*/ 72867 h 121505"/>
                <a:gd name="connsiteX26" fmla="*/ 1420239 w 3589507"/>
                <a:gd name="connsiteY26" fmla="*/ 92322 h 121505"/>
                <a:gd name="connsiteX27" fmla="*/ 1459149 w 3589507"/>
                <a:gd name="connsiteY27" fmla="*/ 82594 h 121505"/>
                <a:gd name="connsiteX28" fmla="*/ 1478605 w 3589507"/>
                <a:gd name="connsiteY28" fmla="*/ 63139 h 121505"/>
                <a:gd name="connsiteX29" fmla="*/ 1517515 w 3589507"/>
                <a:gd name="connsiteY29" fmla="*/ 72867 h 121505"/>
                <a:gd name="connsiteX30" fmla="*/ 1536971 w 3589507"/>
                <a:gd name="connsiteY30" fmla="*/ 92322 h 121505"/>
                <a:gd name="connsiteX31" fmla="*/ 1614792 w 3589507"/>
                <a:gd name="connsiteY31" fmla="*/ 63139 h 121505"/>
                <a:gd name="connsiteX32" fmla="*/ 1663430 w 3589507"/>
                <a:gd name="connsiteY32" fmla="*/ 43684 h 121505"/>
                <a:gd name="connsiteX33" fmla="*/ 1702341 w 3589507"/>
                <a:gd name="connsiteY33" fmla="*/ 53411 h 121505"/>
                <a:gd name="connsiteX34" fmla="*/ 1809345 w 3589507"/>
                <a:gd name="connsiteY34" fmla="*/ 63139 h 121505"/>
                <a:gd name="connsiteX35" fmla="*/ 1964988 w 3589507"/>
                <a:gd name="connsiteY35" fmla="*/ 72867 h 121505"/>
                <a:gd name="connsiteX36" fmla="*/ 1994171 w 3589507"/>
                <a:gd name="connsiteY36" fmla="*/ 63139 h 121505"/>
                <a:gd name="connsiteX37" fmla="*/ 2052537 w 3589507"/>
                <a:gd name="connsiteY37" fmla="*/ 92322 h 121505"/>
                <a:gd name="connsiteX38" fmla="*/ 2081720 w 3589507"/>
                <a:gd name="connsiteY38" fmla="*/ 102050 h 121505"/>
                <a:gd name="connsiteX39" fmla="*/ 2101175 w 3589507"/>
                <a:gd name="connsiteY39" fmla="*/ 72867 h 121505"/>
                <a:gd name="connsiteX40" fmla="*/ 2130358 w 3589507"/>
                <a:gd name="connsiteY40" fmla="*/ 63139 h 121505"/>
                <a:gd name="connsiteX41" fmla="*/ 2159541 w 3589507"/>
                <a:gd name="connsiteY41" fmla="*/ 43684 h 121505"/>
                <a:gd name="connsiteX42" fmla="*/ 2208179 w 3589507"/>
                <a:gd name="connsiteY42" fmla="*/ 53411 h 121505"/>
                <a:gd name="connsiteX43" fmla="*/ 2227635 w 3589507"/>
                <a:gd name="connsiteY43" fmla="*/ 72867 h 121505"/>
                <a:gd name="connsiteX44" fmla="*/ 2305456 w 3589507"/>
                <a:gd name="connsiteY44" fmla="*/ 102050 h 121505"/>
                <a:gd name="connsiteX45" fmla="*/ 2441643 w 3589507"/>
                <a:gd name="connsiteY45" fmla="*/ 92322 h 121505"/>
                <a:gd name="connsiteX46" fmla="*/ 2500009 w 3589507"/>
                <a:gd name="connsiteY46" fmla="*/ 72867 h 121505"/>
                <a:gd name="connsiteX47" fmla="*/ 2538920 w 3589507"/>
                <a:gd name="connsiteY47" fmla="*/ 82594 h 121505"/>
                <a:gd name="connsiteX48" fmla="*/ 2568103 w 3589507"/>
                <a:gd name="connsiteY48" fmla="*/ 92322 h 121505"/>
                <a:gd name="connsiteX49" fmla="*/ 2607013 w 3589507"/>
                <a:gd name="connsiteY49" fmla="*/ 82594 h 121505"/>
                <a:gd name="connsiteX50" fmla="*/ 2616741 w 3589507"/>
                <a:gd name="connsiteY50" fmla="*/ 53411 h 121505"/>
                <a:gd name="connsiteX51" fmla="*/ 2714018 w 3589507"/>
                <a:gd name="connsiteY51" fmla="*/ 53411 h 121505"/>
                <a:gd name="connsiteX52" fmla="*/ 2743200 w 3589507"/>
                <a:gd name="connsiteY52" fmla="*/ 63139 h 121505"/>
                <a:gd name="connsiteX53" fmla="*/ 2850205 w 3589507"/>
                <a:gd name="connsiteY53" fmla="*/ 82594 h 121505"/>
                <a:gd name="connsiteX54" fmla="*/ 2889115 w 3589507"/>
                <a:gd name="connsiteY54" fmla="*/ 72867 h 121505"/>
                <a:gd name="connsiteX55" fmla="*/ 3015575 w 3589507"/>
                <a:gd name="connsiteY55" fmla="*/ 92322 h 121505"/>
                <a:gd name="connsiteX56" fmla="*/ 3258766 w 3589507"/>
                <a:gd name="connsiteY56" fmla="*/ 72867 h 121505"/>
                <a:gd name="connsiteX57" fmla="*/ 3297677 w 3589507"/>
                <a:gd name="connsiteY57" fmla="*/ 92322 h 121505"/>
                <a:gd name="connsiteX58" fmla="*/ 3326860 w 3589507"/>
                <a:gd name="connsiteY58" fmla="*/ 82594 h 121505"/>
                <a:gd name="connsiteX59" fmla="*/ 3336588 w 3589507"/>
                <a:gd name="connsiteY59" fmla="*/ 53411 h 121505"/>
                <a:gd name="connsiteX60" fmla="*/ 3404681 w 3589507"/>
                <a:gd name="connsiteY60" fmla="*/ 72867 h 121505"/>
                <a:gd name="connsiteX61" fmla="*/ 3424137 w 3589507"/>
                <a:gd name="connsiteY61" fmla="*/ 53411 h 121505"/>
                <a:gd name="connsiteX62" fmla="*/ 3492230 w 3589507"/>
                <a:gd name="connsiteY62" fmla="*/ 63139 h 121505"/>
                <a:gd name="connsiteX63" fmla="*/ 3521413 w 3589507"/>
                <a:gd name="connsiteY63" fmla="*/ 72867 h 121505"/>
                <a:gd name="connsiteX64" fmla="*/ 3589507 w 3589507"/>
                <a:gd name="connsiteY64" fmla="*/ 43684 h 12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589507" h="121505">
                  <a:moveTo>
                    <a:pt x="0" y="33956"/>
                  </a:moveTo>
                  <a:cubicBezTo>
                    <a:pt x="67067" y="11601"/>
                    <a:pt x="43865" y="0"/>
                    <a:pt x="77822" y="33956"/>
                  </a:cubicBezTo>
                  <a:cubicBezTo>
                    <a:pt x="116729" y="20988"/>
                    <a:pt x="100915" y="20456"/>
                    <a:pt x="145915" y="33956"/>
                  </a:cubicBezTo>
                  <a:cubicBezTo>
                    <a:pt x="165558" y="39849"/>
                    <a:pt x="204281" y="53411"/>
                    <a:pt x="204281" y="53411"/>
                  </a:cubicBezTo>
                  <a:cubicBezTo>
                    <a:pt x="218041" y="48825"/>
                    <a:pt x="260164" y="33956"/>
                    <a:pt x="272375" y="33956"/>
                  </a:cubicBezTo>
                  <a:cubicBezTo>
                    <a:pt x="288909" y="33956"/>
                    <a:pt x="304800" y="40441"/>
                    <a:pt x="321013" y="43684"/>
                  </a:cubicBezTo>
                  <a:cubicBezTo>
                    <a:pt x="359015" y="81684"/>
                    <a:pt x="324940" y="59212"/>
                    <a:pt x="350196" y="33956"/>
                  </a:cubicBezTo>
                  <a:cubicBezTo>
                    <a:pt x="357447" y="26705"/>
                    <a:pt x="369651" y="27471"/>
                    <a:pt x="379379" y="24229"/>
                  </a:cubicBezTo>
                  <a:cubicBezTo>
                    <a:pt x="526192" y="48696"/>
                    <a:pt x="375743" y="15417"/>
                    <a:pt x="466928" y="53411"/>
                  </a:cubicBezTo>
                  <a:cubicBezTo>
                    <a:pt x="495323" y="65242"/>
                    <a:pt x="554477" y="82594"/>
                    <a:pt x="554477" y="82594"/>
                  </a:cubicBezTo>
                  <a:cubicBezTo>
                    <a:pt x="567447" y="79352"/>
                    <a:pt x="581430" y="78846"/>
                    <a:pt x="593388" y="72867"/>
                  </a:cubicBezTo>
                  <a:cubicBezTo>
                    <a:pt x="601591" y="68765"/>
                    <a:pt x="603742" y="54549"/>
                    <a:pt x="612843" y="53411"/>
                  </a:cubicBezTo>
                  <a:cubicBezTo>
                    <a:pt x="632414" y="50964"/>
                    <a:pt x="651754" y="59896"/>
                    <a:pt x="671209" y="63139"/>
                  </a:cubicBezTo>
                  <a:cubicBezTo>
                    <a:pt x="723090" y="59896"/>
                    <a:pt x="775128" y="58583"/>
                    <a:pt x="826852" y="53411"/>
                  </a:cubicBezTo>
                  <a:cubicBezTo>
                    <a:pt x="840155" y="52081"/>
                    <a:pt x="852652" y="46306"/>
                    <a:pt x="865762" y="43684"/>
                  </a:cubicBezTo>
                  <a:cubicBezTo>
                    <a:pt x="885103" y="39816"/>
                    <a:pt x="904673" y="37199"/>
                    <a:pt x="924128" y="33956"/>
                  </a:cubicBezTo>
                  <a:cubicBezTo>
                    <a:pt x="992222" y="56653"/>
                    <a:pt x="963039" y="59896"/>
                    <a:pt x="1011677" y="43684"/>
                  </a:cubicBezTo>
                  <a:cubicBezTo>
                    <a:pt x="1094347" y="71239"/>
                    <a:pt x="993551" y="32808"/>
                    <a:pt x="1060315" y="72867"/>
                  </a:cubicBezTo>
                  <a:cubicBezTo>
                    <a:pt x="1069108" y="78143"/>
                    <a:pt x="1079770" y="79352"/>
                    <a:pt x="1089498" y="82594"/>
                  </a:cubicBezTo>
                  <a:cubicBezTo>
                    <a:pt x="1102468" y="79352"/>
                    <a:pt x="1115603" y="76709"/>
                    <a:pt x="1128409" y="72867"/>
                  </a:cubicBezTo>
                  <a:cubicBezTo>
                    <a:pt x="1148052" y="66974"/>
                    <a:pt x="1186775" y="53411"/>
                    <a:pt x="1186775" y="53411"/>
                  </a:cubicBezTo>
                  <a:cubicBezTo>
                    <a:pt x="1264601" y="105297"/>
                    <a:pt x="1170558" y="37195"/>
                    <a:pt x="1235413" y="102050"/>
                  </a:cubicBezTo>
                  <a:cubicBezTo>
                    <a:pt x="1243680" y="110317"/>
                    <a:pt x="1254868" y="115020"/>
                    <a:pt x="1264596" y="121505"/>
                  </a:cubicBezTo>
                  <a:cubicBezTo>
                    <a:pt x="1271147" y="95301"/>
                    <a:pt x="1268457" y="68980"/>
                    <a:pt x="1303507" y="63139"/>
                  </a:cubicBezTo>
                  <a:cubicBezTo>
                    <a:pt x="1313621" y="61453"/>
                    <a:pt x="1322962" y="69624"/>
                    <a:pt x="1332690" y="72867"/>
                  </a:cubicBezTo>
                  <a:cubicBezTo>
                    <a:pt x="1364424" y="64933"/>
                    <a:pt x="1372050" y="55628"/>
                    <a:pt x="1400783" y="72867"/>
                  </a:cubicBezTo>
                  <a:cubicBezTo>
                    <a:pt x="1408647" y="77586"/>
                    <a:pt x="1413754" y="85837"/>
                    <a:pt x="1420239" y="92322"/>
                  </a:cubicBezTo>
                  <a:cubicBezTo>
                    <a:pt x="1433209" y="89079"/>
                    <a:pt x="1447191" y="88573"/>
                    <a:pt x="1459149" y="82594"/>
                  </a:cubicBezTo>
                  <a:cubicBezTo>
                    <a:pt x="1467352" y="78492"/>
                    <a:pt x="1469558" y="64647"/>
                    <a:pt x="1478605" y="63139"/>
                  </a:cubicBezTo>
                  <a:cubicBezTo>
                    <a:pt x="1491792" y="60941"/>
                    <a:pt x="1504545" y="69624"/>
                    <a:pt x="1517515" y="72867"/>
                  </a:cubicBezTo>
                  <a:cubicBezTo>
                    <a:pt x="1524000" y="79352"/>
                    <a:pt x="1527892" y="91025"/>
                    <a:pt x="1536971" y="92322"/>
                  </a:cubicBezTo>
                  <a:cubicBezTo>
                    <a:pt x="1571618" y="97271"/>
                    <a:pt x="1589852" y="79766"/>
                    <a:pt x="1614792" y="63139"/>
                  </a:cubicBezTo>
                  <a:cubicBezTo>
                    <a:pt x="1736433" y="93550"/>
                    <a:pt x="1593655" y="71595"/>
                    <a:pt x="1663430" y="43684"/>
                  </a:cubicBezTo>
                  <a:cubicBezTo>
                    <a:pt x="1675843" y="38719"/>
                    <a:pt x="1689089" y="51644"/>
                    <a:pt x="1702341" y="53411"/>
                  </a:cubicBezTo>
                  <a:cubicBezTo>
                    <a:pt x="1737842" y="58144"/>
                    <a:pt x="1773677" y="59896"/>
                    <a:pt x="1809345" y="63139"/>
                  </a:cubicBezTo>
                  <a:cubicBezTo>
                    <a:pt x="1898626" y="92899"/>
                    <a:pt x="1847305" y="84634"/>
                    <a:pt x="1964988" y="72867"/>
                  </a:cubicBezTo>
                  <a:cubicBezTo>
                    <a:pt x="1974716" y="69624"/>
                    <a:pt x="1983917" y="63139"/>
                    <a:pt x="1994171" y="63139"/>
                  </a:cubicBezTo>
                  <a:cubicBezTo>
                    <a:pt x="2018620" y="63139"/>
                    <a:pt x="2032865" y="82486"/>
                    <a:pt x="2052537" y="92322"/>
                  </a:cubicBezTo>
                  <a:cubicBezTo>
                    <a:pt x="2061708" y="96908"/>
                    <a:pt x="2071992" y="98807"/>
                    <a:pt x="2081720" y="102050"/>
                  </a:cubicBezTo>
                  <a:cubicBezTo>
                    <a:pt x="2088205" y="92322"/>
                    <a:pt x="2092046" y="80170"/>
                    <a:pt x="2101175" y="72867"/>
                  </a:cubicBezTo>
                  <a:cubicBezTo>
                    <a:pt x="2109182" y="66461"/>
                    <a:pt x="2121187" y="67725"/>
                    <a:pt x="2130358" y="63139"/>
                  </a:cubicBezTo>
                  <a:cubicBezTo>
                    <a:pt x="2140815" y="57911"/>
                    <a:pt x="2149813" y="50169"/>
                    <a:pt x="2159541" y="43684"/>
                  </a:cubicBezTo>
                  <a:cubicBezTo>
                    <a:pt x="2175754" y="46926"/>
                    <a:pt x="2192982" y="46898"/>
                    <a:pt x="2208179" y="53411"/>
                  </a:cubicBezTo>
                  <a:cubicBezTo>
                    <a:pt x="2216609" y="57024"/>
                    <a:pt x="2220004" y="67779"/>
                    <a:pt x="2227635" y="72867"/>
                  </a:cubicBezTo>
                  <a:cubicBezTo>
                    <a:pt x="2258155" y="93214"/>
                    <a:pt x="2271237" y="93495"/>
                    <a:pt x="2305456" y="102050"/>
                  </a:cubicBezTo>
                  <a:cubicBezTo>
                    <a:pt x="2350852" y="98807"/>
                    <a:pt x="2396635" y="99073"/>
                    <a:pt x="2441643" y="92322"/>
                  </a:cubicBezTo>
                  <a:cubicBezTo>
                    <a:pt x="2461924" y="89280"/>
                    <a:pt x="2500009" y="72867"/>
                    <a:pt x="2500009" y="72867"/>
                  </a:cubicBezTo>
                  <a:cubicBezTo>
                    <a:pt x="2512979" y="76109"/>
                    <a:pt x="2526065" y="78921"/>
                    <a:pt x="2538920" y="82594"/>
                  </a:cubicBezTo>
                  <a:cubicBezTo>
                    <a:pt x="2548779" y="85411"/>
                    <a:pt x="2557849" y="92322"/>
                    <a:pt x="2568103" y="92322"/>
                  </a:cubicBezTo>
                  <a:cubicBezTo>
                    <a:pt x="2581472" y="92322"/>
                    <a:pt x="2594043" y="85837"/>
                    <a:pt x="2607013" y="82594"/>
                  </a:cubicBezTo>
                  <a:cubicBezTo>
                    <a:pt x="2610256" y="72866"/>
                    <a:pt x="2609490" y="60662"/>
                    <a:pt x="2616741" y="53411"/>
                  </a:cubicBezTo>
                  <a:cubicBezTo>
                    <a:pt x="2637963" y="32189"/>
                    <a:pt x="2702214" y="51725"/>
                    <a:pt x="2714018" y="53411"/>
                  </a:cubicBezTo>
                  <a:cubicBezTo>
                    <a:pt x="2723745" y="56654"/>
                    <a:pt x="2733112" y="61305"/>
                    <a:pt x="2743200" y="63139"/>
                  </a:cubicBezTo>
                  <a:cubicBezTo>
                    <a:pt x="2864204" y="85141"/>
                    <a:pt x="2783275" y="60285"/>
                    <a:pt x="2850205" y="82594"/>
                  </a:cubicBezTo>
                  <a:cubicBezTo>
                    <a:pt x="2863175" y="79352"/>
                    <a:pt x="2875746" y="72867"/>
                    <a:pt x="2889115" y="72867"/>
                  </a:cubicBezTo>
                  <a:cubicBezTo>
                    <a:pt x="2924458" y="72867"/>
                    <a:pt x="2978544" y="84916"/>
                    <a:pt x="3015575" y="92322"/>
                  </a:cubicBezTo>
                  <a:cubicBezTo>
                    <a:pt x="3107726" y="69284"/>
                    <a:pt x="3106884" y="66791"/>
                    <a:pt x="3258766" y="72867"/>
                  </a:cubicBezTo>
                  <a:cubicBezTo>
                    <a:pt x="3273256" y="73447"/>
                    <a:pt x="3284707" y="85837"/>
                    <a:pt x="3297677" y="92322"/>
                  </a:cubicBezTo>
                  <a:cubicBezTo>
                    <a:pt x="3307405" y="89079"/>
                    <a:pt x="3319609" y="89845"/>
                    <a:pt x="3326860" y="82594"/>
                  </a:cubicBezTo>
                  <a:cubicBezTo>
                    <a:pt x="3334111" y="75343"/>
                    <a:pt x="3327067" y="57219"/>
                    <a:pt x="3336588" y="53411"/>
                  </a:cubicBezTo>
                  <a:cubicBezTo>
                    <a:pt x="3342140" y="51190"/>
                    <a:pt x="3396030" y="69983"/>
                    <a:pt x="3404681" y="72867"/>
                  </a:cubicBezTo>
                  <a:cubicBezTo>
                    <a:pt x="3411166" y="66382"/>
                    <a:pt x="3416272" y="58130"/>
                    <a:pt x="3424137" y="53411"/>
                  </a:cubicBezTo>
                  <a:cubicBezTo>
                    <a:pt x="3458305" y="32911"/>
                    <a:pt x="3456555" y="47849"/>
                    <a:pt x="3492230" y="63139"/>
                  </a:cubicBezTo>
                  <a:cubicBezTo>
                    <a:pt x="3501655" y="67178"/>
                    <a:pt x="3511685" y="69624"/>
                    <a:pt x="3521413" y="72867"/>
                  </a:cubicBezTo>
                  <a:cubicBezTo>
                    <a:pt x="3584129" y="51961"/>
                    <a:pt x="3565277" y="67911"/>
                    <a:pt x="3589507" y="4368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Freeform 82">
              <a:extLst>
                <a:ext uri="{FF2B5EF4-FFF2-40B4-BE49-F238E27FC236}">
                  <a16:creationId xmlns:a16="http://schemas.microsoft.com/office/drawing/2014/main" id="{3B26217A-0480-4F7E-86AD-D56B8BA9FD57}"/>
                </a:ext>
              </a:extLst>
            </p:cNvPr>
            <p:cNvSpPr/>
            <p:nvPr/>
          </p:nvSpPr>
          <p:spPr>
            <a:xfrm>
              <a:off x="6087174" y="5694767"/>
              <a:ext cx="2926080" cy="91440"/>
            </a:xfrm>
            <a:custGeom>
              <a:avLst/>
              <a:gdLst>
                <a:gd name="connsiteX0" fmla="*/ 0 w 3589507"/>
                <a:gd name="connsiteY0" fmla="*/ 33956 h 121505"/>
                <a:gd name="connsiteX1" fmla="*/ 77822 w 3589507"/>
                <a:gd name="connsiteY1" fmla="*/ 33956 h 121505"/>
                <a:gd name="connsiteX2" fmla="*/ 145915 w 3589507"/>
                <a:gd name="connsiteY2" fmla="*/ 33956 h 121505"/>
                <a:gd name="connsiteX3" fmla="*/ 204281 w 3589507"/>
                <a:gd name="connsiteY3" fmla="*/ 53411 h 121505"/>
                <a:gd name="connsiteX4" fmla="*/ 272375 w 3589507"/>
                <a:gd name="connsiteY4" fmla="*/ 33956 h 121505"/>
                <a:gd name="connsiteX5" fmla="*/ 321013 w 3589507"/>
                <a:gd name="connsiteY5" fmla="*/ 43684 h 121505"/>
                <a:gd name="connsiteX6" fmla="*/ 350196 w 3589507"/>
                <a:gd name="connsiteY6" fmla="*/ 33956 h 121505"/>
                <a:gd name="connsiteX7" fmla="*/ 379379 w 3589507"/>
                <a:gd name="connsiteY7" fmla="*/ 24229 h 121505"/>
                <a:gd name="connsiteX8" fmla="*/ 466928 w 3589507"/>
                <a:gd name="connsiteY8" fmla="*/ 53411 h 121505"/>
                <a:gd name="connsiteX9" fmla="*/ 554477 w 3589507"/>
                <a:gd name="connsiteY9" fmla="*/ 82594 h 121505"/>
                <a:gd name="connsiteX10" fmla="*/ 593388 w 3589507"/>
                <a:gd name="connsiteY10" fmla="*/ 72867 h 121505"/>
                <a:gd name="connsiteX11" fmla="*/ 612843 w 3589507"/>
                <a:gd name="connsiteY11" fmla="*/ 53411 h 121505"/>
                <a:gd name="connsiteX12" fmla="*/ 671209 w 3589507"/>
                <a:gd name="connsiteY12" fmla="*/ 63139 h 121505"/>
                <a:gd name="connsiteX13" fmla="*/ 826852 w 3589507"/>
                <a:gd name="connsiteY13" fmla="*/ 53411 h 121505"/>
                <a:gd name="connsiteX14" fmla="*/ 865762 w 3589507"/>
                <a:gd name="connsiteY14" fmla="*/ 43684 h 121505"/>
                <a:gd name="connsiteX15" fmla="*/ 924128 w 3589507"/>
                <a:gd name="connsiteY15" fmla="*/ 33956 h 121505"/>
                <a:gd name="connsiteX16" fmla="*/ 1011677 w 3589507"/>
                <a:gd name="connsiteY16" fmla="*/ 43684 h 121505"/>
                <a:gd name="connsiteX17" fmla="*/ 1060315 w 3589507"/>
                <a:gd name="connsiteY17" fmla="*/ 72867 h 121505"/>
                <a:gd name="connsiteX18" fmla="*/ 1089498 w 3589507"/>
                <a:gd name="connsiteY18" fmla="*/ 82594 h 121505"/>
                <a:gd name="connsiteX19" fmla="*/ 1128409 w 3589507"/>
                <a:gd name="connsiteY19" fmla="*/ 72867 h 121505"/>
                <a:gd name="connsiteX20" fmla="*/ 1186775 w 3589507"/>
                <a:gd name="connsiteY20" fmla="*/ 53411 h 121505"/>
                <a:gd name="connsiteX21" fmla="*/ 1235413 w 3589507"/>
                <a:gd name="connsiteY21" fmla="*/ 102050 h 121505"/>
                <a:gd name="connsiteX22" fmla="*/ 1264596 w 3589507"/>
                <a:gd name="connsiteY22" fmla="*/ 121505 h 121505"/>
                <a:gd name="connsiteX23" fmla="*/ 1303507 w 3589507"/>
                <a:gd name="connsiteY23" fmla="*/ 63139 h 121505"/>
                <a:gd name="connsiteX24" fmla="*/ 1332690 w 3589507"/>
                <a:gd name="connsiteY24" fmla="*/ 72867 h 121505"/>
                <a:gd name="connsiteX25" fmla="*/ 1400783 w 3589507"/>
                <a:gd name="connsiteY25" fmla="*/ 72867 h 121505"/>
                <a:gd name="connsiteX26" fmla="*/ 1420239 w 3589507"/>
                <a:gd name="connsiteY26" fmla="*/ 92322 h 121505"/>
                <a:gd name="connsiteX27" fmla="*/ 1459149 w 3589507"/>
                <a:gd name="connsiteY27" fmla="*/ 82594 h 121505"/>
                <a:gd name="connsiteX28" fmla="*/ 1478605 w 3589507"/>
                <a:gd name="connsiteY28" fmla="*/ 63139 h 121505"/>
                <a:gd name="connsiteX29" fmla="*/ 1517515 w 3589507"/>
                <a:gd name="connsiteY29" fmla="*/ 72867 h 121505"/>
                <a:gd name="connsiteX30" fmla="*/ 1536971 w 3589507"/>
                <a:gd name="connsiteY30" fmla="*/ 92322 h 121505"/>
                <a:gd name="connsiteX31" fmla="*/ 1614792 w 3589507"/>
                <a:gd name="connsiteY31" fmla="*/ 63139 h 121505"/>
                <a:gd name="connsiteX32" fmla="*/ 1663430 w 3589507"/>
                <a:gd name="connsiteY32" fmla="*/ 43684 h 121505"/>
                <a:gd name="connsiteX33" fmla="*/ 1702341 w 3589507"/>
                <a:gd name="connsiteY33" fmla="*/ 53411 h 121505"/>
                <a:gd name="connsiteX34" fmla="*/ 1809345 w 3589507"/>
                <a:gd name="connsiteY34" fmla="*/ 63139 h 121505"/>
                <a:gd name="connsiteX35" fmla="*/ 1964988 w 3589507"/>
                <a:gd name="connsiteY35" fmla="*/ 72867 h 121505"/>
                <a:gd name="connsiteX36" fmla="*/ 1994171 w 3589507"/>
                <a:gd name="connsiteY36" fmla="*/ 63139 h 121505"/>
                <a:gd name="connsiteX37" fmla="*/ 2052537 w 3589507"/>
                <a:gd name="connsiteY37" fmla="*/ 92322 h 121505"/>
                <a:gd name="connsiteX38" fmla="*/ 2081720 w 3589507"/>
                <a:gd name="connsiteY38" fmla="*/ 102050 h 121505"/>
                <a:gd name="connsiteX39" fmla="*/ 2101175 w 3589507"/>
                <a:gd name="connsiteY39" fmla="*/ 72867 h 121505"/>
                <a:gd name="connsiteX40" fmla="*/ 2130358 w 3589507"/>
                <a:gd name="connsiteY40" fmla="*/ 63139 h 121505"/>
                <a:gd name="connsiteX41" fmla="*/ 2159541 w 3589507"/>
                <a:gd name="connsiteY41" fmla="*/ 43684 h 121505"/>
                <a:gd name="connsiteX42" fmla="*/ 2208179 w 3589507"/>
                <a:gd name="connsiteY42" fmla="*/ 53411 h 121505"/>
                <a:gd name="connsiteX43" fmla="*/ 2227635 w 3589507"/>
                <a:gd name="connsiteY43" fmla="*/ 72867 h 121505"/>
                <a:gd name="connsiteX44" fmla="*/ 2305456 w 3589507"/>
                <a:gd name="connsiteY44" fmla="*/ 102050 h 121505"/>
                <a:gd name="connsiteX45" fmla="*/ 2441643 w 3589507"/>
                <a:gd name="connsiteY45" fmla="*/ 92322 h 121505"/>
                <a:gd name="connsiteX46" fmla="*/ 2500009 w 3589507"/>
                <a:gd name="connsiteY46" fmla="*/ 72867 h 121505"/>
                <a:gd name="connsiteX47" fmla="*/ 2538920 w 3589507"/>
                <a:gd name="connsiteY47" fmla="*/ 82594 h 121505"/>
                <a:gd name="connsiteX48" fmla="*/ 2568103 w 3589507"/>
                <a:gd name="connsiteY48" fmla="*/ 92322 h 121505"/>
                <a:gd name="connsiteX49" fmla="*/ 2607013 w 3589507"/>
                <a:gd name="connsiteY49" fmla="*/ 82594 h 121505"/>
                <a:gd name="connsiteX50" fmla="*/ 2616741 w 3589507"/>
                <a:gd name="connsiteY50" fmla="*/ 53411 h 121505"/>
                <a:gd name="connsiteX51" fmla="*/ 2714018 w 3589507"/>
                <a:gd name="connsiteY51" fmla="*/ 53411 h 121505"/>
                <a:gd name="connsiteX52" fmla="*/ 2743200 w 3589507"/>
                <a:gd name="connsiteY52" fmla="*/ 63139 h 121505"/>
                <a:gd name="connsiteX53" fmla="*/ 2850205 w 3589507"/>
                <a:gd name="connsiteY53" fmla="*/ 82594 h 121505"/>
                <a:gd name="connsiteX54" fmla="*/ 2889115 w 3589507"/>
                <a:gd name="connsiteY54" fmla="*/ 72867 h 121505"/>
                <a:gd name="connsiteX55" fmla="*/ 3015575 w 3589507"/>
                <a:gd name="connsiteY55" fmla="*/ 92322 h 121505"/>
                <a:gd name="connsiteX56" fmla="*/ 3258766 w 3589507"/>
                <a:gd name="connsiteY56" fmla="*/ 72867 h 121505"/>
                <a:gd name="connsiteX57" fmla="*/ 3297677 w 3589507"/>
                <a:gd name="connsiteY57" fmla="*/ 92322 h 121505"/>
                <a:gd name="connsiteX58" fmla="*/ 3326860 w 3589507"/>
                <a:gd name="connsiteY58" fmla="*/ 82594 h 121505"/>
                <a:gd name="connsiteX59" fmla="*/ 3336588 w 3589507"/>
                <a:gd name="connsiteY59" fmla="*/ 53411 h 121505"/>
                <a:gd name="connsiteX60" fmla="*/ 3404681 w 3589507"/>
                <a:gd name="connsiteY60" fmla="*/ 72867 h 121505"/>
                <a:gd name="connsiteX61" fmla="*/ 3424137 w 3589507"/>
                <a:gd name="connsiteY61" fmla="*/ 53411 h 121505"/>
                <a:gd name="connsiteX62" fmla="*/ 3492230 w 3589507"/>
                <a:gd name="connsiteY62" fmla="*/ 63139 h 121505"/>
                <a:gd name="connsiteX63" fmla="*/ 3521413 w 3589507"/>
                <a:gd name="connsiteY63" fmla="*/ 72867 h 121505"/>
                <a:gd name="connsiteX64" fmla="*/ 3589507 w 3589507"/>
                <a:gd name="connsiteY64" fmla="*/ 43684 h 12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589507" h="121505">
                  <a:moveTo>
                    <a:pt x="0" y="33956"/>
                  </a:moveTo>
                  <a:cubicBezTo>
                    <a:pt x="67067" y="11601"/>
                    <a:pt x="43865" y="0"/>
                    <a:pt x="77822" y="33956"/>
                  </a:cubicBezTo>
                  <a:cubicBezTo>
                    <a:pt x="116729" y="20988"/>
                    <a:pt x="100915" y="20456"/>
                    <a:pt x="145915" y="33956"/>
                  </a:cubicBezTo>
                  <a:cubicBezTo>
                    <a:pt x="165558" y="39849"/>
                    <a:pt x="204281" y="53411"/>
                    <a:pt x="204281" y="53411"/>
                  </a:cubicBezTo>
                  <a:cubicBezTo>
                    <a:pt x="218041" y="48825"/>
                    <a:pt x="260164" y="33956"/>
                    <a:pt x="272375" y="33956"/>
                  </a:cubicBezTo>
                  <a:cubicBezTo>
                    <a:pt x="288909" y="33956"/>
                    <a:pt x="304800" y="40441"/>
                    <a:pt x="321013" y="43684"/>
                  </a:cubicBezTo>
                  <a:cubicBezTo>
                    <a:pt x="359015" y="81684"/>
                    <a:pt x="324940" y="59212"/>
                    <a:pt x="350196" y="33956"/>
                  </a:cubicBezTo>
                  <a:cubicBezTo>
                    <a:pt x="357447" y="26705"/>
                    <a:pt x="369651" y="27471"/>
                    <a:pt x="379379" y="24229"/>
                  </a:cubicBezTo>
                  <a:cubicBezTo>
                    <a:pt x="526192" y="48696"/>
                    <a:pt x="375743" y="15417"/>
                    <a:pt x="466928" y="53411"/>
                  </a:cubicBezTo>
                  <a:cubicBezTo>
                    <a:pt x="495323" y="65242"/>
                    <a:pt x="554477" y="82594"/>
                    <a:pt x="554477" y="82594"/>
                  </a:cubicBezTo>
                  <a:cubicBezTo>
                    <a:pt x="567447" y="79352"/>
                    <a:pt x="581430" y="78846"/>
                    <a:pt x="593388" y="72867"/>
                  </a:cubicBezTo>
                  <a:cubicBezTo>
                    <a:pt x="601591" y="68765"/>
                    <a:pt x="603742" y="54549"/>
                    <a:pt x="612843" y="53411"/>
                  </a:cubicBezTo>
                  <a:cubicBezTo>
                    <a:pt x="632414" y="50964"/>
                    <a:pt x="651754" y="59896"/>
                    <a:pt x="671209" y="63139"/>
                  </a:cubicBezTo>
                  <a:cubicBezTo>
                    <a:pt x="723090" y="59896"/>
                    <a:pt x="775128" y="58583"/>
                    <a:pt x="826852" y="53411"/>
                  </a:cubicBezTo>
                  <a:cubicBezTo>
                    <a:pt x="840155" y="52081"/>
                    <a:pt x="852652" y="46306"/>
                    <a:pt x="865762" y="43684"/>
                  </a:cubicBezTo>
                  <a:cubicBezTo>
                    <a:pt x="885103" y="39816"/>
                    <a:pt x="904673" y="37199"/>
                    <a:pt x="924128" y="33956"/>
                  </a:cubicBezTo>
                  <a:cubicBezTo>
                    <a:pt x="992222" y="56653"/>
                    <a:pt x="963039" y="59896"/>
                    <a:pt x="1011677" y="43684"/>
                  </a:cubicBezTo>
                  <a:cubicBezTo>
                    <a:pt x="1094347" y="71239"/>
                    <a:pt x="993551" y="32808"/>
                    <a:pt x="1060315" y="72867"/>
                  </a:cubicBezTo>
                  <a:cubicBezTo>
                    <a:pt x="1069108" y="78143"/>
                    <a:pt x="1079770" y="79352"/>
                    <a:pt x="1089498" y="82594"/>
                  </a:cubicBezTo>
                  <a:cubicBezTo>
                    <a:pt x="1102468" y="79352"/>
                    <a:pt x="1115603" y="76709"/>
                    <a:pt x="1128409" y="72867"/>
                  </a:cubicBezTo>
                  <a:cubicBezTo>
                    <a:pt x="1148052" y="66974"/>
                    <a:pt x="1186775" y="53411"/>
                    <a:pt x="1186775" y="53411"/>
                  </a:cubicBezTo>
                  <a:cubicBezTo>
                    <a:pt x="1264601" y="105297"/>
                    <a:pt x="1170558" y="37195"/>
                    <a:pt x="1235413" y="102050"/>
                  </a:cubicBezTo>
                  <a:cubicBezTo>
                    <a:pt x="1243680" y="110317"/>
                    <a:pt x="1254868" y="115020"/>
                    <a:pt x="1264596" y="121505"/>
                  </a:cubicBezTo>
                  <a:cubicBezTo>
                    <a:pt x="1271147" y="95301"/>
                    <a:pt x="1268457" y="68980"/>
                    <a:pt x="1303507" y="63139"/>
                  </a:cubicBezTo>
                  <a:cubicBezTo>
                    <a:pt x="1313621" y="61453"/>
                    <a:pt x="1322962" y="69624"/>
                    <a:pt x="1332690" y="72867"/>
                  </a:cubicBezTo>
                  <a:cubicBezTo>
                    <a:pt x="1364424" y="64933"/>
                    <a:pt x="1372050" y="55628"/>
                    <a:pt x="1400783" y="72867"/>
                  </a:cubicBezTo>
                  <a:cubicBezTo>
                    <a:pt x="1408647" y="77586"/>
                    <a:pt x="1413754" y="85837"/>
                    <a:pt x="1420239" y="92322"/>
                  </a:cubicBezTo>
                  <a:cubicBezTo>
                    <a:pt x="1433209" y="89079"/>
                    <a:pt x="1447191" y="88573"/>
                    <a:pt x="1459149" y="82594"/>
                  </a:cubicBezTo>
                  <a:cubicBezTo>
                    <a:pt x="1467352" y="78492"/>
                    <a:pt x="1469558" y="64647"/>
                    <a:pt x="1478605" y="63139"/>
                  </a:cubicBezTo>
                  <a:cubicBezTo>
                    <a:pt x="1491792" y="60941"/>
                    <a:pt x="1504545" y="69624"/>
                    <a:pt x="1517515" y="72867"/>
                  </a:cubicBezTo>
                  <a:cubicBezTo>
                    <a:pt x="1524000" y="79352"/>
                    <a:pt x="1527892" y="91025"/>
                    <a:pt x="1536971" y="92322"/>
                  </a:cubicBezTo>
                  <a:cubicBezTo>
                    <a:pt x="1571618" y="97271"/>
                    <a:pt x="1589852" y="79766"/>
                    <a:pt x="1614792" y="63139"/>
                  </a:cubicBezTo>
                  <a:cubicBezTo>
                    <a:pt x="1736433" y="93550"/>
                    <a:pt x="1593655" y="71595"/>
                    <a:pt x="1663430" y="43684"/>
                  </a:cubicBezTo>
                  <a:cubicBezTo>
                    <a:pt x="1675843" y="38719"/>
                    <a:pt x="1689089" y="51644"/>
                    <a:pt x="1702341" y="53411"/>
                  </a:cubicBezTo>
                  <a:cubicBezTo>
                    <a:pt x="1737842" y="58144"/>
                    <a:pt x="1773677" y="59896"/>
                    <a:pt x="1809345" y="63139"/>
                  </a:cubicBezTo>
                  <a:cubicBezTo>
                    <a:pt x="1898626" y="92899"/>
                    <a:pt x="1847305" y="84634"/>
                    <a:pt x="1964988" y="72867"/>
                  </a:cubicBezTo>
                  <a:cubicBezTo>
                    <a:pt x="1974716" y="69624"/>
                    <a:pt x="1983917" y="63139"/>
                    <a:pt x="1994171" y="63139"/>
                  </a:cubicBezTo>
                  <a:cubicBezTo>
                    <a:pt x="2018620" y="63139"/>
                    <a:pt x="2032865" y="82486"/>
                    <a:pt x="2052537" y="92322"/>
                  </a:cubicBezTo>
                  <a:cubicBezTo>
                    <a:pt x="2061708" y="96908"/>
                    <a:pt x="2071992" y="98807"/>
                    <a:pt x="2081720" y="102050"/>
                  </a:cubicBezTo>
                  <a:cubicBezTo>
                    <a:pt x="2088205" y="92322"/>
                    <a:pt x="2092046" y="80170"/>
                    <a:pt x="2101175" y="72867"/>
                  </a:cubicBezTo>
                  <a:cubicBezTo>
                    <a:pt x="2109182" y="66461"/>
                    <a:pt x="2121187" y="67725"/>
                    <a:pt x="2130358" y="63139"/>
                  </a:cubicBezTo>
                  <a:cubicBezTo>
                    <a:pt x="2140815" y="57911"/>
                    <a:pt x="2149813" y="50169"/>
                    <a:pt x="2159541" y="43684"/>
                  </a:cubicBezTo>
                  <a:cubicBezTo>
                    <a:pt x="2175754" y="46926"/>
                    <a:pt x="2192982" y="46898"/>
                    <a:pt x="2208179" y="53411"/>
                  </a:cubicBezTo>
                  <a:cubicBezTo>
                    <a:pt x="2216609" y="57024"/>
                    <a:pt x="2220004" y="67779"/>
                    <a:pt x="2227635" y="72867"/>
                  </a:cubicBezTo>
                  <a:cubicBezTo>
                    <a:pt x="2258155" y="93214"/>
                    <a:pt x="2271237" y="93495"/>
                    <a:pt x="2305456" y="102050"/>
                  </a:cubicBezTo>
                  <a:cubicBezTo>
                    <a:pt x="2350852" y="98807"/>
                    <a:pt x="2396635" y="99073"/>
                    <a:pt x="2441643" y="92322"/>
                  </a:cubicBezTo>
                  <a:cubicBezTo>
                    <a:pt x="2461924" y="89280"/>
                    <a:pt x="2500009" y="72867"/>
                    <a:pt x="2500009" y="72867"/>
                  </a:cubicBezTo>
                  <a:cubicBezTo>
                    <a:pt x="2512979" y="76109"/>
                    <a:pt x="2526065" y="78921"/>
                    <a:pt x="2538920" y="82594"/>
                  </a:cubicBezTo>
                  <a:cubicBezTo>
                    <a:pt x="2548779" y="85411"/>
                    <a:pt x="2557849" y="92322"/>
                    <a:pt x="2568103" y="92322"/>
                  </a:cubicBezTo>
                  <a:cubicBezTo>
                    <a:pt x="2581472" y="92322"/>
                    <a:pt x="2594043" y="85837"/>
                    <a:pt x="2607013" y="82594"/>
                  </a:cubicBezTo>
                  <a:cubicBezTo>
                    <a:pt x="2610256" y="72866"/>
                    <a:pt x="2609490" y="60662"/>
                    <a:pt x="2616741" y="53411"/>
                  </a:cubicBezTo>
                  <a:cubicBezTo>
                    <a:pt x="2637963" y="32189"/>
                    <a:pt x="2702214" y="51725"/>
                    <a:pt x="2714018" y="53411"/>
                  </a:cubicBezTo>
                  <a:cubicBezTo>
                    <a:pt x="2723745" y="56654"/>
                    <a:pt x="2733112" y="61305"/>
                    <a:pt x="2743200" y="63139"/>
                  </a:cubicBezTo>
                  <a:cubicBezTo>
                    <a:pt x="2864204" y="85141"/>
                    <a:pt x="2783275" y="60285"/>
                    <a:pt x="2850205" y="82594"/>
                  </a:cubicBezTo>
                  <a:cubicBezTo>
                    <a:pt x="2863175" y="79352"/>
                    <a:pt x="2875746" y="72867"/>
                    <a:pt x="2889115" y="72867"/>
                  </a:cubicBezTo>
                  <a:cubicBezTo>
                    <a:pt x="2924458" y="72867"/>
                    <a:pt x="2978544" y="84916"/>
                    <a:pt x="3015575" y="92322"/>
                  </a:cubicBezTo>
                  <a:cubicBezTo>
                    <a:pt x="3107726" y="69284"/>
                    <a:pt x="3106884" y="66791"/>
                    <a:pt x="3258766" y="72867"/>
                  </a:cubicBezTo>
                  <a:cubicBezTo>
                    <a:pt x="3273256" y="73447"/>
                    <a:pt x="3284707" y="85837"/>
                    <a:pt x="3297677" y="92322"/>
                  </a:cubicBezTo>
                  <a:cubicBezTo>
                    <a:pt x="3307405" y="89079"/>
                    <a:pt x="3319609" y="89845"/>
                    <a:pt x="3326860" y="82594"/>
                  </a:cubicBezTo>
                  <a:cubicBezTo>
                    <a:pt x="3334111" y="75343"/>
                    <a:pt x="3327067" y="57219"/>
                    <a:pt x="3336588" y="53411"/>
                  </a:cubicBezTo>
                  <a:cubicBezTo>
                    <a:pt x="3342140" y="51190"/>
                    <a:pt x="3396030" y="69983"/>
                    <a:pt x="3404681" y="72867"/>
                  </a:cubicBezTo>
                  <a:cubicBezTo>
                    <a:pt x="3411166" y="66382"/>
                    <a:pt x="3416272" y="58130"/>
                    <a:pt x="3424137" y="53411"/>
                  </a:cubicBezTo>
                  <a:cubicBezTo>
                    <a:pt x="3458305" y="32911"/>
                    <a:pt x="3456555" y="47849"/>
                    <a:pt x="3492230" y="63139"/>
                  </a:cubicBezTo>
                  <a:cubicBezTo>
                    <a:pt x="3501655" y="67178"/>
                    <a:pt x="3511685" y="69624"/>
                    <a:pt x="3521413" y="72867"/>
                  </a:cubicBezTo>
                  <a:cubicBezTo>
                    <a:pt x="3584129" y="51961"/>
                    <a:pt x="3565277" y="67911"/>
                    <a:pt x="3589507" y="4368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2BBAD4-1A51-439B-BC48-59ABB46EE1F9}"/>
              </a:ext>
            </a:extLst>
          </p:cNvPr>
          <p:cNvGrpSpPr/>
          <p:nvPr/>
        </p:nvGrpSpPr>
        <p:grpSpPr>
          <a:xfrm>
            <a:off x="3727465" y="4980450"/>
            <a:ext cx="3781552" cy="1173263"/>
            <a:chOff x="2701200" y="4631067"/>
            <a:chExt cx="2836164" cy="87994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A5DDFC0-60EC-4D44-9F13-0CE231BDBB65}"/>
                </a:ext>
              </a:extLst>
            </p:cNvPr>
            <p:cNvGrpSpPr/>
            <p:nvPr/>
          </p:nvGrpSpPr>
          <p:grpSpPr>
            <a:xfrm>
              <a:off x="2701200" y="5176066"/>
              <a:ext cx="2836164" cy="334948"/>
              <a:chOff x="3024269" y="2211977"/>
              <a:chExt cx="4290930" cy="1721504"/>
            </a:xfrm>
          </p:grpSpPr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C96DFDFA-E4FF-4AC4-B86F-E575DD03BF74}"/>
                  </a:ext>
                </a:extLst>
              </p:cNvPr>
              <p:cNvSpPr/>
              <p:nvPr/>
            </p:nvSpPr>
            <p:spPr>
              <a:xfrm>
                <a:off x="4590581" y="2211977"/>
                <a:ext cx="593937" cy="1293223"/>
              </a:xfrm>
              <a:custGeom>
                <a:avLst/>
                <a:gdLst>
                  <a:gd name="connsiteX0" fmla="*/ 0 w 1188720"/>
                  <a:gd name="connsiteY0" fmla="*/ 1293223 h 1293223"/>
                  <a:gd name="connsiteX1" fmla="*/ 378823 w 1188720"/>
                  <a:gd name="connsiteY1" fmla="*/ 0 h 1293223"/>
                  <a:gd name="connsiteX2" fmla="*/ 1188720 w 1188720"/>
                  <a:gd name="connsiteY2" fmla="*/ 0 h 129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8720" h="1293223">
                    <a:moveTo>
                      <a:pt x="0" y="1293223"/>
                    </a:moveTo>
                    <a:lnTo>
                      <a:pt x="378823" y="0"/>
                    </a:lnTo>
                    <a:lnTo>
                      <a:pt x="1188720" y="0"/>
                    </a:lnTo>
                  </a:path>
                </a:pathLst>
              </a:cu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CB5E8DD4-D5BB-46D8-9019-B15138A75F1E}"/>
                  </a:ext>
                </a:extLst>
              </p:cNvPr>
              <p:cNvSpPr/>
              <p:nvPr/>
            </p:nvSpPr>
            <p:spPr>
              <a:xfrm flipH="1">
                <a:off x="5154059" y="2211977"/>
                <a:ext cx="593937" cy="1293223"/>
              </a:xfrm>
              <a:custGeom>
                <a:avLst/>
                <a:gdLst>
                  <a:gd name="connsiteX0" fmla="*/ 0 w 1188720"/>
                  <a:gd name="connsiteY0" fmla="*/ 1293223 h 1293223"/>
                  <a:gd name="connsiteX1" fmla="*/ 378823 w 1188720"/>
                  <a:gd name="connsiteY1" fmla="*/ 0 h 1293223"/>
                  <a:gd name="connsiteX2" fmla="*/ 1188720 w 1188720"/>
                  <a:gd name="connsiteY2" fmla="*/ 0 h 129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8720" h="1293223">
                    <a:moveTo>
                      <a:pt x="0" y="1293223"/>
                    </a:moveTo>
                    <a:lnTo>
                      <a:pt x="378823" y="0"/>
                    </a:lnTo>
                    <a:lnTo>
                      <a:pt x="1188720" y="0"/>
                    </a:lnTo>
                  </a:path>
                </a:pathLst>
              </a:cu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6635CA04-231C-418C-BE84-82DAB9484D3B}"/>
                  </a:ext>
                </a:extLst>
              </p:cNvPr>
              <p:cNvSpPr/>
              <p:nvPr/>
            </p:nvSpPr>
            <p:spPr>
              <a:xfrm flipH="1">
                <a:off x="5747994" y="3488776"/>
                <a:ext cx="1567205" cy="423553"/>
              </a:xfrm>
              <a:custGeom>
                <a:avLst/>
                <a:gdLst>
                  <a:gd name="connsiteX0" fmla="*/ 2704012 w 2704012"/>
                  <a:gd name="connsiteY0" fmla="*/ 13063 h 783771"/>
                  <a:gd name="connsiteX1" fmla="*/ 2638698 w 2704012"/>
                  <a:gd name="connsiteY1" fmla="*/ 0 h 783771"/>
                  <a:gd name="connsiteX2" fmla="*/ 2560320 w 2704012"/>
                  <a:gd name="connsiteY2" fmla="*/ 39188 h 783771"/>
                  <a:gd name="connsiteX3" fmla="*/ 2429692 w 2704012"/>
                  <a:gd name="connsiteY3" fmla="*/ 91440 h 783771"/>
                  <a:gd name="connsiteX4" fmla="*/ 2390503 w 2704012"/>
                  <a:gd name="connsiteY4" fmla="*/ 117566 h 783771"/>
                  <a:gd name="connsiteX5" fmla="*/ 2351315 w 2704012"/>
                  <a:gd name="connsiteY5" fmla="*/ 156754 h 783771"/>
                  <a:gd name="connsiteX6" fmla="*/ 2155372 w 2704012"/>
                  <a:gd name="connsiteY6" fmla="*/ 169817 h 783771"/>
                  <a:gd name="connsiteX7" fmla="*/ 2050869 w 2704012"/>
                  <a:gd name="connsiteY7" fmla="*/ 182880 h 783771"/>
                  <a:gd name="connsiteX8" fmla="*/ 2011680 w 2704012"/>
                  <a:gd name="connsiteY8" fmla="*/ 209006 h 783771"/>
                  <a:gd name="connsiteX9" fmla="*/ 1920240 w 2704012"/>
                  <a:gd name="connsiteY9" fmla="*/ 222068 h 783771"/>
                  <a:gd name="connsiteX10" fmla="*/ 1894115 w 2704012"/>
                  <a:gd name="connsiteY10" fmla="*/ 261257 h 783771"/>
                  <a:gd name="connsiteX11" fmla="*/ 1854926 w 2704012"/>
                  <a:gd name="connsiteY11" fmla="*/ 274320 h 783771"/>
                  <a:gd name="connsiteX12" fmla="*/ 1828800 w 2704012"/>
                  <a:gd name="connsiteY12" fmla="*/ 313508 h 783771"/>
                  <a:gd name="connsiteX13" fmla="*/ 1645920 w 2704012"/>
                  <a:gd name="connsiteY13" fmla="*/ 326571 h 783771"/>
                  <a:gd name="connsiteX14" fmla="*/ 1593669 w 2704012"/>
                  <a:gd name="connsiteY14" fmla="*/ 339634 h 783771"/>
                  <a:gd name="connsiteX15" fmla="*/ 1554480 w 2704012"/>
                  <a:gd name="connsiteY15" fmla="*/ 365760 h 783771"/>
                  <a:gd name="connsiteX16" fmla="*/ 1502229 w 2704012"/>
                  <a:gd name="connsiteY16" fmla="*/ 378823 h 783771"/>
                  <a:gd name="connsiteX17" fmla="*/ 1267098 w 2704012"/>
                  <a:gd name="connsiteY17" fmla="*/ 404948 h 783771"/>
                  <a:gd name="connsiteX18" fmla="*/ 1240972 w 2704012"/>
                  <a:gd name="connsiteY18" fmla="*/ 444137 h 783771"/>
                  <a:gd name="connsiteX19" fmla="*/ 1123406 w 2704012"/>
                  <a:gd name="connsiteY19" fmla="*/ 496388 h 783771"/>
                  <a:gd name="connsiteX20" fmla="*/ 1045029 w 2704012"/>
                  <a:gd name="connsiteY20" fmla="*/ 522514 h 783771"/>
                  <a:gd name="connsiteX21" fmla="*/ 992778 w 2704012"/>
                  <a:gd name="connsiteY21" fmla="*/ 535577 h 783771"/>
                  <a:gd name="connsiteX22" fmla="*/ 953589 w 2704012"/>
                  <a:gd name="connsiteY22" fmla="*/ 561703 h 783771"/>
                  <a:gd name="connsiteX23" fmla="*/ 783772 w 2704012"/>
                  <a:gd name="connsiteY23" fmla="*/ 561703 h 783771"/>
                  <a:gd name="connsiteX24" fmla="*/ 600892 w 2704012"/>
                  <a:gd name="connsiteY24" fmla="*/ 574766 h 783771"/>
                  <a:gd name="connsiteX25" fmla="*/ 522515 w 2704012"/>
                  <a:gd name="connsiteY25" fmla="*/ 613954 h 783771"/>
                  <a:gd name="connsiteX26" fmla="*/ 483326 w 2704012"/>
                  <a:gd name="connsiteY26" fmla="*/ 627017 h 783771"/>
                  <a:gd name="connsiteX27" fmla="*/ 378823 w 2704012"/>
                  <a:gd name="connsiteY27" fmla="*/ 653143 h 783771"/>
                  <a:gd name="connsiteX28" fmla="*/ 300446 w 2704012"/>
                  <a:gd name="connsiteY28" fmla="*/ 705394 h 783771"/>
                  <a:gd name="connsiteX29" fmla="*/ 235132 w 2704012"/>
                  <a:gd name="connsiteY29" fmla="*/ 718457 h 783771"/>
                  <a:gd name="connsiteX30" fmla="*/ 156755 w 2704012"/>
                  <a:gd name="connsiteY30" fmla="*/ 744583 h 783771"/>
                  <a:gd name="connsiteX31" fmla="*/ 26126 w 2704012"/>
                  <a:gd name="connsiteY31" fmla="*/ 757646 h 783771"/>
                  <a:gd name="connsiteX32" fmla="*/ 0 w 2704012"/>
                  <a:gd name="connsiteY32" fmla="*/ 783771 h 78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704012" h="783771">
                    <a:moveTo>
                      <a:pt x="2704012" y="13063"/>
                    </a:moveTo>
                    <a:cubicBezTo>
                      <a:pt x="2682241" y="8709"/>
                      <a:pt x="2660901" y="0"/>
                      <a:pt x="2638698" y="0"/>
                    </a:cubicBezTo>
                    <a:cubicBezTo>
                      <a:pt x="2611658" y="0"/>
                      <a:pt x="2580133" y="25980"/>
                      <a:pt x="2560320" y="39188"/>
                    </a:cubicBezTo>
                    <a:cubicBezTo>
                      <a:pt x="2532475" y="122728"/>
                      <a:pt x="2567572" y="56970"/>
                      <a:pt x="2429692" y="91440"/>
                    </a:cubicBezTo>
                    <a:cubicBezTo>
                      <a:pt x="2414461" y="95248"/>
                      <a:pt x="2402564" y="107515"/>
                      <a:pt x="2390503" y="117566"/>
                    </a:cubicBezTo>
                    <a:cubicBezTo>
                      <a:pt x="2376311" y="129392"/>
                      <a:pt x="2369348" y="152747"/>
                      <a:pt x="2351315" y="156754"/>
                    </a:cubicBezTo>
                    <a:cubicBezTo>
                      <a:pt x="2287414" y="170954"/>
                      <a:pt x="2220585" y="164146"/>
                      <a:pt x="2155372" y="169817"/>
                    </a:cubicBezTo>
                    <a:cubicBezTo>
                      <a:pt x="2120399" y="172858"/>
                      <a:pt x="2085703" y="178526"/>
                      <a:pt x="2050869" y="182880"/>
                    </a:cubicBezTo>
                    <a:cubicBezTo>
                      <a:pt x="2037806" y="191589"/>
                      <a:pt x="2026718" y="204495"/>
                      <a:pt x="2011680" y="209006"/>
                    </a:cubicBezTo>
                    <a:cubicBezTo>
                      <a:pt x="1982189" y="217853"/>
                      <a:pt x="1948376" y="209563"/>
                      <a:pt x="1920240" y="222068"/>
                    </a:cubicBezTo>
                    <a:cubicBezTo>
                      <a:pt x="1905894" y="228444"/>
                      <a:pt x="1906374" y="251449"/>
                      <a:pt x="1894115" y="261257"/>
                    </a:cubicBezTo>
                    <a:cubicBezTo>
                      <a:pt x="1883363" y="269859"/>
                      <a:pt x="1867989" y="269966"/>
                      <a:pt x="1854926" y="274320"/>
                    </a:cubicBezTo>
                    <a:cubicBezTo>
                      <a:pt x="1846217" y="287383"/>
                      <a:pt x="1844031" y="309700"/>
                      <a:pt x="1828800" y="313508"/>
                    </a:cubicBezTo>
                    <a:cubicBezTo>
                      <a:pt x="1769509" y="328331"/>
                      <a:pt x="1706662" y="319822"/>
                      <a:pt x="1645920" y="326571"/>
                    </a:cubicBezTo>
                    <a:cubicBezTo>
                      <a:pt x="1628077" y="328554"/>
                      <a:pt x="1611086" y="335280"/>
                      <a:pt x="1593669" y="339634"/>
                    </a:cubicBezTo>
                    <a:cubicBezTo>
                      <a:pt x="1580606" y="348343"/>
                      <a:pt x="1568910" y="359575"/>
                      <a:pt x="1554480" y="365760"/>
                    </a:cubicBezTo>
                    <a:cubicBezTo>
                      <a:pt x="1537979" y="372832"/>
                      <a:pt x="1519491" y="373891"/>
                      <a:pt x="1502229" y="378823"/>
                    </a:cubicBezTo>
                    <a:cubicBezTo>
                      <a:pt x="1378923" y="414054"/>
                      <a:pt x="1581446" y="383993"/>
                      <a:pt x="1267098" y="404948"/>
                    </a:cubicBezTo>
                    <a:cubicBezTo>
                      <a:pt x="1258389" y="418011"/>
                      <a:pt x="1252073" y="433036"/>
                      <a:pt x="1240972" y="444137"/>
                    </a:cubicBezTo>
                    <a:cubicBezTo>
                      <a:pt x="1209920" y="475189"/>
                      <a:pt x="1162211" y="483453"/>
                      <a:pt x="1123406" y="496388"/>
                    </a:cubicBezTo>
                    <a:lnTo>
                      <a:pt x="1045029" y="522514"/>
                    </a:lnTo>
                    <a:lnTo>
                      <a:pt x="992778" y="535577"/>
                    </a:lnTo>
                    <a:cubicBezTo>
                      <a:pt x="979715" y="544286"/>
                      <a:pt x="967631" y="554682"/>
                      <a:pt x="953589" y="561703"/>
                    </a:cubicBezTo>
                    <a:cubicBezTo>
                      <a:pt x="895303" y="590846"/>
                      <a:pt x="856858" y="569012"/>
                      <a:pt x="783772" y="561703"/>
                    </a:cubicBezTo>
                    <a:cubicBezTo>
                      <a:pt x="722812" y="566057"/>
                      <a:pt x="661589" y="567625"/>
                      <a:pt x="600892" y="574766"/>
                    </a:cubicBezTo>
                    <a:cubicBezTo>
                      <a:pt x="557951" y="579818"/>
                      <a:pt x="560457" y="594983"/>
                      <a:pt x="522515" y="613954"/>
                    </a:cubicBezTo>
                    <a:cubicBezTo>
                      <a:pt x="510199" y="620112"/>
                      <a:pt x="496684" y="623677"/>
                      <a:pt x="483326" y="627017"/>
                    </a:cubicBezTo>
                    <a:cubicBezTo>
                      <a:pt x="462269" y="632281"/>
                      <a:pt x="403254" y="639570"/>
                      <a:pt x="378823" y="653143"/>
                    </a:cubicBezTo>
                    <a:cubicBezTo>
                      <a:pt x="351375" y="668392"/>
                      <a:pt x="331235" y="699236"/>
                      <a:pt x="300446" y="705394"/>
                    </a:cubicBezTo>
                    <a:cubicBezTo>
                      <a:pt x="278675" y="709748"/>
                      <a:pt x="256552" y="712615"/>
                      <a:pt x="235132" y="718457"/>
                    </a:cubicBezTo>
                    <a:cubicBezTo>
                      <a:pt x="208563" y="725703"/>
                      <a:pt x="184157" y="741843"/>
                      <a:pt x="156755" y="744583"/>
                    </a:cubicBezTo>
                    <a:cubicBezTo>
                      <a:pt x="113212" y="748937"/>
                      <a:pt x="68580" y="747033"/>
                      <a:pt x="26126" y="757646"/>
                    </a:cubicBezTo>
                    <a:cubicBezTo>
                      <a:pt x="14178" y="760633"/>
                      <a:pt x="8709" y="775063"/>
                      <a:pt x="0" y="783771"/>
                    </a:cubicBezTo>
                  </a:path>
                </a:pathLst>
              </a:cu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131CABAA-52D8-48C6-8E94-75A0EC5C6260}"/>
                  </a:ext>
                </a:extLst>
              </p:cNvPr>
              <p:cNvSpPr/>
              <p:nvPr/>
            </p:nvSpPr>
            <p:spPr>
              <a:xfrm>
                <a:off x="3024269" y="3509928"/>
                <a:ext cx="1567205" cy="423553"/>
              </a:xfrm>
              <a:custGeom>
                <a:avLst/>
                <a:gdLst>
                  <a:gd name="connsiteX0" fmla="*/ 2704012 w 2704012"/>
                  <a:gd name="connsiteY0" fmla="*/ 13063 h 783771"/>
                  <a:gd name="connsiteX1" fmla="*/ 2638698 w 2704012"/>
                  <a:gd name="connsiteY1" fmla="*/ 0 h 783771"/>
                  <a:gd name="connsiteX2" fmla="*/ 2560320 w 2704012"/>
                  <a:gd name="connsiteY2" fmla="*/ 39188 h 783771"/>
                  <a:gd name="connsiteX3" fmla="*/ 2429692 w 2704012"/>
                  <a:gd name="connsiteY3" fmla="*/ 91440 h 783771"/>
                  <a:gd name="connsiteX4" fmla="*/ 2390503 w 2704012"/>
                  <a:gd name="connsiteY4" fmla="*/ 117566 h 783771"/>
                  <a:gd name="connsiteX5" fmla="*/ 2351315 w 2704012"/>
                  <a:gd name="connsiteY5" fmla="*/ 156754 h 783771"/>
                  <a:gd name="connsiteX6" fmla="*/ 2155372 w 2704012"/>
                  <a:gd name="connsiteY6" fmla="*/ 169817 h 783771"/>
                  <a:gd name="connsiteX7" fmla="*/ 2050869 w 2704012"/>
                  <a:gd name="connsiteY7" fmla="*/ 182880 h 783771"/>
                  <a:gd name="connsiteX8" fmla="*/ 2011680 w 2704012"/>
                  <a:gd name="connsiteY8" fmla="*/ 209006 h 783771"/>
                  <a:gd name="connsiteX9" fmla="*/ 1920240 w 2704012"/>
                  <a:gd name="connsiteY9" fmla="*/ 222068 h 783771"/>
                  <a:gd name="connsiteX10" fmla="*/ 1894115 w 2704012"/>
                  <a:gd name="connsiteY10" fmla="*/ 261257 h 783771"/>
                  <a:gd name="connsiteX11" fmla="*/ 1854926 w 2704012"/>
                  <a:gd name="connsiteY11" fmla="*/ 274320 h 783771"/>
                  <a:gd name="connsiteX12" fmla="*/ 1828800 w 2704012"/>
                  <a:gd name="connsiteY12" fmla="*/ 313508 h 783771"/>
                  <a:gd name="connsiteX13" fmla="*/ 1645920 w 2704012"/>
                  <a:gd name="connsiteY13" fmla="*/ 326571 h 783771"/>
                  <a:gd name="connsiteX14" fmla="*/ 1593669 w 2704012"/>
                  <a:gd name="connsiteY14" fmla="*/ 339634 h 783771"/>
                  <a:gd name="connsiteX15" fmla="*/ 1554480 w 2704012"/>
                  <a:gd name="connsiteY15" fmla="*/ 365760 h 783771"/>
                  <a:gd name="connsiteX16" fmla="*/ 1502229 w 2704012"/>
                  <a:gd name="connsiteY16" fmla="*/ 378823 h 783771"/>
                  <a:gd name="connsiteX17" fmla="*/ 1267098 w 2704012"/>
                  <a:gd name="connsiteY17" fmla="*/ 404948 h 783771"/>
                  <a:gd name="connsiteX18" fmla="*/ 1240972 w 2704012"/>
                  <a:gd name="connsiteY18" fmla="*/ 444137 h 783771"/>
                  <a:gd name="connsiteX19" fmla="*/ 1123406 w 2704012"/>
                  <a:gd name="connsiteY19" fmla="*/ 496388 h 783771"/>
                  <a:gd name="connsiteX20" fmla="*/ 1045029 w 2704012"/>
                  <a:gd name="connsiteY20" fmla="*/ 522514 h 783771"/>
                  <a:gd name="connsiteX21" fmla="*/ 992778 w 2704012"/>
                  <a:gd name="connsiteY21" fmla="*/ 535577 h 783771"/>
                  <a:gd name="connsiteX22" fmla="*/ 953589 w 2704012"/>
                  <a:gd name="connsiteY22" fmla="*/ 561703 h 783771"/>
                  <a:gd name="connsiteX23" fmla="*/ 783772 w 2704012"/>
                  <a:gd name="connsiteY23" fmla="*/ 561703 h 783771"/>
                  <a:gd name="connsiteX24" fmla="*/ 600892 w 2704012"/>
                  <a:gd name="connsiteY24" fmla="*/ 574766 h 783771"/>
                  <a:gd name="connsiteX25" fmla="*/ 522515 w 2704012"/>
                  <a:gd name="connsiteY25" fmla="*/ 613954 h 783771"/>
                  <a:gd name="connsiteX26" fmla="*/ 483326 w 2704012"/>
                  <a:gd name="connsiteY26" fmla="*/ 627017 h 783771"/>
                  <a:gd name="connsiteX27" fmla="*/ 378823 w 2704012"/>
                  <a:gd name="connsiteY27" fmla="*/ 653143 h 783771"/>
                  <a:gd name="connsiteX28" fmla="*/ 300446 w 2704012"/>
                  <a:gd name="connsiteY28" fmla="*/ 705394 h 783771"/>
                  <a:gd name="connsiteX29" fmla="*/ 235132 w 2704012"/>
                  <a:gd name="connsiteY29" fmla="*/ 718457 h 783771"/>
                  <a:gd name="connsiteX30" fmla="*/ 156755 w 2704012"/>
                  <a:gd name="connsiteY30" fmla="*/ 744583 h 783771"/>
                  <a:gd name="connsiteX31" fmla="*/ 26126 w 2704012"/>
                  <a:gd name="connsiteY31" fmla="*/ 757646 h 783771"/>
                  <a:gd name="connsiteX32" fmla="*/ 0 w 2704012"/>
                  <a:gd name="connsiteY32" fmla="*/ 783771 h 78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704012" h="783771">
                    <a:moveTo>
                      <a:pt x="2704012" y="13063"/>
                    </a:moveTo>
                    <a:cubicBezTo>
                      <a:pt x="2682241" y="8709"/>
                      <a:pt x="2660901" y="0"/>
                      <a:pt x="2638698" y="0"/>
                    </a:cubicBezTo>
                    <a:cubicBezTo>
                      <a:pt x="2611658" y="0"/>
                      <a:pt x="2580133" y="25980"/>
                      <a:pt x="2560320" y="39188"/>
                    </a:cubicBezTo>
                    <a:cubicBezTo>
                      <a:pt x="2532475" y="122728"/>
                      <a:pt x="2567572" y="56970"/>
                      <a:pt x="2429692" y="91440"/>
                    </a:cubicBezTo>
                    <a:cubicBezTo>
                      <a:pt x="2414461" y="95248"/>
                      <a:pt x="2402564" y="107515"/>
                      <a:pt x="2390503" y="117566"/>
                    </a:cubicBezTo>
                    <a:cubicBezTo>
                      <a:pt x="2376311" y="129392"/>
                      <a:pt x="2369348" y="152747"/>
                      <a:pt x="2351315" y="156754"/>
                    </a:cubicBezTo>
                    <a:cubicBezTo>
                      <a:pt x="2287414" y="170954"/>
                      <a:pt x="2220585" y="164146"/>
                      <a:pt x="2155372" y="169817"/>
                    </a:cubicBezTo>
                    <a:cubicBezTo>
                      <a:pt x="2120399" y="172858"/>
                      <a:pt x="2085703" y="178526"/>
                      <a:pt x="2050869" y="182880"/>
                    </a:cubicBezTo>
                    <a:cubicBezTo>
                      <a:pt x="2037806" y="191589"/>
                      <a:pt x="2026718" y="204495"/>
                      <a:pt x="2011680" y="209006"/>
                    </a:cubicBezTo>
                    <a:cubicBezTo>
                      <a:pt x="1982189" y="217853"/>
                      <a:pt x="1948376" y="209563"/>
                      <a:pt x="1920240" y="222068"/>
                    </a:cubicBezTo>
                    <a:cubicBezTo>
                      <a:pt x="1905894" y="228444"/>
                      <a:pt x="1906374" y="251449"/>
                      <a:pt x="1894115" y="261257"/>
                    </a:cubicBezTo>
                    <a:cubicBezTo>
                      <a:pt x="1883363" y="269859"/>
                      <a:pt x="1867989" y="269966"/>
                      <a:pt x="1854926" y="274320"/>
                    </a:cubicBezTo>
                    <a:cubicBezTo>
                      <a:pt x="1846217" y="287383"/>
                      <a:pt x="1844031" y="309700"/>
                      <a:pt x="1828800" y="313508"/>
                    </a:cubicBezTo>
                    <a:cubicBezTo>
                      <a:pt x="1769509" y="328331"/>
                      <a:pt x="1706662" y="319822"/>
                      <a:pt x="1645920" y="326571"/>
                    </a:cubicBezTo>
                    <a:cubicBezTo>
                      <a:pt x="1628077" y="328554"/>
                      <a:pt x="1611086" y="335280"/>
                      <a:pt x="1593669" y="339634"/>
                    </a:cubicBezTo>
                    <a:cubicBezTo>
                      <a:pt x="1580606" y="348343"/>
                      <a:pt x="1568910" y="359575"/>
                      <a:pt x="1554480" y="365760"/>
                    </a:cubicBezTo>
                    <a:cubicBezTo>
                      <a:pt x="1537979" y="372832"/>
                      <a:pt x="1519491" y="373891"/>
                      <a:pt x="1502229" y="378823"/>
                    </a:cubicBezTo>
                    <a:cubicBezTo>
                      <a:pt x="1378923" y="414054"/>
                      <a:pt x="1581446" y="383993"/>
                      <a:pt x="1267098" y="404948"/>
                    </a:cubicBezTo>
                    <a:cubicBezTo>
                      <a:pt x="1258389" y="418011"/>
                      <a:pt x="1252073" y="433036"/>
                      <a:pt x="1240972" y="444137"/>
                    </a:cubicBezTo>
                    <a:cubicBezTo>
                      <a:pt x="1209920" y="475189"/>
                      <a:pt x="1162211" y="483453"/>
                      <a:pt x="1123406" y="496388"/>
                    </a:cubicBezTo>
                    <a:lnTo>
                      <a:pt x="1045029" y="522514"/>
                    </a:lnTo>
                    <a:lnTo>
                      <a:pt x="992778" y="535577"/>
                    </a:lnTo>
                    <a:cubicBezTo>
                      <a:pt x="979715" y="544286"/>
                      <a:pt x="967631" y="554682"/>
                      <a:pt x="953589" y="561703"/>
                    </a:cubicBezTo>
                    <a:cubicBezTo>
                      <a:pt x="895303" y="590846"/>
                      <a:pt x="856858" y="569012"/>
                      <a:pt x="783772" y="561703"/>
                    </a:cubicBezTo>
                    <a:cubicBezTo>
                      <a:pt x="722812" y="566057"/>
                      <a:pt x="661589" y="567625"/>
                      <a:pt x="600892" y="574766"/>
                    </a:cubicBezTo>
                    <a:cubicBezTo>
                      <a:pt x="557951" y="579818"/>
                      <a:pt x="560457" y="594983"/>
                      <a:pt x="522515" y="613954"/>
                    </a:cubicBezTo>
                    <a:cubicBezTo>
                      <a:pt x="510199" y="620112"/>
                      <a:pt x="496684" y="623677"/>
                      <a:pt x="483326" y="627017"/>
                    </a:cubicBezTo>
                    <a:cubicBezTo>
                      <a:pt x="462269" y="632281"/>
                      <a:pt x="403254" y="639570"/>
                      <a:pt x="378823" y="653143"/>
                    </a:cubicBezTo>
                    <a:cubicBezTo>
                      <a:pt x="351375" y="668392"/>
                      <a:pt x="331235" y="699236"/>
                      <a:pt x="300446" y="705394"/>
                    </a:cubicBezTo>
                    <a:cubicBezTo>
                      <a:pt x="278675" y="709748"/>
                      <a:pt x="256552" y="712615"/>
                      <a:pt x="235132" y="718457"/>
                    </a:cubicBezTo>
                    <a:cubicBezTo>
                      <a:pt x="208563" y="725703"/>
                      <a:pt x="184157" y="741843"/>
                      <a:pt x="156755" y="744583"/>
                    </a:cubicBezTo>
                    <a:cubicBezTo>
                      <a:pt x="113212" y="748937"/>
                      <a:pt x="68580" y="747033"/>
                      <a:pt x="26126" y="757646"/>
                    </a:cubicBezTo>
                    <a:cubicBezTo>
                      <a:pt x="14178" y="760633"/>
                      <a:pt x="8709" y="775063"/>
                      <a:pt x="0" y="783771"/>
                    </a:cubicBezTo>
                  </a:path>
                </a:pathLst>
              </a:cu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4C86C80-1F59-457A-9235-93D5B9578C32}"/>
                </a:ext>
              </a:extLst>
            </p:cNvPr>
            <p:cNvCxnSpPr>
              <a:stCxn id="33" idx="1"/>
            </p:cNvCxnSpPr>
            <p:nvPr/>
          </p:nvCxnSpPr>
          <p:spPr>
            <a:xfrm flipH="1" flipV="1">
              <a:off x="3652314" y="4799279"/>
              <a:ext cx="209273" cy="3767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7FADB4-0BBF-47BD-96BC-A8A3CDAD7194}"/>
                </a:ext>
              </a:extLst>
            </p:cNvPr>
            <p:cNvSpPr txBox="1"/>
            <p:nvPr/>
          </p:nvSpPr>
          <p:spPr>
            <a:xfrm>
              <a:off x="3007130" y="4631067"/>
              <a:ext cx="677108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Co-Channel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7ED6C01-B242-4F37-911E-946D30F0678C}"/>
              </a:ext>
            </a:extLst>
          </p:cNvPr>
          <p:cNvGrpSpPr/>
          <p:nvPr/>
        </p:nvGrpSpPr>
        <p:grpSpPr>
          <a:xfrm>
            <a:off x="4859207" y="4045944"/>
            <a:ext cx="3757140" cy="2046057"/>
            <a:chOff x="3550006" y="3930187"/>
            <a:chExt cx="2817855" cy="1534543"/>
          </a:xfrm>
        </p:grpSpPr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B9F9D25D-FD45-42A9-8164-3C7863303791}"/>
                </a:ext>
              </a:extLst>
            </p:cNvPr>
            <p:cNvSpPr/>
            <p:nvPr/>
          </p:nvSpPr>
          <p:spPr>
            <a:xfrm>
              <a:off x="4580509" y="3930187"/>
              <a:ext cx="390187" cy="1228700"/>
            </a:xfrm>
            <a:custGeom>
              <a:avLst/>
              <a:gdLst>
                <a:gd name="connsiteX0" fmla="*/ 0 w 1188720"/>
                <a:gd name="connsiteY0" fmla="*/ 1293223 h 1293223"/>
                <a:gd name="connsiteX1" fmla="*/ 378823 w 1188720"/>
                <a:gd name="connsiteY1" fmla="*/ 0 h 1293223"/>
                <a:gd name="connsiteX2" fmla="*/ 1188720 w 1188720"/>
                <a:gd name="connsiteY2" fmla="*/ 0 h 129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0" h="1293223">
                  <a:moveTo>
                    <a:pt x="0" y="1293223"/>
                  </a:moveTo>
                  <a:lnTo>
                    <a:pt x="378823" y="0"/>
                  </a:lnTo>
                  <a:lnTo>
                    <a:pt x="118872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D206695A-AE4B-4766-B542-125E6FD49333}"/>
                </a:ext>
              </a:extLst>
            </p:cNvPr>
            <p:cNvSpPr/>
            <p:nvPr/>
          </p:nvSpPr>
          <p:spPr>
            <a:xfrm>
              <a:off x="3550006" y="5165166"/>
              <a:ext cx="1035871" cy="299564"/>
            </a:xfrm>
            <a:custGeom>
              <a:avLst/>
              <a:gdLst>
                <a:gd name="connsiteX0" fmla="*/ 2704012 w 2704012"/>
                <a:gd name="connsiteY0" fmla="*/ 13063 h 783771"/>
                <a:gd name="connsiteX1" fmla="*/ 2638698 w 2704012"/>
                <a:gd name="connsiteY1" fmla="*/ 0 h 783771"/>
                <a:gd name="connsiteX2" fmla="*/ 2560320 w 2704012"/>
                <a:gd name="connsiteY2" fmla="*/ 39188 h 783771"/>
                <a:gd name="connsiteX3" fmla="*/ 2429692 w 2704012"/>
                <a:gd name="connsiteY3" fmla="*/ 91440 h 783771"/>
                <a:gd name="connsiteX4" fmla="*/ 2390503 w 2704012"/>
                <a:gd name="connsiteY4" fmla="*/ 117566 h 783771"/>
                <a:gd name="connsiteX5" fmla="*/ 2351315 w 2704012"/>
                <a:gd name="connsiteY5" fmla="*/ 156754 h 783771"/>
                <a:gd name="connsiteX6" fmla="*/ 2155372 w 2704012"/>
                <a:gd name="connsiteY6" fmla="*/ 169817 h 783771"/>
                <a:gd name="connsiteX7" fmla="*/ 2050869 w 2704012"/>
                <a:gd name="connsiteY7" fmla="*/ 182880 h 783771"/>
                <a:gd name="connsiteX8" fmla="*/ 2011680 w 2704012"/>
                <a:gd name="connsiteY8" fmla="*/ 209006 h 783771"/>
                <a:gd name="connsiteX9" fmla="*/ 1920240 w 2704012"/>
                <a:gd name="connsiteY9" fmla="*/ 222068 h 783771"/>
                <a:gd name="connsiteX10" fmla="*/ 1894115 w 2704012"/>
                <a:gd name="connsiteY10" fmla="*/ 261257 h 783771"/>
                <a:gd name="connsiteX11" fmla="*/ 1854926 w 2704012"/>
                <a:gd name="connsiteY11" fmla="*/ 274320 h 783771"/>
                <a:gd name="connsiteX12" fmla="*/ 1828800 w 2704012"/>
                <a:gd name="connsiteY12" fmla="*/ 313508 h 783771"/>
                <a:gd name="connsiteX13" fmla="*/ 1645920 w 2704012"/>
                <a:gd name="connsiteY13" fmla="*/ 326571 h 783771"/>
                <a:gd name="connsiteX14" fmla="*/ 1593669 w 2704012"/>
                <a:gd name="connsiteY14" fmla="*/ 339634 h 783771"/>
                <a:gd name="connsiteX15" fmla="*/ 1554480 w 2704012"/>
                <a:gd name="connsiteY15" fmla="*/ 365760 h 783771"/>
                <a:gd name="connsiteX16" fmla="*/ 1502229 w 2704012"/>
                <a:gd name="connsiteY16" fmla="*/ 378823 h 783771"/>
                <a:gd name="connsiteX17" fmla="*/ 1267098 w 2704012"/>
                <a:gd name="connsiteY17" fmla="*/ 404948 h 783771"/>
                <a:gd name="connsiteX18" fmla="*/ 1240972 w 2704012"/>
                <a:gd name="connsiteY18" fmla="*/ 444137 h 783771"/>
                <a:gd name="connsiteX19" fmla="*/ 1123406 w 2704012"/>
                <a:gd name="connsiteY19" fmla="*/ 496388 h 783771"/>
                <a:gd name="connsiteX20" fmla="*/ 1045029 w 2704012"/>
                <a:gd name="connsiteY20" fmla="*/ 522514 h 783771"/>
                <a:gd name="connsiteX21" fmla="*/ 992778 w 2704012"/>
                <a:gd name="connsiteY21" fmla="*/ 535577 h 783771"/>
                <a:gd name="connsiteX22" fmla="*/ 953589 w 2704012"/>
                <a:gd name="connsiteY22" fmla="*/ 561703 h 783771"/>
                <a:gd name="connsiteX23" fmla="*/ 783772 w 2704012"/>
                <a:gd name="connsiteY23" fmla="*/ 561703 h 783771"/>
                <a:gd name="connsiteX24" fmla="*/ 600892 w 2704012"/>
                <a:gd name="connsiteY24" fmla="*/ 574766 h 783771"/>
                <a:gd name="connsiteX25" fmla="*/ 522515 w 2704012"/>
                <a:gd name="connsiteY25" fmla="*/ 613954 h 783771"/>
                <a:gd name="connsiteX26" fmla="*/ 483326 w 2704012"/>
                <a:gd name="connsiteY26" fmla="*/ 627017 h 783771"/>
                <a:gd name="connsiteX27" fmla="*/ 378823 w 2704012"/>
                <a:gd name="connsiteY27" fmla="*/ 653143 h 783771"/>
                <a:gd name="connsiteX28" fmla="*/ 300446 w 2704012"/>
                <a:gd name="connsiteY28" fmla="*/ 705394 h 783771"/>
                <a:gd name="connsiteX29" fmla="*/ 235132 w 2704012"/>
                <a:gd name="connsiteY29" fmla="*/ 718457 h 783771"/>
                <a:gd name="connsiteX30" fmla="*/ 156755 w 2704012"/>
                <a:gd name="connsiteY30" fmla="*/ 744583 h 783771"/>
                <a:gd name="connsiteX31" fmla="*/ 26126 w 2704012"/>
                <a:gd name="connsiteY31" fmla="*/ 757646 h 783771"/>
                <a:gd name="connsiteX32" fmla="*/ 0 w 2704012"/>
                <a:gd name="connsiteY32" fmla="*/ 783771 h 7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04012" h="783771">
                  <a:moveTo>
                    <a:pt x="2704012" y="13063"/>
                  </a:moveTo>
                  <a:cubicBezTo>
                    <a:pt x="2682241" y="8709"/>
                    <a:pt x="2660901" y="0"/>
                    <a:pt x="2638698" y="0"/>
                  </a:cubicBezTo>
                  <a:cubicBezTo>
                    <a:pt x="2611658" y="0"/>
                    <a:pt x="2580133" y="25980"/>
                    <a:pt x="2560320" y="39188"/>
                  </a:cubicBezTo>
                  <a:cubicBezTo>
                    <a:pt x="2532475" y="122728"/>
                    <a:pt x="2567572" y="56970"/>
                    <a:pt x="2429692" y="91440"/>
                  </a:cubicBezTo>
                  <a:cubicBezTo>
                    <a:pt x="2414461" y="95248"/>
                    <a:pt x="2402564" y="107515"/>
                    <a:pt x="2390503" y="117566"/>
                  </a:cubicBezTo>
                  <a:cubicBezTo>
                    <a:pt x="2376311" y="129392"/>
                    <a:pt x="2369348" y="152747"/>
                    <a:pt x="2351315" y="156754"/>
                  </a:cubicBezTo>
                  <a:cubicBezTo>
                    <a:pt x="2287414" y="170954"/>
                    <a:pt x="2220585" y="164146"/>
                    <a:pt x="2155372" y="169817"/>
                  </a:cubicBezTo>
                  <a:cubicBezTo>
                    <a:pt x="2120399" y="172858"/>
                    <a:pt x="2085703" y="178526"/>
                    <a:pt x="2050869" y="182880"/>
                  </a:cubicBezTo>
                  <a:cubicBezTo>
                    <a:pt x="2037806" y="191589"/>
                    <a:pt x="2026718" y="204495"/>
                    <a:pt x="2011680" y="209006"/>
                  </a:cubicBezTo>
                  <a:cubicBezTo>
                    <a:pt x="1982189" y="217853"/>
                    <a:pt x="1948376" y="209563"/>
                    <a:pt x="1920240" y="222068"/>
                  </a:cubicBezTo>
                  <a:cubicBezTo>
                    <a:pt x="1905894" y="228444"/>
                    <a:pt x="1906374" y="251449"/>
                    <a:pt x="1894115" y="261257"/>
                  </a:cubicBezTo>
                  <a:cubicBezTo>
                    <a:pt x="1883363" y="269859"/>
                    <a:pt x="1867989" y="269966"/>
                    <a:pt x="1854926" y="274320"/>
                  </a:cubicBezTo>
                  <a:cubicBezTo>
                    <a:pt x="1846217" y="287383"/>
                    <a:pt x="1844031" y="309700"/>
                    <a:pt x="1828800" y="313508"/>
                  </a:cubicBezTo>
                  <a:cubicBezTo>
                    <a:pt x="1769509" y="328331"/>
                    <a:pt x="1706662" y="319822"/>
                    <a:pt x="1645920" y="326571"/>
                  </a:cubicBezTo>
                  <a:cubicBezTo>
                    <a:pt x="1628077" y="328554"/>
                    <a:pt x="1611086" y="335280"/>
                    <a:pt x="1593669" y="339634"/>
                  </a:cubicBezTo>
                  <a:cubicBezTo>
                    <a:pt x="1580606" y="348343"/>
                    <a:pt x="1568910" y="359575"/>
                    <a:pt x="1554480" y="365760"/>
                  </a:cubicBezTo>
                  <a:cubicBezTo>
                    <a:pt x="1537979" y="372832"/>
                    <a:pt x="1519491" y="373891"/>
                    <a:pt x="1502229" y="378823"/>
                  </a:cubicBezTo>
                  <a:cubicBezTo>
                    <a:pt x="1378923" y="414054"/>
                    <a:pt x="1581446" y="383993"/>
                    <a:pt x="1267098" y="404948"/>
                  </a:cubicBezTo>
                  <a:cubicBezTo>
                    <a:pt x="1258389" y="418011"/>
                    <a:pt x="1252073" y="433036"/>
                    <a:pt x="1240972" y="444137"/>
                  </a:cubicBezTo>
                  <a:cubicBezTo>
                    <a:pt x="1209920" y="475189"/>
                    <a:pt x="1162211" y="483453"/>
                    <a:pt x="1123406" y="496388"/>
                  </a:cubicBezTo>
                  <a:lnTo>
                    <a:pt x="1045029" y="522514"/>
                  </a:lnTo>
                  <a:lnTo>
                    <a:pt x="992778" y="535577"/>
                  </a:lnTo>
                  <a:cubicBezTo>
                    <a:pt x="979715" y="544286"/>
                    <a:pt x="967631" y="554682"/>
                    <a:pt x="953589" y="561703"/>
                  </a:cubicBezTo>
                  <a:cubicBezTo>
                    <a:pt x="895303" y="590846"/>
                    <a:pt x="856858" y="569012"/>
                    <a:pt x="783772" y="561703"/>
                  </a:cubicBezTo>
                  <a:cubicBezTo>
                    <a:pt x="722812" y="566057"/>
                    <a:pt x="661589" y="567625"/>
                    <a:pt x="600892" y="574766"/>
                  </a:cubicBezTo>
                  <a:cubicBezTo>
                    <a:pt x="557951" y="579818"/>
                    <a:pt x="560457" y="594983"/>
                    <a:pt x="522515" y="613954"/>
                  </a:cubicBezTo>
                  <a:cubicBezTo>
                    <a:pt x="510199" y="620112"/>
                    <a:pt x="496684" y="623677"/>
                    <a:pt x="483326" y="627017"/>
                  </a:cubicBezTo>
                  <a:cubicBezTo>
                    <a:pt x="462269" y="632281"/>
                    <a:pt x="403254" y="639570"/>
                    <a:pt x="378823" y="653143"/>
                  </a:cubicBezTo>
                  <a:cubicBezTo>
                    <a:pt x="351375" y="668392"/>
                    <a:pt x="331235" y="699236"/>
                    <a:pt x="300446" y="705394"/>
                  </a:cubicBezTo>
                  <a:cubicBezTo>
                    <a:pt x="278675" y="709748"/>
                    <a:pt x="256552" y="712615"/>
                    <a:pt x="235132" y="718457"/>
                  </a:cubicBezTo>
                  <a:cubicBezTo>
                    <a:pt x="208563" y="725703"/>
                    <a:pt x="184157" y="741843"/>
                    <a:pt x="156755" y="744583"/>
                  </a:cubicBezTo>
                  <a:cubicBezTo>
                    <a:pt x="113212" y="748937"/>
                    <a:pt x="68580" y="747033"/>
                    <a:pt x="26126" y="757646"/>
                  </a:cubicBezTo>
                  <a:cubicBezTo>
                    <a:pt x="14178" y="760633"/>
                    <a:pt x="8709" y="775063"/>
                    <a:pt x="0" y="78377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Freeform 84">
              <a:extLst>
                <a:ext uri="{FF2B5EF4-FFF2-40B4-BE49-F238E27FC236}">
                  <a16:creationId xmlns:a16="http://schemas.microsoft.com/office/drawing/2014/main" id="{99015B07-290E-45DC-8695-40240406D366}"/>
                </a:ext>
              </a:extLst>
            </p:cNvPr>
            <p:cNvSpPr/>
            <p:nvPr/>
          </p:nvSpPr>
          <p:spPr>
            <a:xfrm flipH="1">
              <a:off x="4940941" y="3930187"/>
              <a:ext cx="390187" cy="1228700"/>
            </a:xfrm>
            <a:custGeom>
              <a:avLst/>
              <a:gdLst>
                <a:gd name="connsiteX0" fmla="*/ 0 w 1188720"/>
                <a:gd name="connsiteY0" fmla="*/ 1293223 h 1293223"/>
                <a:gd name="connsiteX1" fmla="*/ 378823 w 1188720"/>
                <a:gd name="connsiteY1" fmla="*/ 0 h 1293223"/>
                <a:gd name="connsiteX2" fmla="*/ 1188720 w 1188720"/>
                <a:gd name="connsiteY2" fmla="*/ 0 h 129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0" h="1293223">
                  <a:moveTo>
                    <a:pt x="0" y="1293223"/>
                  </a:moveTo>
                  <a:lnTo>
                    <a:pt x="378823" y="0"/>
                  </a:lnTo>
                  <a:lnTo>
                    <a:pt x="118872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Freeform 85">
              <a:extLst>
                <a:ext uri="{FF2B5EF4-FFF2-40B4-BE49-F238E27FC236}">
                  <a16:creationId xmlns:a16="http://schemas.microsoft.com/office/drawing/2014/main" id="{CD98504F-66BC-4B21-B8A2-E598DC95A73C}"/>
                </a:ext>
              </a:extLst>
            </p:cNvPr>
            <p:cNvSpPr/>
            <p:nvPr/>
          </p:nvSpPr>
          <p:spPr>
            <a:xfrm flipH="1">
              <a:off x="5331990" y="5157208"/>
              <a:ext cx="1035871" cy="299564"/>
            </a:xfrm>
            <a:custGeom>
              <a:avLst/>
              <a:gdLst>
                <a:gd name="connsiteX0" fmla="*/ 2704012 w 2704012"/>
                <a:gd name="connsiteY0" fmla="*/ 13063 h 783771"/>
                <a:gd name="connsiteX1" fmla="*/ 2638698 w 2704012"/>
                <a:gd name="connsiteY1" fmla="*/ 0 h 783771"/>
                <a:gd name="connsiteX2" fmla="*/ 2560320 w 2704012"/>
                <a:gd name="connsiteY2" fmla="*/ 39188 h 783771"/>
                <a:gd name="connsiteX3" fmla="*/ 2429692 w 2704012"/>
                <a:gd name="connsiteY3" fmla="*/ 91440 h 783771"/>
                <a:gd name="connsiteX4" fmla="*/ 2390503 w 2704012"/>
                <a:gd name="connsiteY4" fmla="*/ 117566 h 783771"/>
                <a:gd name="connsiteX5" fmla="*/ 2351315 w 2704012"/>
                <a:gd name="connsiteY5" fmla="*/ 156754 h 783771"/>
                <a:gd name="connsiteX6" fmla="*/ 2155372 w 2704012"/>
                <a:gd name="connsiteY6" fmla="*/ 169817 h 783771"/>
                <a:gd name="connsiteX7" fmla="*/ 2050869 w 2704012"/>
                <a:gd name="connsiteY7" fmla="*/ 182880 h 783771"/>
                <a:gd name="connsiteX8" fmla="*/ 2011680 w 2704012"/>
                <a:gd name="connsiteY8" fmla="*/ 209006 h 783771"/>
                <a:gd name="connsiteX9" fmla="*/ 1920240 w 2704012"/>
                <a:gd name="connsiteY9" fmla="*/ 222068 h 783771"/>
                <a:gd name="connsiteX10" fmla="*/ 1894115 w 2704012"/>
                <a:gd name="connsiteY10" fmla="*/ 261257 h 783771"/>
                <a:gd name="connsiteX11" fmla="*/ 1854926 w 2704012"/>
                <a:gd name="connsiteY11" fmla="*/ 274320 h 783771"/>
                <a:gd name="connsiteX12" fmla="*/ 1828800 w 2704012"/>
                <a:gd name="connsiteY12" fmla="*/ 313508 h 783771"/>
                <a:gd name="connsiteX13" fmla="*/ 1645920 w 2704012"/>
                <a:gd name="connsiteY13" fmla="*/ 326571 h 783771"/>
                <a:gd name="connsiteX14" fmla="*/ 1593669 w 2704012"/>
                <a:gd name="connsiteY14" fmla="*/ 339634 h 783771"/>
                <a:gd name="connsiteX15" fmla="*/ 1554480 w 2704012"/>
                <a:gd name="connsiteY15" fmla="*/ 365760 h 783771"/>
                <a:gd name="connsiteX16" fmla="*/ 1502229 w 2704012"/>
                <a:gd name="connsiteY16" fmla="*/ 378823 h 783771"/>
                <a:gd name="connsiteX17" fmla="*/ 1267098 w 2704012"/>
                <a:gd name="connsiteY17" fmla="*/ 404948 h 783771"/>
                <a:gd name="connsiteX18" fmla="*/ 1240972 w 2704012"/>
                <a:gd name="connsiteY18" fmla="*/ 444137 h 783771"/>
                <a:gd name="connsiteX19" fmla="*/ 1123406 w 2704012"/>
                <a:gd name="connsiteY19" fmla="*/ 496388 h 783771"/>
                <a:gd name="connsiteX20" fmla="*/ 1045029 w 2704012"/>
                <a:gd name="connsiteY20" fmla="*/ 522514 h 783771"/>
                <a:gd name="connsiteX21" fmla="*/ 992778 w 2704012"/>
                <a:gd name="connsiteY21" fmla="*/ 535577 h 783771"/>
                <a:gd name="connsiteX22" fmla="*/ 953589 w 2704012"/>
                <a:gd name="connsiteY22" fmla="*/ 561703 h 783771"/>
                <a:gd name="connsiteX23" fmla="*/ 783772 w 2704012"/>
                <a:gd name="connsiteY23" fmla="*/ 561703 h 783771"/>
                <a:gd name="connsiteX24" fmla="*/ 600892 w 2704012"/>
                <a:gd name="connsiteY24" fmla="*/ 574766 h 783771"/>
                <a:gd name="connsiteX25" fmla="*/ 522515 w 2704012"/>
                <a:gd name="connsiteY25" fmla="*/ 613954 h 783771"/>
                <a:gd name="connsiteX26" fmla="*/ 483326 w 2704012"/>
                <a:gd name="connsiteY26" fmla="*/ 627017 h 783771"/>
                <a:gd name="connsiteX27" fmla="*/ 378823 w 2704012"/>
                <a:gd name="connsiteY27" fmla="*/ 653143 h 783771"/>
                <a:gd name="connsiteX28" fmla="*/ 300446 w 2704012"/>
                <a:gd name="connsiteY28" fmla="*/ 705394 h 783771"/>
                <a:gd name="connsiteX29" fmla="*/ 235132 w 2704012"/>
                <a:gd name="connsiteY29" fmla="*/ 718457 h 783771"/>
                <a:gd name="connsiteX30" fmla="*/ 156755 w 2704012"/>
                <a:gd name="connsiteY30" fmla="*/ 744583 h 783771"/>
                <a:gd name="connsiteX31" fmla="*/ 26126 w 2704012"/>
                <a:gd name="connsiteY31" fmla="*/ 757646 h 783771"/>
                <a:gd name="connsiteX32" fmla="*/ 0 w 2704012"/>
                <a:gd name="connsiteY32" fmla="*/ 783771 h 7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04012" h="783771">
                  <a:moveTo>
                    <a:pt x="2704012" y="13063"/>
                  </a:moveTo>
                  <a:cubicBezTo>
                    <a:pt x="2682241" y="8709"/>
                    <a:pt x="2660901" y="0"/>
                    <a:pt x="2638698" y="0"/>
                  </a:cubicBezTo>
                  <a:cubicBezTo>
                    <a:pt x="2611658" y="0"/>
                    <a:pt x="2580133" y="25980"/>
                    <a:pt x="2560320" y="39188"/>
                  </a:cubicBezTo>
                  <a:cubicBezTo>
                    <a:pt x="2532475" y="122728"/>
                    <a:pt x="2567572" y="56970"/>
                    <a:pt x="2429692" y="91440"/>
                  </a:cubicBezTo>
                  <a:cubicBezTo>
                    <a:pt x="2414461" y="95248"/>
                    <a:pt x="2402564" y="107515"/>
                    <a:pt x="2390503" y="117566"/>
                  </a:cubicBezTo>
                  <a:cubicBezTo>
                    <a:pt x="2376311" y="129392"/>
                    <a:pt x="2369348" y="152747"/>
                    <a:pt x="2351315" y="156754"/>
                  </a:cubicBezTo>
                  <a:cubicBezTo>
                    <a:pt x="2287414" y="170954"/>
                    <a:pt x="2220585" y="164146"/>
                    <a:pt x="2155372" y="169817"/>
                  </a:cubicBezTo>
                  <a:cubicBezTo>
                    <a:pt x="2120399" y="172858"/>
                    <a:pt x="2085703" y="178526"/>
                    <a:pt x="2050869" y="182880"/>
                  </a:cubicBezTo>
                  <a:cubicBezTo>
                    <a:pt x="2037806" y="191589"/>
                    <a:pt x="2026718" y="204495"/>
                    <a:pt x="2011680" y="209006"/>
                  </a:cubicBezTo>
                  <a:cubicBezTo>
                    <a:pt x="1982189" y="217853"/>
                    <a:pt x="1948376" y="209563"/>
                    <a:pt x="1920240" y="222068"/>
                  </a:cubicBezTo>
                  <a:cubicBezTo>
                    <a:pt x="1905894" y="228444"/>
                    <a:pt x="1906374" y="251449"/>
                    <a:pt x="1894115" y="261257"/>
                  </a:cubicBezTo>
                  <a:cubicBezTo>
                    <a:pt x="1883363" y="269859"/>
                    <a:pt x="1867989" y="269966"/>
                    <a:pt x="1854926" y="274320"/>
                  </a:cubicBezTo>
                  <a:cubicBezTo>
                    <a:pt x="1846217" y="287383"/>
                    <a:pt x="1844031" y="309700"/>
                    <a:pt x="1828800" y="313508"/>
                  </a:cubicBezTo>
                  <a:cubicBezTo>
                    <a:pt x="1769509" y="328331"/>
                    <a:pt x="1706662" y="319822"/>
                    <a:pt x="1645920" y="326571"/>
                  </a:cubicBezTo>
                  <a:cubicBezTo>
                    <a:pt x="1628077" y="328554"/>
                    <a:pt x="1611086" y="335280"/>
                    <a:pt x="1593669" y="339634"/>
                  </a:cubicBezTo>
                  <a:cubicBezTo>
                    <a:pt x="1580606" y="348343"/>
                    <a:pt x="1568910" y="359575"/>
                    <a:pt x="1554480" y="365760"/>
                  </a:cubicBezTo>
                  <a:cubicBezTo>
                    <a:pt x="1537979" y="372832"/>
                    <a:pt x="1519491" y="373891"/>
                    <a:pt x="1502229" y="378823"/>
                  </a:cubicBezTo>
                  <a:cubicBezTo>
                    <a:pt x="1378923" y="414054"/>
                    <a:pt x="1581446" y="383993"/>
                    <a:pt x="1267098" y="404948"/>
                  </a:cubicBezTo>
                  <a:cubicBezTo>
                    <a:pt x="1258389" y="418011"/>
                    <a:pt x="1252073" y="433036"/>
                    <a:pt x="1240972" y="444137"/>
                  </a:cubicBezTo>
                  <a:cubicBezTo>
                    <a:pt x="1209920" y="475189"/>
                    <a:pt x="1162211" y="483453"/>
                    <a:pt x="1123406" y="496388"/>
                  </a:cubicBezTo>
                  <a:lnTo>
                    <a:pt x="1045029" y="522514"/>
                  </a:lnTo>
                  <a:lnTo>
                    <a:pt x="992778" y="535577"/>
                  </a:lnTo>
                  <a:cubicBezTo>
                    <a:pt x="979715" y="544286"/>
                    <a:pt x="967631" y="554682"/>
                    <a:pt x="953589" y="561703"/>
                  </a:cubicBezTo>
                  <a:cubicBezTo>
                    <a:pt x="895303" y="590846"/>
                    <a:pt x="856858" y="569012"/>
                    <a:pt x="783772" y="561703"/>
                  </a:cubicBezTo>
                  <a:cubicBezTo>
                    <a:pt x="722812" y="566057"/>
                    <a:pt x="661589" y="567625"/>
                    <a:pt x="600892" y="574766"/>
                  </a:cubicBezTo>
                  <a:cubicBezTo>
                    <a:pt x="557951" y="579818"/>
                    <a:pt x="560457" y="594983"/>
                    <a:pt x="522515" y="613954"/>
                  </a:cubicBezTo>
                  <a:cubicBezTo>
                    <a:pt x="510199" y="620112"/>
                    <a:pt x="496684" y="623677"/>
                    <a:pt x="483326" y="627017"/>
                  </a:cubicBezTo>
                  <a:cubicBezTo>
                    <a:pt x="462269" y="632281"/>
                    <a:pt x="403254" y="639570"/>
                    <a:pt x="378823" y="653143"/>
                  </a:cubicBezTo>
                  <a:cubicBezTo>
                    <a:pt x="351375" y="668392"/>
                    <a:pt x="331235" y="699236"/>
                    <a:pt x="300446" y="705394"/>
                  </a:cubicBezTo>
                  <a:cubicBezTo>
                    <a:pt x="278675" y="709748"/>
                    <a:pt x="256552" y="712615"/>
                    <a:pt x="235132" y="718457"/>
                  </a:cubicBezTo>
                  <a:cubicBezTo>
                    <a:pt x="208563" y="725703"/>
                    <a:pt x="184157" y="741843"/>
                    <a:pt x="156755" y="744583"/>
                  </a:cubicBezTo>
                  <a:cubicBezTo>
                    <a:pt x="113212" y="748937"/>
                    <a:pt x="68580" y="747033"/>
                    <a:pt x="26126" y="757646"/>
                  </a:cubicBezTo>
                  <a:cubicBezTo>
                    <a:pt x="14178" y="760633"/>
                    <a:pt x="8709" y="775063"/>
                    <a:pt x="0" y="78377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7B0AB0-97E6-4548-8350-1AC93842D781}"/>
                </a:ext>
              </a:extLst>
            </p:cNvPr>
            <p:cNvCxnSpPr/>
            <p:nvPr/>
          </p:nvCxnSpPr>
          <p:spPr>
            <a:xfrm flipV="1">
              <a:off x="5525069" y="4813540"/>
              <a:ext cx="142486" cy="3976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EA77DB7-6519-48A3-BE14-4E0919C72EE8}"/>
                </a:ext>
              </a:extLst>
            </p:cNvPr>
            <p:cNvSpPr txBox="1"/>
            <p:nvPr/>
          </p:nvSpPr>
          <p:spPr>
            <a:xfrm>
              <a:off x="5614467" y="4522094"/>
              <a:ext cx="55342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Adjacent</a:t>
              </a:r>
              <a:br>
                <a:rPr lang="en-US" sz="1200"/>
              </a:br>
              <a:r>
                <a:rPr lang="en-US" sz="1200"/>
                <a:t>Channel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3F5587D-56B2-44B7-AE34-CFDBF32665A6}"/>
              </a:ext>
            </a:extLst>
          </p:cNvPr>
          <p:cNvSpPr txBox="1"/>
          <p:nvPr/>
        </p:nvSpPr>
        <p:spPr>
          <a:xfrm>
            <a:off x="10887509" y="5845163"/>
            <a:ext cx="896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Noise Floor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1596ECA-61CA-4395-BAD9-C4F6D90AF3AA}"/>
              </a:ext>
            </a:extLst>
          </p:cNvPr>
          <p:cNvCxnSpPr/>
          <p:nvPr/>
        </p:nvCxnSpPr>
        <p:spPr>
          <a:xfrm flipV="1">
            <a:off x="10962283" y="6112428"/>
            <a:ext cx="61708" cy="182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A2E1256-F404-4FCA-956A-FC82408621AD}"/>
              </a:ext>
            </a:extLst>
          </p:cNvPr>
          <p:cNvGrpSpPr/>
          <p:nvPr/>
        </p:nvGrpSpPr>
        <p:grpSpPr>
          <a:xfrm>
            <a:off x="1115701" y="3707047"/>
            <a:ext cx="8978344" cy="2649240"/>
            <a:chOff x="742377" y="3676015"/>
            <a:chExt cx="6733758" cy="198693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E2A42C6-58A8-4E8E-8B01-2EEF0B32A2B9}"/>
                </a:ext>
              </a:extLst>
            </p:cNvPr>
            <p:cNvCxnSpPr/>
            <p:nvPr/>
          </p:nvCxnSpPr>
          <p:spPr>
            <a:xfrm flipH="1" flipV="1">
              <a:off x="1513332" y="3849624"/>
              <a:ext cx="63065" cy="117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AECB2B9-5B9A-40BE-8A68-20D2DC31A06F}"/>
                </a:ext>
              </a:extLst>
            </p:cNvPr>
            <p:cNvSpPr txBox="1"/>
            <p:nvPr/>
          </p:nvSpPr>
          <p:spPr>
            <a:xfrm>
              <a:off x="742377" y="3676015"/>
              <a:ext cx="755207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Fundamental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91F84FA-67AB-42C1-AF87-91AF6D4193D5}"/>
                </a:ext>
              </a:extLst>
            </p:cNvPr>
            <p:cNvSpPr txBox="1"/>
            <p:nvPr/>
          </p:nvSpPr>
          <p:spPr>
            <a:xfrm>
              <a:off x="3086666" y="4221942"/>
              <a:ext cx="59535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Harmonic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09C586B-77AC-491E-98EC-CFBE9234945E}"/>
                </a:ext>
              </a:extLst>
            </p:cNvPr>
            <p:cNvCxnSpPr/>
            <p:nvPr/>
          </p:nvCxnSpPr>
          <p:spPr>
            <a:xfrm flipH="1" flipV="1">
              <a:off x="3668171" y="4402862"/>
              <a:ext cx="278306" cy="3053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0A00787-D4C8-4E19-BDD7-9D4946518AC4}"/>
                </a:ext>
              </a:extLst>
            </p:cNvPr>
            <p:cNvGrpSpPr/>
            <p:nvPr/>
          </p:nvGrpSpPr>
          <p:grpSpPr>
            <a:xfrm>
              <a:off x="1521468" y="3977447"/>
              <a:ext cx="151643" cy="1685498"/>
              <a:chOff x="102358" y="3889612"/>
              <a:chExt cx="151643" cy="1685498"/>
            </a:xfrm>
          </p:grpSpPr>
          <p:sp>
            <p:nvSpPr>
              <p:cNvPr id="67" name="Freeform 109">
                <a:extLst>
                  <a:ext uri="{FF2B5EF4-FFF2-40B4-BE49-F238E27FC236}">
                    <a16:creationId xmlns:a16="http://schemas.microsoft.com/office/drawing/2014/main" id="{A6020B30-0EB6-4A9F-992E-65068913C759}"/>
                  </a:ext>
                </a:extLst>
              </p:cNvPr>
              <p:cNvSpPr/>
              <p:nvPr/>
            </p:nvSpPr>
            <p:spPr>
              <a:xfrm>
                <a:off x="102358" y="3889612"/>
                <a:ext cx="75063" cy="1685498"/>
              </a:xfrm>
              <a:custGeom>
                <a:avLst/>
                <a:gdLst>
                  <a:gd name="connsiteX0" fmla="*/ 0 w 75063"/>
                  <a:gd name="connsiteY0" fmla="*/ 1685498 h 1685498"/>
                  <a:gd name="connsiteX1" fmla="*/ 75063 w 75063"/>
                  <a:gd name="connsiteY1" fmla="*/ 0 h 168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063" h="1685498">
                    <a:moveTo>
                      <a:pt x="0" y="1685498"/>
                    </a:moveTo>
                    <a:lnTo>
                      <a:pt x="75063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" name="Freeform 110">
                <a:extLst>
                  <a:ext uri="{FF2B5EF4-FFF2-40B4-BE49-F238E27FC236}">
                    <a16:creationId xmlns:a16="http://schemas.microsoft.com/office/drawing/2014/main" id="{DB876376-F1B3-4EAB-858F-DF411F12BCCC}"/>
                  </a:ext>
                </a:extLst>
              </p:cNvPr>
              <p:cNvSpPr/>
              <p:nvPr/>
            </p:nvSpPr>
            <p:spPr>
              <a:xfrm flipH="1">
                <a:off x="178938" y="3889612"/>
                <a:ext cx="75063" cy="1685498"/>
              </a:xfrm>
              <a:custGeom>
                <a:avLst/>
                <a:gdLst>
                  <a:gd name="connsiteX0" fmla="*/ 0 w 75063"/>
                  <a:gd name="connsiteY0" fmla="*/ 1685498 h 1685498"/>
                  <a:gd name="connsiteX1" fmla="*/ 75063 w 75063"/>
                  <a:gd name="connsiteY1" fmla="*/ 0 h 168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063" h="1685498">
                    <a:moveTo>
                      <a:pt x="0" y="1685498"/>
                    </a:moveTo>
                    <a:lnTo>
                      <a:pt x="75063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FCCA744-DD98-464B-A2DE-6716D334051A}"/>
                </a:ext>
              </a:extLst>
            </p:cNvPr>
            <p:cNvGrpSpPr/>
            <p:nvPr/>
          </p:nvGrpSpPr>
          <p:grpSpPr>
            <a:xfrm>
              <a:off x="5118849" y="5297185"/>
              <a:ext cx="151643" cy="365760"/>
              <a:chOff x="102358" y="3889612"/>
              <a:chExt cx="151643" cy="1685498"/>
            </a:xfrm>
          </p:grpSpPr>
          <p:sp>
            <p:nvSpPr>
              <p:cNvPr id="65" name="Freeform 113">
                <a:extLst>
                  <a:ext uri="{FF2B5EF4-FFF2-40B4-BE49-F238E27FC236}">
                    <a16:creationId xmlns:a16="http://schemas.microsoft.com/office/drawing/2014/main" id="{021C461D-98CA-4EE8-8A7B-38A6F4EF1932}"/>
                  </a:ext>
                </a:extLst>
              </p:cNvPr>
              <p:cNvSpPr/>
              <p:nvPr/>
            </p:nvSpPr>
            <p:spPr>
              <a:xfrm>
                <a:off x="102358" y="3889612"/>
                <a:ext cx="75063" cy="1685498"/>
              </a:xfrm>
              <a:custGeom>
                <a:avLst/>
                <a:gdLst>
                  <a:gd name="connsiteX0" fmla="*/ 0 w 75063"/>
                  <a:gd name="connsiteY0" fmla="*/ 1685498 h 1685498"/>
                  <a:gd name="connsiteX1" fmla="*/ 75063 w 75063"/>
                  <a:gd name="connsiteY1" fmla="*/ 0 h 168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063" h="1685498">
                    <a:moveTo>
                      <a:pt x="0" y="1685498"/>
                    </a:moveTo>
                    <a:lnTo>
                      <a:pt x="75063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" name="Freeform 114">
                <a:extLst>
                  <a:ext uri="{FF2B5EF4-FFF2-40B4-BE49-F238E27FC236}">
                    <a16:creationId xmlns:a16="http://schemas.microsoft.com/office/drawing/2014/main" id="{253B1591-4663-438B-9574-2D2538210D5B}"/>
                  </a:ext>
                </a:extLst>
              </p:cNvPr>
              <p:cNvSpPr/>
              <p:nvPr/>
            </p:nvSpPr>
            <p:spPr>
              <a:xfrm flipH="1">
                <a:off x="178938" y="3889612"/>
                <a:ext cx="75063" cy="1685498"/>
              </a:xfrm>
              <a:custGeom>
                <a:avLst/>
                <a:gdLst>
                  <a:gd name="connsiteX0" fmla="*/ 0 w 75063"/>
                  <a:gd name="connsiteY0" fmla="*/ 1685498 h 1685498"/>
                  <a:gd name="connsiteX1" fmla="*/ 75063 w 75063"/>
                  <a:gd name="connsiteY1" fmla="*/ 0 h 168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063" h="1685498">
                    <a:moveTo>
                      <a:pt x="0" y="1685498"/>
                    </a:moveTo>
                    <a:lnTo>
                      <a:pt x="75063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ECBB985-256E-486E-BA02-D95A95CCF0CE}"/>
                </a:ext>
              </a:extLst>
            </p:cNvPr>
            <p:cNvGrpSpPr/>
            <p:nvPr/>
          </p:nvGrpSpPr>
          <p:grpSpPr>
            <a:xfrm>
              <a:off x="3908641" y="4720795"/>
              <a:ext cx="151643" cy="942150"/>
              <a:chOff x="102358" y="3889612"/>
              <a:chExt cx="151643" cy="1685498"/>
            </a:xfrm>
          </p:grpSpPr>
          <p:sp>
            <p:nvSpPr>
              <p:cNvPr id="63" name="Freeform 116">
                <a:extLst>
                  <a:ext uri="{FF2B5EF4-FFF2-40B4-BE49-F238E27FC236}">
                    <a16:creationId xmlns:a16="http://schemas.microsoft.com/office/drawing/2014/main" id="{1D756D8F-1112-4A91-AEF0-F5DDF2C98297}"/>
                  </a:ext>
                </a:extLst>
              </p:cNvPr>
              <p:cNvSpPr/>
              <p:nvPr/>
            </p:nvSpPr>
            <p:spPr>
              <a:xfrm>
                <a:off x="102358" y="3889612"/>
                <a:ext cx="75063" cy="1685498"/>
              </a:xfrm>
              <a:custGeom>
                <a:avLst/>
                <a:gdLst>
                  <a:gd name="connsiteX0" fmla="*/ 0 w 75063"/>
                  <a:gd name="connsiteY0" fmla="*/ 1685498 h 1685498"/>
                  <a:gd name="connsiteX1" fmla="*/ 75063 w 75063"/>
                  <a:gd name="connsiteY1" fmla="*/ 0 h 168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063" h="1685498">
                    <a:moveTo>
                      <a:pt x="0" y="1685498"/>
                    </a:moveTo>
                    <a:lnTo>
                      <a:pt x="75063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" name="Freeform 117">
                <a:extLst>
                  <a:ext uri="{FF2B5EF4-FFF2-40B4-BE49-F238E27FC236}">
                    <a16:creationId xmlns:a16="http://schemas.microsoft.com/office/drawing/2014/main" id="{33FAD6E9-B3F6-45AB-A131-2C31D006E3BA}"/>
                  </a:ext>
                </a:extLst>
              </p:cNvPr>
              <p:cNvSpPr/>
              <p:nvPr/>
            </p:nvSpPr>
            <p:spPr>
              <a:xfrm flipH="1">
                <a:off x="178938" y="3889612"/>
                <a:ext cx="75063" cy="1685498"/>
              </a:xfrm>
              <a:custGeom>
                <a:avLst/>
                <a:gdLst>
                  <a:gd name="connsiteX0" fmla="*/ 0 w 75063"/>
                  <a:gd name="connsiteY0" fmla="*/ 1685498 h 1685498"/>
                  <a:gd name="connsiteX1" fmla="*/ 75063 w 75063"/>
                  <a:gd name="connsiteY1" fmla="*/ 0 h 168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063" h="1685498">
                    <a:moveTo>
                      <a:pt x="0" y="1685498"/>
                    </a:moveTo>
                    <a:lnTo>
                      <a:pt x="75063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2DAE8E-AA60-49CC-B4BA-12312F6233FE}"/>
                </a:ext>
              </a:extLst>
            </p:cNvPr>
            <p:cNvGrpSpPr/>
            <p:nvPr/>
          </p:nvGrpSpPr>
          <p:grpSpPr>
            <a:xfrm>
              <a:off x="2815668" y="5114305"/>
              <a:ext cx="151643" cy="548640"/>
              <a:chOff x="102358" y="3889612"/>
              <a:chExt cx="151643" cy="1685498"/>
            </a:xfrm>
          </p:grpSpPr>
          <p:sp>
            <p:nvSpPr>
              <p:cNvPr id="61" name="Freeform 119">
                <a:extLst>
                  <a:ext uri="{FF2B5EF4-FFF2-40B4-BE49-F238E27FC236}">
                    <a16:creationId xmlns:a16="http://schemas.microsoft.com/office/drawing/2014/main" id="{3A955294-8C1F-491D-AAE0-FC9856B224C4}"/>
                  </a:ext>
                </a:extLst>
              </p:cNvPr>
              <p:cNvSpPr/>
              <p:nvPr/>
            </p:nvSpPr>
            <p:spPr>
              <a:xfrm>
                <a:off x="102358" y="3889612"/>
                <a:ext cx="75063" cy="1685498"/>
              </a:xfrm>
              <a:custGeom>
                <a:avLst/>
                <a:gdLst>
                  <a:gd name="connsiteX0" fmla="*/ 0 w 75063"/>
                  <a:gd name="connsiteY0" fmla="*/ 1685498 h 1685498"/>
                  <a:gd name="connsiteX1" fmla="*/ 75063 w 75063"/>
                  <a:gd name="connsiteY1" fmla="*/ 0 h 168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063" h="1685498">
                    <a:moveTo>
                      <a:pt x="0" y="1685498"/>
                    </a:moveTo>
                    <a:lnTo>
                      <a:pt x="75063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" name="Freeform 120">
                <a:extLst>
                  <a:ext uri="{FF2B5EF4-FFF2-40B4-BE49-F238E27FC236}">
                    <a16:creationId xmlns:a16="http://schemas.microsoft.com/office/drawing/2014/main" id="{B2D4D38E-AD32-4B5C-81CE-B1526592CEB5}"/>
                  </a:ext>
                </a:extLst>
              </p:cNvPr>
              <p:cNvSpPr/>
              <p:nvPr/>
            </p:nvSpPr>
            <p:spPr>
              <a:xfrm flipH="1">
                <a:off x="178938" y="3889612"/>
                <a:ext cx="75063" cy="1685498"/>
              </a:xfrm>
              <a:custGeom>
                <a:avLst/>
                <a:gdLst>
                  <a:gd name="connsiteX0" fmla="*/ 0 w 75063"/>
                  <a:gd name="connsiteY0" fmla="*/ 1685498 h 1685498"/>
                  <a:gd name="connsiteX1" fmla="*/ 75063 w 75063"/>
                  <a:gd name="connsiteY1" fmla="*/ 0 h 168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063" h="1685498">
                    <a:moveTo>
                      <a:pt x="0" y="1685498"/>
                    </a:moveTo>
                    <a:lnTo>
                      <a:pt x="75063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6683434-BE12-4056-93E6-F2EBCA913D73}"/>
                </a:ext>
              </a:extLst>
            </p:cNvPr>
            <p:cNvGrpSpPr/>
            <p:nvPr/>
          </p:nvGrpSpPr>
          <p:grpSpPr>
            <a:xfrm>
              <a:off x="6306799" y="4720795"/>
              <a:ext cx="151643" cy="942150"/>
              <a:chOff x="102358" y="3889612"/>
              <a:chExt cx="151643" cy="1685498"/>
            </a:xfrm>
          </p:grpSpPr>
          <p:sp>
            <p:nvSpPr>
              <p:cNvPr id="59" name="Freeform 239">
                <a:extLst>
                  <a:ext uri="{FF2B5EF4-FFF2-40B4-BE49-F238E27FC236}">
                    <a16:creationId xmlns:a16="http://schemas.microsoft.com/office/drawing/2014/main" id="{4B193779-2BC1-4160-BE54-B56FCEE5AC47}"/>
                  </a:ext>
                </a:extLst>
              </p:cNvPr>
              <p:cNvSpPr/>
              <p:nvPr/>
            </p:nvSpPr>
            <p:spPr>
              <a:xfrm>
                <a:off x="102358" y="3889612"/>
                <a:ext cx="75063" cy="1685498"/>
              </a:xfrm>
              <a:custGeom>
                <a:avLst/>
                <a:gdLst>
                  <a:gd name="connsiteX0" fmla="*/ 0 w 75063"/>
                  <a:gd name="connsiteY0" fmla="*/ 1685498 h 1685498"/>
                  <a:gd name="connsiteX1" fmla="*/ 75063 w 75063"/>
                  <a:gd name="connsiteY1" fmla="*/ 0 h 168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063" h="1685498">
                    <a:moveTo>
                      <a:pt x="0" y="1685498"/>
                    </a:moveTo>
                    <a:lnTo>
                      <a:pt x="75063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" name="Freeform 240">
                <a:extLst>
                  <a:ext uri="{FF2B5EF4-FFF2-40B4-BE49-F238E27FC236}">
                    <a16:creationId xmlns:a16="http://schemas.microsoft.com/office/drawing/2014/main" id="{8C5988E4-CA46-40E4-8DEB-A16C8930A29E}"/>
                  </a:ext>
                </a:extLst>
              </p:cNvPr>
              <p:cNvSpPr/>
              <p:nvPr/>
            </p:nvSpPr>
            <p:spPr>
              <a:xfrm flipH="1">
                <a:off x="178938" y="3889612"/>
                <a:ext cx="75063" cy="1685498"/>
              </a:xfrm>
              <a:custGeom>
                <a:avLst/>
                <a:gdLst>
                  <a:gd name="connsiteX0" fmla="*/ 0 w 75063"/>
                  <a:gd name="connsiteY0" fmla="*/ 1685498 h 1685498"/>
                  <a:gd name="connsiteX1" fmla="*/ 75063 w 75063"/>
                  <a:gd name="connsiteY1" fmla="*/ 0 h 168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063" h="1685498">
                    <a:moveTo>
                      <a:pt x="0" y="1685498"/>
                    </a:moveTo>
                    <a:lnTo>
                      <a:pt x="75063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6B45F2F-E2C5-4EB1-994A-8E73D23F08F1}"/>
                </a:ext>
              </a:extLst>
            </p:cNvPr>
            <p:cNvGrpSpPr/>
            <p:nvPr/>
          </p:nvGrpSpPr>
          <p:grpSpPr>
            <a:xfrm>
              <a:off x="7356079" y="5480065"/>
              <a:ext cx="120056" cy="182880"/>
              <a:chOff x="102358" y="3889612"/>
              <a:chExt cx="151643" cy="1685498"/>
            </a:xfrm>
          </p:grpSpPr>
          <p:sp>
            <p:nvSpPr>
              <p:cNvPr id="57" name="Freeform 242">
                <a:extLst>
                  <a:ext uri="{FF2B5EF4-FFF2-40B4-BE49-F238E27FC236}">
                    <a16:creationId xmlns:a16="http://schemas.microsoft.com/office/drawing/2014/main" id="{73A542D5-95FF-42CF-9E2C-F50FFFB15CDC}"/>
                  </a:ext>
                </a:extLst>
              </p:cNvPr>
              <p:cNvSpPr/>
              <p:nvPr/>
            </p:nvSpPr>
            <p:spPr>
              <a:xfrm>
                <a:off x="102358" y="3889612"/>
                <a:ext cx="75063" cy="1685498"/>
              </a:xfrm>
              <a:custGeom>
                <a:avLst/>
                <a:gdLst>
                  <a:gd name="connsiteX0" fmla="*/ 0 w 75063"/>
                  <a:gd name="connsiteY0" fmla="*/ 1685498 h 1685498"/>
                  <a:gd name="connsiteX1" fmla="*/ 75063 w 75063"/>
                  <a:gd name="connsiteY1" fmla="*/ 0 h 168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063" h="1685498">
                    <a:moveTo>
                      <a:pt x="0" y="1685498"/>
                    </a:moveTo>
                    <a:lnTo>
                      <a:pt x="75063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" name="Freeform 243">
                <a:extLst>
                  <a:ext uri="{FF2B5EF4-FFF2-40B4-BE49-F238E27FC236}">
                    <a16:creationId xmlns:a16="http://schemas.microsoft.com/office/drawing/2014/main" id="{4D62BAC8-3745-4047-8153-5CEDC2439571}"/>
                  </a:ext>
                </a:extLst>
              </p:cNvPr>
              <p:cNvSpPr/>
              <p:nvPr/>
            </p:nvSpPr>
            <p:spPr>
              <a:xfrm flipH="1">
                <a:off x="178938" y="3889612"/>
                <a:ext cx="75063" cy="1685498"/>
              </a:xfrm>
              <a:custGeom>
                <a:avLst/>
                <a:gdLst>
                  <a:gd name="connsiteX0" fmla="*/ 0 w 75063"/>
                  <a:gd name="connsiteY0" fmla="*/ 1685498 h 1685498"/>
                  <a:gd name="connsiteX1" fmla="*/ 75063 w 75063"/>
                  <a:gd name="connsiteY1" fmla="*/ 0 h 168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063" h="1685498">
                    <a:moveTo>
                      <a:pt x="0" y="1685498"/>
                    </a:moveTo>
                    <a:lnTo>
                      <a:pt x="75063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A771A878-42B1-40BE-9182-70A9C33766EF}"/>
              </a:ext>
            </a:extLst>
          </p:cNvPr>
          <p:cNvSpPr txBox="1"/>
          <p:nvPr/>
        </p:nvSpPr>
        <p:spPr>
          <a:xfrm>
            <a:off x="6372743" y="4995459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7C57567-AA8A-47EC-8990-E476B5F73247}"/>
              </a:ext>
            </a:extLst>
          </p:cNvPr>
          <p:cNvGrpSpPr/>
          <p:nvPr/>
        </p:nvGrpSpPr>
        <p:grpSpPr>
          <a:xfrm>
            <a:off x="262341" y="1874296"/>
            <a:ext cx="7300036" cy="4297397"/>
            <a:chOff x="156949" y="2301452"/>
            <a:chExt cx="5475027" cy="3223048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75EEA4C-C5D7-4B33-9C0C-655A61B7586D}"/>
                </a:ext>
              </a:extLst>
            </p:cNvPr>
            <p:cNvGrpSpPr/>
            <p:nvPr/>
          </p:nvGrpSpPr>
          <p:grpSpPr>
            <a:xfrm>
              <a:off x="156949" y="2301452"/>
              <a:ext cx="4628391" cy="3223048"/>
              <a:chOff x="102357" y="2301452"/>
              <a:chExt cx="4628391" cy="3223048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728304D8-12BE-4388-8E46-01638D1D79CB}"/>
                  </a:ext>
                </a:extLst>
              </p:cNvPr>
              <p:cNvGrpSpPr/>
              <p:nvPr/>
            </p:nvGrpSpPr>
            <p:grpSpPr>
              <a:xfrm>
                <a:off x="102357" y="2301452"/>
                <a:ext cx="4628391" cy="3223048"/>
                <a:chOff x="102357" y="2301452"/>
                <a:chExt cx="4628391" cy="3223048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FF22F19C-FF2E-4076-9425-B6523FF681AB}"/>
                    </a:ext>
                  </a:extLst>
                </p:cNvPr>
                <p:cNvGrpSpPr/>
                <p:nvPr/>
              </p:nvGrpSpPr>
              <p:grpSpPr>
                <a:xfrm>
                  <a:off x="2450739" y="2578321"/>
                  <a:ext cx="87082" cy="2468880"/>
                  <a:chOff x="534390" y="2606634"/>
                  <a:chExt cx="87082" cy="2990594"/>
                </a:xfrm>
              </p:grpSpPr>
              <p:sp>
                <p:nvSpPr>
                  <p:cNvPr id="110" name="Freeform 75">
                    <a:extLst>
                      <a:ext uri="{FF2B5EF4-FFF2-40B4-BE49-F238E27FC236}">
                        <a16:creationId xmlns:a16="http://schemas.microsoft.com/office/drawing/2014/main" id="{B11BC7B9-63EC-4259-8F58-2B7594794E87}"/>
                      </a:ext>
                    </a:extLst>
                  </p:cNvPr>
                  <p:cNvSpPr/>
                  <p:nvPr/>
                </p:nvSpPr>
                <p:spPr>
                  <a:xfrm>
                    <a:off x="534390" y="2606634"/>
                    <a:ext cx="0" cy="2986644"/>
                  </a:xfrm>
                  <a:custGeom>
                    <a:avLst/>
                    <a:gdLst>
                      <a:gd name="connsiteX0" fmla="*/ 0 w 23750"/>
                      <a:gd name="connsiteY0" fmla="*/ 2986644 h 2986644"/>
                      <a:gd name="connsiteX1" fmla="*/ 23750 w 23750"/>
                      <a:gd name="connsiteY1" fmla="*/ 0 h 29866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750" h="2986644">
                        <a:moveTo>
                          <a:pt x="0" y="2986644"/>
                        </a:moveTo>
                        <a:lnTo>
                          <a:pt x="23750" y="0"/>
                        </a:lnTo>
                      </a:path>
                    </a:pathLst>
                  </a:custGeom>
                  <a:ln w="1270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11" name="Freeform 76">
                    <a:extLst>
                      <a:ext uri="{FF2B5EF4-FFF2-40B4-BE49-F238E27FC236}">
                        <a16:creationId xmlns:a16="http://schemas.microsoft.com/office/drawing/2014/main" id="{0AB48FA2-EB43-4A20-98A2-BC27A2209B2B}"/>
                      </a:ext>
                    </a:extLst>
                  </p:cNvPr>
                  <p:cNvSpPr/>
                  <p:nvPr/>
                </p:nvSpPr>
                <p:spPr>
                  <a:xfrm>
                    <a:off x="621472" y="2610584"/>
                    <a:ext cx="0" cy="2986644"/>
                  </a:xfrm>
                  <a:custGeom>
                    <a:avLst/>
                    <a:gdLst>
                      <a:gd name="connsiteX0" fmla="*/ 0 w 23750"/>
                      <a:gd name="connsiteY0" fmla="*/ 2986644 h 2986644"/>
                      <a:gd name="connsiteX1" fmla="*/ 23750 w 23750"/>
                      <a:gd name="connsiteY1" fmla="*/ 0 h 29866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750" h="2986644">
                        <a:moveTo>
                          <a:pt x="0" y="2986644"/>
                        </a:moveTo>
                        <a:lnTo>
                          <a:pt x="23750" y="0"/>
                        </a:lnTo>
                      </a:path>
                    </a:pathLst>
                  </a:custGeom>
                  <a:ln w="1270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id="{971ED69F-1401-4753-9906-6E2EA01CF932}"/>
                      </a:ext>
                    </a:extLst>
                  </p:cNvPr>
                  <p:cNvCxnSpPr>
                    <a:stCxn id="110" idx="1"/>
                    <a:endCxn id="111" idx="1"/>
                  </p:cNvCxnSpPr>
                  <p:nvPr/>
                </p:nvCxnSpPr>
                <p:spPr>
                  <a:xfrm>
                    <a:off x="534390" y="2606634"/>
                    <a:ext cx="87082" cy="3950"/>
                  </a:xfrm>
                  <a:prstGeom prst="line">
                    <a:avLst/>
                  </a:prstGeom>
                  <a:ln w="1270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0" name="Freeform 90">
                  <a:extLst>
                    <a:ext uri="{FF2B5EF4-FFF2-40B4-BE49-F238E27FC236}">
                      <a16:creationId xmlns:a16="http://schemas.microsoft.com/office/drawing/2014/main" id="{11500AB2-F80C-428D-8E6B-1805C475F600}"/>
                    </a:ext>
                  </a:extLst>
                </p:cNvPr>
                <p:cNvSpPr/>
                <p:nvPr/>
              </p:nvSpPr>
              <p:spPr>
                <a:xfrm>
                  <a:off x="102357" y="5032577"/>
                  <a:ext cx="2349689" cy="460173"/>
                </a:xfrm>
                <a:custGeom>
                  <a:avLst/>
                  <a:gdLst>
                    <a:gd name="connsiteX0" fmla="*/ 2704012 w 2704012"/>
                    <a:gd name="connsiteY0" fmla="*/ 13063 h 783771"/>
                    <a:gd name="connsiteX1" fmla="*/ 2638698 w 2704012"/>
                    <a:gd name="connsiteY1" fmla="*/ 0 h 783771"/>
                    <a:gd name="connsiteX2" fmla="*/ 2560320 w 2704012"/>
                    <a:gd name="connsiteY2" fmla="*/ 39188 h 783771"/>
                    <a:gd name="connsiteX3" fmla="*/ 2429692 w 2704012"/>
                    <a:gd name="connsiteY3" fmla="*/ 91440 h 783771"/>
                    <a:gd name="connsiteX4" fmla="*/ 2390503 w 2704012"/>
                    <a:gd name="connsiteY4" fmla="*/ 117566 h 783771"/>
                    <a:gd name="connsiteX5" fmla="*/ 2351315 w 2704012"/>
                    <a:gd name="connsiteY5" fmla="*/ 156754 h 783771"/>
                    <a:gd name="connsiteX6" fmla="*/ 2155372 w 2704012"/>
                    <a:gd name="connsiteY6" fmla="*/ 169817 h 783771"/>
                    <a:gd name="connsiteX7" fmla="*/ 2050869 w 2704012"/>
                    <a:gd name="connsiteY7" fmla="*/ 182880 h 783771"/>
                    <a:gd name="connsiteX8" fmla="*/ 2011680 w 2704012"/>
                    <a:gd name="connsiteY8" fmla="*/ 209006 h 783771"/>
                    <a:gd name="connsiteX9" fmla="*/ 1920240 w 2704012"/>
                    <a:gd name="connsiteY9" fmla="*/ 222068 h 783771"/>
                    <a:gd name="connsiteX10" fmla="*/ 1894115 w 2704012"/>
                    <a:gd name="connsiteY10" fmla="*/ 261257 h 783771"/>
                    <a:gd name="connsiteX11" fmla="*/ 1854926 w 2704012"/>
                    <a:gd name="connsiteY11" fmla="*/ 274320 h 783771"/>
                    <a:gd name="connsiteX12" fmla="*/ 1828800 w 2704012"/>
                    <a:gd name="connsiteY12" fmla="*/ 313508 h 783771"/>
                    <a:gd name="connsiteX13" fmla="*/ 1645920 w 2704012"/>
                    <a:gd name="connsiteY13" fmla="*/ 326571 h 783771"/>
                    <a:gd name="connsiteX14" fmla="*/ 1593669 w 2704012"/>
                    <a:gd name="connsiteY14" fmla="*/ 339634 h 783771"/>
                    <a:gd name="connsiteX15" fmla="*/ 1554480 w 2704012"/>
                    <a:gd name="connsiteY15" fmla="*/ 365760 h 783771"/>
                    <a:gd name="connsiteX16" fmla="*/ 1502229 w 2704012"/>
                    <a:gd name="connsiteY16" fmla="*/ 378823 h 783771"/>
                    <a:gd name="connsiteX17" fmla="*/ 1267098 w 2704012"/>
                    <a:gd name="connsiteY17" fmla="*/ 404948 h 783771"/>
                    <a:gd name="connsiteX18" fmla="*/ 1240972 w 2704012"/>
                    <a:gd name="connsiteY18" fmla="*/ 444137 h 783771"/>
                    <a:gd name="connsiteX19" fmla="*/ 1123406 w 2704012"/>
                    <a:gd name="connsiteY19" fmla="*/ 496388 h 783771"/>
                    <a:gd name="connsiteX20" fmla="*/ 1045029 w 2704012"/>
                    <a:gd name="connsiteY20" fmla="*/ 522514 h 783771"/>
                    <a:gd name="connsiteX21" fmla="*/ 992778 w 2704012"/>
                    <a:gd name="connsiteY21" fmla="*/ 535577 h 783771"/>
                    <a:gd name="connsiteX22" fmla="*/ 953589 w 2704012"/>
                    <a:gd name="connsiteY22" fmla="*/ 561703 h 783771"/>
                    <a:gd name="connsiteX23" fmla="*/ 783772 w 2704012"/>
                    <a:gd name="connsiteY23" fmla="*/ 561703 h 783771"/>
                    <a:gd name="connsiteX24" fmla="*/ 600892 w 2704012"/>
                    <a:gd name="connsiteY24" fmla="*/ 574766 h 783771"/>
                    <a:gd name="connsiteX25" fmla="*/ 522515 w 2704012"/>
                    <a:gd name="connsiteY25" fmla="*/ 613954 h 783771"/>
                    <a:gd name="connsiteX26" fmla="*/ 483326 w 2704012"/>
                    <a:gd name="connsiteY26" fmla="*/ 627017 h 783771"/>
                    <a:gd name="connsiteX27" fmla="*/ 378823 w 2704012"/>
                    <a:gd name="connsiteY27" fmla="*/ 653143 h 783771"/>
                    <a:gd name="connsiteX28" fmla="*/ 300446 w 2704012"/>
                    <a:gd name="connsiteY28" fmla="*/ 705394 h 783771"/>
                    <a:gd name="connsiteX29" fmla="*/ 235132 w 2704012"/>
                    <a:gd name="connsiteY29" fmla="*/ 718457 h 783771"/>
                    <a:gd name="connsiteX30" fmla="*/ 156755 w 2704012"/>
                    <a:gd name="connsiteY30" fmla="*/ 744583 h 783771"/>
                    <a:gd name="connsiteX31" fmla="*/ 26126 w 2704012"/>
                    <a:gd name="connsiteY31" fmla="*/ 757646 h 783771"/>
                    <a:gd name="connsiteX32" fmla="*/ 0 w 2704012"/>
                    <a:gd name="connsiteY32" fmla="*/ 783771 h 783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704012" h="783771">
                      <a:moveTo>
                        <a:pt x="2704012" y="13063"/>
                      </a:moveTo>
                      <a:cubicBezTo>
                        <a:pt x="2682241" y="8709"/>
                        <a:pt x="2660901" y="0"/>
                        <a:pt x="2638698" y="0"/>
                      </a:cubicBezTo>
                      <a:cubicBezTo>
                        <a:pt x="2611658" y="0"/>
                        <a:pt x="2580133" y="25980"/>
                        <a:pt x="2560320" y="39188"/>
                      </a:cubicBezTo>
                      <a:cubicBezTo>
                        <a:pt x="2532475" y="122728"/>
                        <a:pt x="2567572" y="56970"/>
                        <a:pt x="2429692" y="91440"/>
                      </a:cubicBezTo>
                      <a:cubicBezTo>
                        <a:pt x="2414461" y="95248"/>
                        <a:pt x="2402564" y="107515"/>
                        <a:pt x="2390503" y="117566"/>
                      </a:cubicBezTo>
                      <a:cubicBezTo>
                        <a:pt x="2376311" y="129392"/>
                        <a:pt x="2369348" y="152747"/>
                        <a:pt x="2351315" y="156754"/>
                      </a:cubicBezTo>
                      <a:cubicBezTo>
                        <a:pt x="2287414" y="170954"/>
                        <a:pt x="2220585" y="164146"/>
                        <a:pt x="2155372" y="169817"/>
                      </a:cubicBezTo>
                      <a:cubicBezTo>
                        <a:pt x="2120399" y="172858"/>
                        <a:pt x="2085703" y="178526"/>
                        <a:pt x="2050869" y="182880"/>
                      </a:cubicBezTo>
                      <a:cubicBezTo>
                        <a:pt x="2037806" y="191589"/>
                        <a:pt x="2026718" y="204495"/>
                        <a:pt x="2011680" y="209006"/>
                      </a:cubicBezTo>
                      <a:cubicBezTo>
                        <a:pt x="1982189" y="217853"/>
                        <a:pt x="1948376" y="209563"/>
                        <a:pt x="1920240" y="222068"/>
                      </a:cubicBezTo>
                      <a:cubicBezTo>
                        <a:pt x="1905894" y="228444"/>
                        <a:pt x="1906374" y="251449"/>
                        <a:pt x="1894115" y="261257"/>
                      </a:cubicBezTo>
                      <a:cubicBezTo>
                        <a:pt x="1883363" y="269859"/>
                        <a:pt x="1867989" y="269966"/>
                        <a:pt x="1854926" y="274320"/>
                      </a:cubicBezTo>
                      <a:cubicBezTo>
                        <a:pt x="1846217" y="287383"/>
                        <a:pt x="1844031" y="309700"/>
                        <a:pt x="1828800" y="313508"/>
                      </a:cubicBezTo>
                      <a:cubicBezTo>
                        <a:pt x="1769509" y="328331"/>
                        <a:pt x="1706662" y="319822"/>
                        <a:pt x="1645920" y="326571"/>
                      </a:cubicBezTo>
                      <a:cubicBezTo>
                        <a:pt x="1628077" y="328554"/>
                        <a:pt x="1611086" y="335280"/>
                        <a:pt x="1593669" y="339634"/>
                      </a:cubicBezTo>
                      <a:cubicBezTo>
                        <a:pt x="1580606" y="348343"/>
                        <a:pt x="1568910" y="359575"/>
                        <a:pt x="1554480" y="365760"/>
                      </a:cubicBezTo>
                      <a:cubicBezTo>
                        <a:pt x="1537979" y="372832"/>
                        <a:pt x="1519491" y="373891"/>
                        <a:pt x="1502229" y="378823"/>
                      </a:cubicBezTo>
                      <a:cubicBezTo>
                        <a:pt x="1378923" y="414054"/>
                        <a:pt x="1581446" y="383993"/>
                        <a:pt x="1267098" y="404948"/>
                      </a:cubicBezTo>
                      <a:cubicBezTo>
                        <a:pt x="1258389" y="418011"/>
                        <a:pt x="1252073" y="433036"/>
                        <a:pt x="1240972" y="444137"/>
                      </a:cubicBezTo>
                      <a:cubicBezTo>
                        <a:pt x="1209920" y="475189"/>
                        <a:pt x="1162211" y="483453"/>
                        <a:pt x="1123406" y="496388"/>
                      </a:cubicBezTo>
                      <a:lnTo>
                        <a:pt x="1045029" y="522514"/>
                      </a:lnTo>
                      <a:lnTo>
                        <a:pt x="992778" y="535577"/>
                      </a:lnTo>
                      <a:cubicBezTo>
                        <a:pt x="979715" y="544286"/>
                        <a:pt x="967631" y="554682"/>
                        <a:pt x="953589" y="561703"/>
                      </a:cubicBezTo>
                      <a:cubicBezTo>
                        <a:pt x="895303" y="590846"/>
                        <a:pt x="856858" y="569012"/>
                        <a:pt x="783772" y="561703"/>
                      </a:cubicBezTo>
                      <a:cubicBezTo>
                        <a:pt x="722812" y="566057"/>
                        <a:pt x="661589" y="567625"/>
                        <a:pt x="600892" y="574766"/>
                      </a:cubicBezTo>
                      <a:cubicBezTo>
                        <a:pt x="557951" y="579818"/>
                        <a:pt x="560457" y="594983"/>
                        <a:pt x="522515" y="613954"/>
                      </a:cubicBezTo>
                      <a:cubicBezTo>
                        <a:pt x="510199" y="620112"/>
                        <a:pt x="496684" y="623677"/>
                        <a:pt x="483326" y="627017"/>
                      </a:cubicBezTo>
                      <a:cubicBezTo>
                        <a:pt x="462269" y="632281"/>
                        <a:pt x="403254" y="639570"/>
                        <a:pt x="378823" y="653143"/>
                      </a:cubicBezTo>
                      <a:cubicBezTo>
                        <a:pt x="351375" y="668392"/>
                        <a:pt x="331235" y="699236"/>
                        <a:pt x="300446" y="705394"/>
                      </a:cubicBezTo>
                      <a:cubicBezTo>
                        <a:pt x="278675" y="709748"/>
                        <a:pt x="256552" y="712615"/>
                        <a:pt x="235132" y="718457"/>
                      </a:cubicBezTo>
                      <a:cubicBezTo>
                        <a:pt x="208563" y="725703"/>
                        <a:pt x="184157" y="741843"/>
                        <a:pt x="156755" y="744583"/>
                      </a:cubicBezTo>
                      <a:cubicBezTo>
                        <a:pt x="113212" y="748937"/>
                        <a:pt x="68580" y="747033"/>
                        <a:pt x="26126" y="757646"/>
                      </a:cubicBezTo>
                      <a:cubicBezTo>
                        <a:pt x="14178" y="760633"/>
                        <a:pt x="8709" y="775063"/>
                        <a:pt x="0" y="783771"/>
                      </a:cubicBezTo>
                    </a:path>
                  </a:pathLst>
                </a:cu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01" name="Freeform 91">
                  <a:extLst>
                    <a:ext uri="{FF2B5EF4-FFF2-40B4-BE49-F238E27FC236}">
                      <a16:creationId xmlns:a16="http://schemas.microsoft.com/office/drawing/2014/main" id="{9A708D02-CF32-4E63-9261-50EB72053A50}"/>
                    </a:ext>
                  </a:extLst>
                </p:cNvPr>
                <p:cNvSpPr/>
                <p:nvPr/>
              </p:nvSpPr>
              <p:spPr>
                <a:xfrm flipH="1">
                  <a:off x="2540755" y="5034377"/>
                  <a:ext cx="2189993" cy="464723"/>
                </a:xfrm>
                <a:custGeom>
                  <a:avLst/>
                  <a:gdLst>
                    <a:gd name="connsiteX0" fmla="*/ 2704012 w 2704012"/>
                    <a:gd name="connsiteY0" fmla="*/ 13063 h 783771"/>
                    <a:gd name="connsiteX1" fmla="*/ 2638698 w 2704012"/>
                    <a:gd name="connsiteY1" fmla="*/ 0 h 783771"/>
                    <a:gd name="connsiteX2" fmla="*/ 2560320 w 2704012"/>
                    <a:gd name="connsiteY2" fmla="*/ 39188 h 783771"/>
                    <a:gd name="connsiteX3" fmla="*/ 2429692 w 2704012"/>
                    <a:gd name="connsiteY3" fmla="*/ 91440 h 783771"/>
                    <a:gd name="connsiteX4" fmla="*/ 2390503 w 2704012"/>
                    <a:gd name="connsiteY4" fmla="*/ 117566 h 783771"/>
                    <a:gd name="connsiteX5" fmla="*/ 2351315 w 2704012"/>
                    <a:gd name="connsiteY5" fmla="*/ 156754 h 783771"/>
                    <a:gd name="connsiteX6" fmla="*/ 2155372 w 2704012"/>
                    <a:gd name="connsiteY6" fmla="*/ 169817 h 783771"/>
                    <a:gd name="connsiteX7" fmla="*/ 2050869 w 2704012"/>
                    <a:gd name="connsiteY7" fmla="*/ 182880 h 783771"/>
                    <a:gd name="connsiteX8" fmla="*/ 2011680 w 2704012"/>
                    <a:gd name="connsiteY8" fmla="*/ 209006 h 783771"/>
                    <a:gd name="connsiteX9" fmla="*/ 1920240 w 2704012"/>
                    <a:gd name="connsiteY9" fmla="*/ 222068 h 783771"/>
                    <a:gd name="connsiteX10" fmla="*/ 1894115 w 2704012"/>
                    <a:gd name="connsiteY10" fmla="*/ 261257 h 783771"/>
                    <a:gd name="connsiteX11" fmla="*/ 1854926 w 2704012"/>
                    <a:gd name="connsiteY11" fmla="*/ 274320 h 783771"/>
                    <a:gd name="connsiteX12" fmla="*/ 1828800 w 2704012"/>
                    <a:gd name="connsiteY12" fmla="*/ 313508 h 783771"/>
                    <a:gd name="connsiteX13" fmla="*/ 1645920 w 2704012"/>
                    <a:gd name="connsiteY13" fmla="*/ 326571 h 783771"/>
                    <a:gd name="connsiteX14" fmla="*/ 1593669 w 2704012"/>
                    <a:gd name="connsiteY14" fmla="*/ 339634 h 783771"/>
                    <a:gd name="connsiteX15" fmla="*/ 1554480 w 2704012"/>
                    <a:gd name="connsiteY15" fmla="*/ 365760 h 783771"/>
                    <a:gd name="connsiteX16" fmla="*/ 1502229 w 2704012"/>
                    <a:gd name="connsiteY16" fmla="*/ 378823 h 783771"/>
                    <a:gd name="connsiteX17" fmla="*/ 1267098 w 2704012"/>
                    <a:gd name="connsiteY17" fmla="*/ 404948 h 783771"/>
                    <a:gd name="connsiteX18" fmla="*/ 1240972 w 2704012"/>
                    <a:gd name="connsiteY18" fmla="*/ 444137 h 783771"/>
                    <a:gd name="connsiteX19" fmla="*/ 1123406 w 2704012"/>
                    <a:gd name="connsiteY19" fmla="*/ 496388 h 783771"/>
                    <a:gd name="connsiteX20" fmla="*/ 1045029 w 2704012"/>
                    <a:gd name="connsiteY20" fmla="*/ 522514 h 783771"/>
                    <a:gd name="connsiteX21" fmla="*/ 992778 w 2704012"/>
                    <a:gd name="connsiteY21" fmla="*/ 535577 h 783771"/>
                    <a:gd name="connsiteX22" fmla="*/ 953589 w 2704012"/>
                    <a:gd name="connsiteY22" fmla="*/ 561703 h 783771"/>
                    <a:gd name="connsiteX23" fmla="*/ 783772 w 2704012"/>
                    <a:gd name="connsiteY23" fmla="*/ 561703 h 783771"/>
                    <a:gd name="connsiteX24" fmla="*/ 600892 w 2704012"/>
                    <a:gd name="connsiteY24" fmla="*/ 574766 h 783771"/>
                    <a:gd name="connsiteX25" fmla="*/ 522515 w 2704012"/>
                    <a:gd name="connsiteY25" fmla="*/ 613954 h 783771"/>
                    <a:gd name="connsiteX26" fmla="*/ 483326 w 2704012"/>
                    <a:gd name="connsiteY26" fmla="*/ 627017 h 783771"/>
                    <a:gd name="connsiteX27" fmla="*/ 378823 w 2704012"/>
                    <a:gd name="connsiteY27" fmla="*/ 653143 h 783771"/>
                    <a:gd name="connsiteX28" fmla="*/ 300446 w 2704012"/>
                    <a:gd name="connsiteY28" fmla="*/ 705394 h 783771"/>
                    <a:gd name="connsiteX29" fmla="*/ 235132 w 2704012"/>
                    <a:gd name="connsiteY29" fmla="*/ 718457 h 783771"/>
                    <a:gd name="connsiteX30" fmla="*/ 156755 w 2704012"/>
                    <a:gd name="connsiteY30" fmla="*/ 744583 h 783771"/>
                    <a:gd name="connsiteX31" fmla="*/ 26126 w 2704012"/>
                    <a:gd name="connsiteY31" fmla="*/ 757646 h 783771"/>
                    <a:gd name="connsiteX32" fmla="*/ 0 w 2704012"/>
                    <a:gd name="connsiteY32" fmla="*/ 783771 h 783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704012" h="783771">
                      <a:moveTo>
                        <a:pt x="2704012" y="13063"/>
                      </a:moveTo>
                      <a:cubicBezTo>
                        <a:pt x="2682241" y="8709"/>
                        <a:pt x="2660901" y="0"/>
                        <a:pt x="2638698" y="0"/>
                      </a:cubicBezTo>
                      <a:cubicBezTo>
                        <a:pt x="2611658" y="0"/>
                        <a:pt x="2580133" y="25980"/>
                        <a:pt x="2560320" y="39188"/>
                      </a:cubicBezTo>
                      <a:cubicBezTo>
                        <a:pt x="2532475" y="122728"/>
                        <a:pt x="2567572" y="56970"/>
                        <a:pt x="2429692" y="91440"/>
                      </a:cubicBezTo>
                      <a:cubicBezTo>
                        <a:pt x="2414461" y="95248"/>
                        <a:pt x="2402564" y="107515"/>
                        <a:pt x="2390503" y="117566"/>
                      </a:cubicBezTo>
                      <a:cubicBezTo>
                        <a:pt x="2376311" y="129392"/>
                        <a:pt x="2369348" y="152747"/>
                        <a:pt x="2351315" y="156754"/>
                      </a:cubicBezTo>
                      <a:cubicBezTo>
                        <a:pt x="2287414" y="170954"/>
                        <a:pt x="2220585" y="164146"/>
                        <a:pt x="2155372" y="169817"/>
                      </a:cubicBezTo>
                      <a:cubicBezTo>
                        <a:pt x="2120399" y="172858"/>
                        <a:pt x="2085703" y="178526"/>
                        <a:pt x="2050869" y="182880"/>
                      </a:cubicBezTo>
                      <a:cubicBezTo>
                        <a:pt x="2037806" y="191589"/>
                        <a:pt x="2026718" y="204495"/>
                        <a:pt x="2011680" y="209006"/>
                      </a:cubicBezTo>
                      <a:cubicBezTo>
                        <a:pt x="1982189" y="217853"/>
                        <a:pt x="1948376" y="209563"/>
                        <a:pt x="1920240" y="222068"/>
                      </a:cubicBezTo>
                      <a:cubicBezTo>
                        <a:pt x="1905894" y="228444"/>
                        <a:pt x="1906374" y="251449"/>
                        <a:pt x="1894115" y="261257"/>
                      </a:cubicBezTo>
                      <a:cubicBezTo>
                        <a:pt x="1883363" y="269859"/>
                        <a:pt x="1867989" y="269966"/>
                        <a:pt x="1854926" y="274320"/>
                      </a:cubicBezTo>
                      <a:cubicBezTo>
                        <a:pt x="1846217" y="287383"/>
                        <a:pt x="1844031" y="309700"/>
                        <a:pt x="1828800" y="313508"/>
                      </a:cubicBezTo>
                      <a:cubicBezTo>
                        <a:pt x="1769509" y="328331"/>
                        <a:pt x="1706662" y="319822"/>
                        <a:pt x="1645920" y="326571"/>
                      </a:cubicBezTo>
                      <a:cubicBezTo>
                        <a:pt x="1628077" y="328554"/>
                        <a:pt x="1611086" y="335280"/>
                        <a:pt x="1593669" y="339634"/>
                      </a:cubicBezTo>
                      <a:cubicBezTo>
                        <a:pt x="1580606" y="348343"/>
                        <a:pt x="1568910" y="359575"/>
                        <a:pt x="1554480" y="365760"/>
                      </a:cubicBezTo>
                      <a:cubicBezTo>
                        <a:pt x="1537979" y="372832"/>
                        <a:pt x="1519491" y="373891"/>
                        <a:pt x="1502229" y="378823"/>
                      </a:cubicBezTo>
                      <a:cubicBezTo>
                        <a:pt x="1378923" y="414054"/>
                        <a:pt x="1581446" y="383993"/>
                        <a:pt x="1267098" y="404948"/>
                      </a:cubicBezTo>
                      <a:cubicBezTo>
                        <a:pt x="1258389" y="418011"/>
                        <a:pt x="1252073" y="433036"/>
                        <a:pt x="1240972" y="444137"/>
                      </a:cubicBezTo>
                      <a:cubicBezTo>
                        <a:pt x="1209920" y="475189"/>
                        <a:pt x="1162211" y="483453"/>
                        <a:pt x="1123406" y="496388"/>
                      </a:cubicBezTo>
                      <a:lnTo>
                        <a:pt x="1045029" y="522514"/>
                      </a:lnTo>
                      <a:lnTo>
                        <a:pt x="992778" y="535577"/>
                      </a:lnTo>
                      <a:cubicBezTo>
                        <a:pt x="979715" y="544286"/>
                        <a:pt x="967631" y="554682"/>
                        <a:pt x="953589" y="561703"/>
                      </a:cubicBezTo>
                      <a:cubicBezTo>
                        <a:pt x="895303" y="590846"/>
                        <a:pt x="856858" y="569012"/>
                        <a:pt x="783772" y="561703"/>
                      </a:cubicBezTo>
                      <a:cubicBezTo>
                        <a:pt x="722812" y="566057"/>
                        <a:pt x="661589" y="567625"/>
                        <a:pt x="600892" y="574766"/>
                      </a:cubicBezTo>
                      <a:cubicBezTo>
                        <a:pt x="557951" y="579818"/>
                        <a:pt x="560457" y="594983"/>
                        <a:pt x="522515" y="613954"/>
                      </a:cubicBezTo>
                      <a:cubicBezTo>
                        <a:pt x="510199" y="620112"/>
                        <a:pt x="496684" y="623677"/>
                        <a:pt x="483326" y="627017"/>
                      </a:cubicBezTo>
                      <a:cubicBezTo>
                        <a:pt x="462269" y="632281"/>
                        <a:pt x="403254" y="639570"/>
                        <a:pt x="378823" y="653143"/>
                      </a:cubicBezTo>
                      <a:cubicBezTo>
                        <a:pt x="351375" y="668392"/>
                        <a:pt x="331235" y="699236"/>
                        <a:pt x="300446" y="705394"/>
                      </a:cubicBezTo>
                      <a:cubicBezTo>
                        <a:pt x="278675" y="709748"/>
                        <a:pt x="256552" y="712615"/>
                        <a:pt x="235132" y="718457"/>
                      </a:cubicBezTo>
                      <a:cubicBezTo>
                        <a:pt x="208563" y="725703"/>
                        <a:pt x="184157" y="741843"/>
                        <a:pt x="156755" y="744583"/>
                      </a:cubicBezTo>
                      <a:cubicBezTo>
                        <a:pt x="113212" y="748937"/>
                        <a:pt x="68580" y="747033"/>
                        <a:pt x="26126" y="757646"/>
                      </a:cubicBezTo>
                      <a:cubicBezTo>
                        <a:pt x="14178" y="760633"/>
                        <a:pt x="8709" y="775063"/>
                        <a:pt x="0" y="783771"/>
                      </a:cubicBezTo>
                    </a:path>
                  </a:pathLst>
                </a:cu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683A07C9-2B96-47B7-9B3B-D2137E0974B8}"/>
                    </a:ext>
                  </a:extLst>
                </p:cNvPr>
                <p:cNvCxnSpPr/>
                <p:nvPr/>
              </p:nvCxnSpPr>
              <p:spPr>
                <a:xfrm flipH="1" flipV="1">
                  <a:off x="2107726" y="2469771"/>
                  <a:ext cx="129654" cy="9553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5DAEF18-992F-4572-8B4B-E16468D0EBE5}"/>
                    </a:ext>
                  </a:extLst>
                </p:cNvPr>
                <p:cNvSpPr txBox="1"/>
                <p:nvPr/>
              </p:nvSpPr>
              <p:spPr>
                <a:xfrm>
                  <a:off x="1250188" y="2301452"/>
                  <a:ext cx="804163" cy="2077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High Power </a:t>
                  </a:r>
                  <a:r>
                    <a:rPr lang="en-US" sz="1200" err="1"/>
                    <a:t>Tx</a:t>
                  </a:r>
                  <a:endParaRPr lang="en-US" sz="1200"/>
                </a:p>
              </p:txBody>
            </p:sp>
            <p:grpSp>
              <p:nvGrpSpPr>
                <p:cNvPr id="104" name="Group 74">
                  <a:extLst>
                    <a:ext uri="{FF2B5EF4-FFF2-40B4-BE49-F238E27FC236}">
                      <a16:creationId xmlns:a16="http://schemas.microsoft.com/office/drawing/2014/main" id="{C955B837-0D48-49F8-96A1-4F18F815C624}"/>
                    </a:ext>
                  </a:extLst>
                </p:cNvPr>
                <p:cNvGrpSpPr/>
                <p:nvPr/>
              </p:nvGrpSpPr>
              <p:grpSpPr>
                <a:xfrm>
                  <a:off x="2253889" y="2584671"/>
                  <a:ext cx="87082" cy="2468880"/>
                  <a:chOff x="534390" y="2606634"/>
                  <a:chExt cx="87082" cy="2990594"/>
                </a:xfrm>
              </p:grpSpPr>
              <p:sp>
                <p:nvSpPr>
                  <p:cNvPr id="107" name="Freeform 233">
                    <a:extLst>
                      <a:ext uri="{FF2B5EF4-FFF2-40B4-BE49-F238E27FC236}">
                        <a16:creationId xmlns:a16="http://schemas.microsoft.com/office/drawing/2014/main" id="{E9F54650-A2F9-429D-9FB4-96CC33EC2C8A}"/>
                      </a:ext>
                    </a:extLst>
                  </p:cNvPr>
                  <p:cNvSpPr/>
                  <p:nvPr/>
                </p:nvSpPr>
                <p:spPr>
                  <a:xfrm>
                    <a:off x="534390" y="2606634"/>
                    <a:ext cx="0" cy="2986644"/>
                  </a:xfrm>
                  <a:custGeom>
                    <a:avLst/>
                    <a:gdLst>
                      <a:gd name="connsiteX0" fmla="*/ 0 w 23750"/>
                      <a:gd name="connsiteY0" fmla="*/ 2986644 h 2986644"/>
                      <a:gd name="connsiteX1" fmla="*/ 23750 w 23750"/>
                      <a:gd name="connsiteY1" fmla="*/ 0 h 29866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750" h="2986644">
                        <a:moveTo>
                          <a:pt x="0" y="2986644"/>
                        </a:moveTo>
                        <a:lnTo>
                          <a:pt x="23750" y="0"/>
                        </a:lnTo>
                      </a:path>
                    </a:pathLst>
                  </a:custGeom>
                  <a:ln w="1270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08" name="Freeform 234">
                    <a:extLst>
                      <a:ext uri="{FF2B5EF4-FFF2-40B4-BE49-F238E27FC236}">
                        <a16:creationId xmlns:a16="http://schemas.microsoft.com/office/drawing/2014/main" id="{CE5348A3-08AA-4759-80ED-B6031C427EB5}"/>
                      </a:ext>
                    </a:extLst>
                  </p:cNvPr>
                  <p:cNvSpPr/>
                  <p:nvPr/>
                </p:nvSpPr>
                <p:spPr>
                  <a:xfrm>
                    <a:off x="621472" y="2610584"/>
                    <a:ext cx="0" cy="2986644"/>
                  </a:xfrm>
                  <a:custGeom>
                    <a:avLst/>
                    <a:gdLst>
                      <a:gd name="connsiteX0" fmla="*/ 0 w 23750"/>
                      <a:gd name="connsiteY0" fmla="*/ 2986644 h 2986644"/>
                      <a:gd name="connsiteX1" fmla="*/ 23750 w 23750"/>
                      <a:gd name="connsiteY1" fmla="*/ 0 h 29866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750" h="2986644">
                        <a:moveTo>
                          <a:pt x="0" y="2986644"/>
                        </a:moveTo>
                        <a:lnTo>
                          <a:pt x="23750" y="0"/>
                        </a:lnTo>
                      </a:path>
                    </a:pathLst>
                  </a:custGeom>
                  <a:ln w="1270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56F29A36-7FB4-42A0-99E2-A18DC0214A8D}"/>
                      </a:ext>
                    </a:extLst>
                  </p:cNvPr>
                  <p:cNvCxnSpPr>
                    <a:stCxn id="107" idx="1"/>
                    <a:endCxn id="108" idx="1"/>
                  </p:cNvCxnSpPr>
                  <p:nvPr/>
                </p:nvCxnSpPr>
                <p:spPr>
                  <a:xfrm>
                    <a:off x="534390" y="2606634"/>
                    <a:ext cx="87082" cy="3950"/>
                  </a:xfrm>
                  <a:prstGeom prst="line">
                    <a:avLst/>
                  </a:prstGeom>
                  <a:ln w="1270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5" name="Freeform 231">
                  <a:extLst>
                    <a:ext uri="{FF2B5EF4-FFF2-40B4-BE49-F238E27FC236}">
                      <a16:creationId xmlns:a16="http://schemas.microsoft.com/office/drawing/2014/main" id="{0614279A-545F-4D39-9827-2AE399CE6A8A}"/>
                    </a:ext>
                  </a:extLst>
                </p:cNvPr>
                <p:cNvSpPr/>
                <p:nvPr/>
              </p:nvSpPr>
              <p:spPr>
                <a:xfrm>
                  <a:off x="190500" y="5038927"/>
                  <a:ext cx="2064696" cy="485573"/>
                </a:xfrm>
                <a:custGeom>
                  <a:avLst/>
                  <a:gdLst>
                    <a:gd name="connsiteX0" fmla="*/ 2704012 w 2704012"/>
                    <a:gd name="connsiteY0" fmla="*/ 13063 h 783771"/>
                    <a:gd name="connsiteX1" fmla="*/ 2638698 w 2704012"/>
                    <a:gd name="connsiteY1" fmla="*/ 0 h 783771"/>
                    <a:gd name="connsiteX2" fmla="*/ 2560320 w 2704012"/>
                    <a:gd name="connsiteY2" fmla="*/ 39188 h 783771"/>
                    <a:gd name="connsiteX3" fmla="*/ 2429692 w 2704012"/>
                    <a:gd name="connsiteY3" fmla="*/ 91440 h 783771"/>
                    <a:gd name="connsiteX4" fmla="*/ 2390503 w 2704012"/>
                    <a:gd name="connsiteY4" fmla="*/ 117566 h 783771"/>
                    <a:gd name="connsiteX5" fmla="*/ 2351315 w 2704012"/>
                    <a:gd name="connsiteY5" fmla="*/ 156754 h 783771"/>
                    <a:gd name="connsiteX6" fmla="*/ 2155372 w 2704012"/>
                    <a:gd name="connsiteY6" fmla="*/ 169817 h 783771"/>
                    <a:gd name="connsiteX7" fmla="*/ 2050869 w 2704012"/>
                    <a:gd name="connsiteY7" fmla="*/ 182880 h 783771"/>
                    <a:gd name="connsiteX8" fmla="*/ 2011680 w 2704012"/>
                    <a:gd name="connsiteY8" fmla="*/ 209006 h 783771"/>
                    <a:gd name="connsiteX9" fmla="*/ 1920240 w 2704012"/>
                    <a:gd name="connsiteY9" fmla="*/ 222068 h 783771"/>
                    <a:gd name="connsiteX10" fmla="*/ 1894115 w 2704012"/>
                    <a:gd name="connsiteY10" fmla="*/ 261257 h 783771"/>
                    <a:gd name="connsiteX11" fmla="*/ 1854926 w 2704012"/>
                    <a:gd name="connsiteY11" fmla="*/ 274320 h 783771"/>
                    <a:gd name="connsiteX12" fmla="*/ 1828800 w 2704012"/>
                    <a:gd name="connsiteY12" fmla="*/ 313508 h 783771"/>
                    <a:gd name="connsiteX13" fmla="*/ 1645920 w 2704012"/>
                    <a:gd name="connsiteY13" fmla="*/ 326571 h 783771"/>
                    <a:gd name="connsiteX14" fmla="*/ 1593669 w 2704012"/>
                    <a:gd name="connsiteY14" fmla="*/ 339634 h 783771"/>
                    <a:gd name="connsiteX15" fmla="*/ 1554480 w 2704012"/>
                    <a:gd name="connsiteY15" fmla="*/ 365760 h 783771"/>
                    <a:gd name="connsiteX16" fmla="*/ 1502229 w 2704012"/>
                    <a:gd name="connsiteY16" fmla="*/ 378823 h 783771"/>
                    <a:gd name="connsiteX17" fmla="*/ 1267098 w 2704012"/>
                    <a:gd name="connsiteY17" fmla="*/ 404948 h 783771"/>
                    <a:gd name="connsiteX18" fmla="*/ 1240972 w 2704012"/>
                    <a:gd name="connsiteY18" fmla="*/ 444137 h 783771"/>
                    <a:gd name="connsiteX19" fmla="*/ 1123406 w 2704012"/>
                    <a:gd name="connsiteY19" fmla="*/ 496388 h 783771"/>
                    <a:gd name="connsiteX20" fmla="*/ 1045029 w 2704012"/>
                    <a:gd name="connsiteY20" fmla="*/ 522514 h 783771"/>
                    <a:gd name="connsiteX21" fmla="*/ 992778 w 2704012"/>
                    <a:gd name="connsiteY21" fmla="*/ 535577 h 783771"/>
                    <a:gd name="connsiteX22" fmla="*/ 953589 w 2704012"/>
                    <a:gd name="connsiteY22" fmla="*/ 561703 h 783771"/>
                    <a:gd name="connsiteX23" fmla="*/ 783772 w 2704012"/>
                    <a:gd name="connsiteY23" fmla="*/ 561703 h 783771"/>
                    <a:gd name="connsiteX24" fmla="*/ 600892 w 2704012"/>
                    <a:gd name="connsiteY24" fmla="*/ 574766 h 783771"/>
                    <a:gd name="connsiteX25" fmla="*/ 522515 w 2704012"/>
                    <a:gd name="connsiteY25" fmla="*/ 613954 h 783771"/>
                    <a:gd name="connsiteX26" fmla="*/ 483326 w 2704012"/>
                    <a:gd name="connsiteY26" fmla="*/ 627017 h 783771"/>
                    <a:gd name="connsiteX27" fmla="*/ 378823 w 2704012"/>
                    <a:gd name="connsiteY27" fmla="*/ 653143 h 783771"/>
                    <a:gd name="connsiteX28" fmla="*/ 300446 w 2704012"/>
                    <a:gd name="connsiteY28" fmla="*/ 705394 h 783771"/>
                    <a:gd name="connsiteX29" fmla="*/ 235132 w 2704012"/>
                    <a:gd name="connsiteY29" fmla="*/ 718457 h 783771"/>
                    <a:gd name="connsiteX30" fmla="*/ 156755 w 2704012"/>
                    <a:gd name="connsiteY30" fmla="*/ 744583 h 783771"/>
                    <a:gd name="connsiteX31" fmla="*/ 26126 w 2704012"/>
                    <a:gd name="connsiteY31" fmla="*/ 757646 h 783771"/>
                    <a:gd name="connsiteX32" fmla="*/ 0 w 2704012"/>
                    <a:gd name="connsiteY32" fmla="*/ 783771 h 783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704012" h="783771">
                      <a:moveTo>
                        <a:pt x="2704012" y="13063"/>
                      </a:moveTo>
                      <a:cubicBezTo>
                        <a:pt x="2682241" y="8709"/>
                        <a:pt x="2660901" y="0"/>
                        <a:pt x="2638698" y="0"/>
                      </a:cubicBezTo>
                      <a:cubicBezTo>
                        <a:pt x="2611658" y="0"/>
                        <a:pt x="2580133" y="25980"/>
                        <a:pt x="2560320" y="39188"/>
                      </a:cubicBezTo>
                      <a:cubicBezTo>
                        <a:pt x="2532475" y="122728"/>
                        <a:pt x="2567572" y="56970"/>
                        <a:pt x="2429692" y="91440"/>
                      </a:cubicBezTo>
                      <a:cubicBezTo>
                        <a:pt x="2414461" y="95248"/>
                        <a:pt x="2402564" y="107515"/>
                        <a:pt x="2390503" y="117566"/>
                      </a:cubicBezTo>
                      <a:cubicBezTo>
                        <a:pt x="2376311" y="129392"/>
                        <a:pt x="2369348" y="152747"/>
                        <a:pt x="2351315" y="156754"/>
                      </a:cubicBezTo>
                      <a:cubicBezTo>
                        <a:pt x="2287414" y="170954"/>
                        <a:pt x="2220585" y="164146"/>
                        <a:pt x="2155372" y="169817"/>
                      </a:cubicBezTo>
                      <a:cubicBezTo>
                        <a:pt x="2120399" y="172858"/>
                        <a:pt x="2085703" y="178526"/>
                        <a:pt x="2050869" y="182880"/>
                      </a:cubicBezTo>
                      <a:cubicBezTo>
                        <a:pt x="2037806" y="191589"/>
                        <a:pt x="2026718" y="204495"/>
                        <a:pt x="2011680" y="209006"/>
                      </a:cubicBezTo>
                      <a:cubicBezTo>
                        <a:pt x="1982189" y="217853"/>
                        <a:pt x="1948376" y="209563"/>
                        <a:pt x="1920240" y="222068"/>
                      </a:cubicBezTo>
                      <a:cubicBezTo>
                        <a:pt x="1905894" y="228444"/>
                        <a:pt x="1906374" y="251449"/>
                        <a:pt x="1894115" y="261257"/>
                      </a:cubicBezTo>
                      <a:cubicBezTo>
                        <a:pt x="1883363" y="269859"/>
                        <a:pt x="1867989" y="269966"/>
                        <a:pt x="1854926" y="274320"/>
                      </a:cubicBezTo>
                      <a:cubicBezTo>
                        <a:pt x="1846217" y="287383"/>
                        <a:pt x="1844031" y="309700"/>
                        <a:pt x="1828800" y="313508"/>
                      </a:cubicBezTo>
                      <a:cubicBezTo>
                        <a:pt x="1769509" y="328331"/>
                        <a:pt x="1706662" y="319822"/>
                        <a:pt x="1645920" y="326571"/>
                      </a:cubicBezTo>
                      <a:cubicBezTo>
                        <a:pt x="1628077" y="328554"/>
                        <a:pt x="1611086" y="335280"/>
                        <a:pt x="1593669" y="339634"/>
                      </a:cubicBezTo>
                      <a:cubicBezTo>
                        <a:pt x="1580606" y="348343"/>
                        <a:pt x="1568910" y="359575"/>
                        <a:pt x="1554480" y="365760"/>
                      </a:cubicBezTo>
                      <a:cubicBezTo>
                        <a:pt x="1537979" y="372832"/>
                        <a:pt x="1519491" y="373891"/>
                        <a:pt x="1502229" y="378823"/>
                      </a:cubicBezTo>
                      <a:cubicBezTo>
                        <a:pt x="1378923" y="414054"/>
                        <a:pt x="1581446" y="383993"/>
                        <a:pt x="1267098" y="404948"/>
                      </a:cubicBezTo>
                      <a:cubicBezTo>
                        <a:pt x="1258389" y="418011"/>
                        <a:pt x="1252073" y="433036"/>
                        <a:pt x="1240972" y="444137"/>
                      </a:cubicBezTo>
                      <a:cubicBezTo>
                        <a:pt x="1209920" y="475189"/>
                        <a:pt x="1162211" y="483453"/>
                        <a:pt x="1123406" y="496388"/>
                      </a:cubicBezTo>
                      <a:lnTo>
                        <a:pt x="1045029" y="522514"/>
                      </a:lnTo>
                      <a:lnTo>
                        <a:pt x="992778" y="535577"/>
                      </a:lnTo>
                      <a:cubicBezTo>
                        <a:pt x="979715" y="544286"/>
                        <a:pt x="967631" y="554682"/>
                        <a:pt x="953589" y="561703"/>
                      </a:cubicBezTo>
                      <a:cubicBezTo>
                        <a:pt x="895303" y="590846"/>
                        <a:pt x="856858" y="569012"/>
                        <a:pt x="783772" y="561703"/>
                      </a:cubicBezTo>
                      <a:cubicBezTo>
                        <a:pt x="722812" y="566057"/>
                        <a:pt x="661589" y="567625"/>
                        <a:pt x="600892" y="574766"/>
                      </a:cubicBezTo>
                      <a:cubicBezTo>
                        <a:pt x="557951" y="579818"/>
                        <a:pt x="560457" y="594983"/>
                        <a:pt x="522515" y="613954"/>
                      </a:cubicBezTo>
                      <a:cubicBezTo>
                        <a:pt x="510199" y="620112"/>
                        <a:pt x="496684" y="623677"/>
                        <a:pt x="483326" y="627017"/>
                      </a:cubicBezTo>
                      <a:cubicBezTo>
                        <a:pt x="462269" y="632281"/>
                        <a:pt x="403254" y="639570"/>
                        <a:pt x="378823" y="653143"/>
                      </a:cubicBezTo>
                      <a:cubicBezTo>
                        <a:pt x="351375" y="668392"/>
                        <a:pt x="331235" y="699236"/>
                        <a:pt x="300446" y="705394"/>
                      </a:cubicBezTo>
                      <a:cubicBezTo>
                        <a:pt x="278675" y="709748"/>
                        <a:pt x="256552" y="712615"/>
                        <a:pt x="235132" y="718457"/>
                      </a:cubicBezTo>
                      <a:cubicBezTo>
                        <a:pt x="208563" y="725703"/>
                        <a:pt x="184157" y="741843"/>
                        <a:pt x="156755" y="744583"/>
                      </a:cubicBezTo>
                      <a:cubicBezTo>
                        <a:pt x="113212" y="748937"/>
                        <a:pt x="68580" y="747033"/>
                        <a:pt x="26126" y="757646"/>
                      </a:cubicBezTo>
                      <a:cubicBezTo>
                        <a:pt x="14178" y="760633"/>
                        <a:pt x="8709" y="775063"/>
                        <a:pt x="0" y="783771"/>
                      </a:cubicBezTo>
                    </a:path>
                  </a:pathLst>
                </a:custGeom>
                <a:ln w="127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06" name="Freeform 232">
                  <a:extLst>
                    <a:ext uri="{FF2B5EF4-FFF2-40B4-BE49-F238E27FC236}">
                      <a16:creationId xmlns:a16="http://schemas.microsoft.com/office/drawing/2014/main" id="{23E53E1A-FBA0-4A92-ABE1-F7DE2495A081}"/>
                    </a:ext>
                  </a:extLst>
                </p:cNvPr>
                <p:cNvSpPr/>
                <p:nvPr/>
              </p:nvSpPr>
              <p:spPr>
                <a:xfrm flipH="1">
                  <a:off x="2343906" y="5040727"/>
                  <a:ext cx="2291594" cy="464723"/>
                </a:xfrm>
                <a:custGeom>
                  <a:avLst/>
                  <a:gdLst>
                    <a:gd name="connsiteX0" fmla="*/ 2704012 w 2704012"/>
                    <a:gd name="connsiteY0" fmla="*/ 13063 h 783771"/>
                    <a:gd name="connsiteX1" fmla="*/ 2638698 w 2704012"/>
                    <a:gd name="connsiteY1" fmla="*/ 0 h 783771"/>
                    <a:gd name="connsiteX2" fmla="*/ 2560320 w 2704012"/>
                    <a:gd name="connsiteY2" fmla="*/ 39188 h 783771"/>
                    <a:gd name="connsiteX3" fmla="*/ 2429692 w 2704012"/>
                    <a:gd name="connsiteY3" fmla="*/ 91440 h 783771"/>
                    <a:gd name="connsiteX4" fmla="*/ 2390503 w 2704012"/>
                    <a:gd name="connsiteY4" fmla="*/ 117566 h 783771"/>
                    <a:gd name="connsiteX5" fmla="*/ 2351315 w 2704012"/>
                    <a:gd name="connsiteY5" fmla="*/ 156754 h 783771"/>
                    <a:gd name="connsiteX6" fmla="*/ 2155372 w 2704012"/>
                    <a:gd name="connsiteY6" fmla="*/ 169817 h 783771"/>
                    <a:gd name="connsiteX7" fmla="*/ 2050869 w 2704012"/>
                    <a:gd name="connsiteY7" fmla="*/ 182880 h 783771"/>
                    <a:gd name="connsiteX8" fmla="*/ 2011680 w 2704012"/>
                    <a:gd name="connsiteY8" fmla="*/ 209006 h 783771"/>
                    <a:gd name="connsiteX9" fmla="*/ 1920240 w 2704012"/>
                    <a:gd name="connsiteY9" fmla="*/ 222068 h 783771"/>
                    <a:gd name="connsiteX10" fmla="*/ 1894115 w 2704012"/>
                    <a:gd name="connsiteY10" fmla="*/ 261257 h 783771"/>
                    <a:gd name="connsiteX11" fmla="*/ 1854926 w 2704012"/>
                    <a:gd name="connsiteY11" fmla="*/ 274320 h 783771"/>
                    <a:gd name="connsiteX12" fmla="*/ 1828800 w 2704012"/>
                    <a:gd name="connsiteY12" fmla="*/ 313508 h 783771"/>
                    <a:gd name="connsiteX13" fmla="*/ 1645920 w 2704012"/>
                    <a:gd name="connsiteY13" fmla="*/ 326571 h 783771"/>
                    <a:gd name="connsiteX14" fmla="*/ 1593669 w 2704012"/>
                    <a:gd name="connsiteY14" fmla="*/ 339634 h 783771"/>
                    <a:gd name="connsiteX15" fmla="*/ 1554480 w 2704012"/>
                    <a:gd name="connsiteY15" fmla="*/ 365760 h 783771"/>
                    <a:gd name="connsiteX16" fmla="*/ 1502229 w 2704012"/>
                    <a:gd name="connsiteY16" fmla="*/ 378823 h 783771"/>
                    <a:gd name="connsiteX17" fmla="*/ 1267098 w 2704012"/>
                    <a:gd name="connsiteY17" fmla="*/ 404948 h 783771"/>
                    <a:gd name="connsiteX18" fmla="*/ 1240972 w 2704012"/>
                    <a:gd name="connsiteY18" fmla="*/ 444137 h 783771"/>
                    <a:gd name="connsiteX19" fmla="*/ 1123406 w 2704012"/>
                    <a:gd name="connsiteY19" fmla="*/ 496388 h 783771"/>
                    <a:gd name="connsiteX20" fmla="*/ 1045029 w 2704012"/>
                    <a:gd name="connsiteY20" fmla="*/ 522514 h 783771"/>
                    <a:gd name="connsiteX21" fmla="*/ 992778 w 2704012"/>
                    <a:gd name="connsiteY21" fmla="*/ 535577 h 783771"/>
                    <a:gd name="connsiteX22" fmla="*/ 953589 w 2704012"/>
                    <a:gd name="connsiteY22" fmla="*/ 561703 h 783771"/>
                    <a:gd name="connsiteX23" fmla="*/ 783772 w 2704012"/>
                    <a:gd name="connsiteY23" fmla="*/ 561703 h 783771"/>
                    <a:gd name="connsiteX24" fmla="*/ 600892 w 2704012"/>
                    <a:gd name="connsiteY24" fmla="*/ 574766 h 783771"/>
                    <a:gd name="connsiteX25" fmla="*/ 522515 w 2704012"/>
                    <a:gd name="connsiteY25" fmla="*/ 613954 h 783771"/>
                    <a:gd name="connsiteX26" fmla="*/ 483326 w 2704012"/>
                    <a:gd name="connsiteY26" fmla="*/ 627017 h 783771"/>
                    <a:gd name="connsiteX27" fmla="*/ 378823 w 2704012"/>
                    <a:gd name="connsiteY27" fmla="*/ 653143 h 783771"/>
                    <a:gd name="connsiteX28" fmla="*/ 300446 w 2704012"/>
                    <a:gd name="connsiteY28" fmla="*/ 705394 h 783771"/>
                    <a:gd name="connsiteX29" fmla="*/ 235132 w 2704012"/>
                    <a:gd name="connsiteY29" fmla="*/ 718457 h 783771"/>
                    <a:gd name="connsiteX30" fmla="*/ 156755 w 2704012"/>
                    <a:gd name="connsiteY30" fmla="*/ 744583 h 783771"/>
                    <a:gd name="connsiteX31" fmla="*/ 26126 w 2704012"/>
                    <a:gd name="connsiteY31" fmla="*/ 757646 h 783771"/>
                    <a:gd name="connsiteX32" fmla="*/ 0 w 2704012"/>
                    <a:gd name="connsiteY32" fmla="*/ 783771 h 783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704012" h="783771">
                      <a:moveTo>
                        <a:pt x="2704012" y="13063"/>
                      </a:moveTo>
                      <a:cubicBezTo>
                        <a:pt x="2682241" y="8709"/>
                        <a:pt x="2660901" y="0"/>
                        <a:pt x="2638698" y="0"/>
                      </a:cubicBezTo>
                      <a:cubicBezTo>
                        <a:pt x="2611658" y="0"/>
                        <a:pt x="2580133" y="25980"/>
                        <a:pt x="2560320" y="39188"/>
                      </a:cubicBezTo>
                      <a:cubicBezTo>
                        <a:pt x="2532475" y="122728"/>
                        <a:pt x="2567572" y="56970"/>
                        <a:pt x="2429692" y="91440"/>
                      </a:cubicBezTo>
                      <a:cubicBezTo>
                        <a:pt x="2414461" y="95248"/>
                        <a:pt x="2402564" y="107515"/>
                        <a:pt x="2390503" y="117566"/>
                      </a:cubicBezTo>
                      <a:cubicBezTo>
                        <a:pt x="2376311" y="129392"/>
                        <a:pt x="2369348" y="152747"/>
                        <a:pt x="2351315" y="156754"/>
                      </a:cubicBezTo>
                      <a:cubicBezTo>
                        <a:pt x="2287414" y="170954"/>
                        <a:pt x="2220585" y="164146"/>
                        <a:pt x="2155372" y="169817"/>
                      </a:cubicBezTo>
                      <a:cubicBezTo>
                        <a:pt x="2120399" y="172858"/>
                        <a:pt x="2085703" y="178526"/>
                        <a:pt x="2050869" y="182880"/>
                      </a:cubicBezTo>
                      <a:cubicBezTo>
                        <a:pt x="2037806" y="191589"/>
                        <a:pt x="2026718" y="204495"/>
                        <a:pt x="2011680" y="209006"/>
                      </a:cubicBezTo>
                      <a:cubicBezTo>
                        <a:pt x="1982189" y="217853"/>
                        <a:pt x="1948376" y="209563"/>
                        <a:pt x="1920240" y="222068"/>
                      </a:cubicBezTo>
                      <a:cubicBezTo>
                        <a:pt x="1905894" y="228444"/>
                        <a:pt x="1906374" y="251449"/>
                        <a:pt x="1894115" y="261257"/>
                      </a:cubicBezTo>
                      <a:cubicBezTo>
                        <a:pt x="1883363" y="269859"/>
                        <a:pt x="1867989" y="269966"/>
                        <a:pt x="1854926" y="274320"/>
                      </a:cubicBezTo>
                      <a:cubicBezTo>
                        <a:pt x="1846217" y="287383"/>
                        <a:pt x="1844031" y="309700"/>
                        <a:pt x="1828800" y="313508"/>
                      </a:cubicBezTo>
                      <a:cubicBezTo>
                        <a:pt x="1769509" y="328331"/>
                        <a:pt x="1706662" y="319822"/>
                        <a:pt x="1645920" y="326571"/>
                      </a:cubicBezTo>
                      <a:cubicBezTo>
                        <a:pt x="1628077" y="328554"/>
                        <a:pt x="1611086" y="335280"/>
                        <a:pt x="1593669" y="339634"/>
                      </a:cubicBezTo>
                      <a:cubicBezTo>
                        <a:pt x="1580606" y="348343"/>
                        <a:pt x="1568910" y="359575"/>
                        <a:pt x="1554480" y="365760"/>
                      </a:cubicBezTo>
                      <a:cubicBezTo>
                        <a:pt x="1537979" y="372832"/>
                        <a:pt x="1519491" y="373891"/>
                        <a:pt x="1502229" y="378823"/>
                      </a:cubicBezTo>
                      <a:cubicBezTo>
                        <a:pt x="1378923" y="414054"/>
                        <a:pt x="1581446" y="383993"/>
                        <a:pt x="1267098" y="404948"/>
                      </a:cubicBezTo>
                      <a:cubicBezTo>
                        <a:pt x="1258389" y="418011"/>
                        <a:pt x="1252073" y="433036"/>
                        <a:pt x="1240972" y="444137"/>
                      </a:cubicBezTo>
                      <a:cubicBezTo>
                        <a:pt x="1209920" y="475189"/>
                        <a:pt x="1162211" y="483453"/>
                        <a:pt x="1123406" y="496388"/>
                      </a:cubicBezTo>
                      <a:lnTo>
                        <a:pt x="1045029" y="522514"/>
                      </a:lnTo>
                      <a:lnTo>
                        <a:pt x="992778" y="535577"/>
                      </a:lnTo>
                      <a:cubicBezTo>
                        <a:pt x="979715" y="544286"/>
                        <a:pt x="967631" y="554682"/>
                        <a:pt x="953589" y="561703"/>
                      </a:cubicBezTo>
                      <a:cubicBezTo>
                        <a:pt x="895303" y="590846"/>
                        <a:pt x="856858" y="569012"/>
                        <a:pt x="783772" y="561703"/>
                      </a:cubicBezTo>
                      <a:cubicBezTo>
                        <a:pt x="722812" y="566057"/>
                        <a:pt x="661589" y="567625"/>
                        <a:pt x="600892" y="574766"/>
                      </a:cubicBezTo>
                      <a:cubicBezTo>
                        <a:pt x="557951" y="579818"/>
                        <a:pt x="560457" y="594983"/>
                        <a:pt x="522515" y="613954"/>
                      </a:cubicBezTo>
                      <a:cubicBezTo>
                        <a:pt x="510199" y="620112"/>
                        <a:pt x="496684" y="623677"/>
                        <a:pt x="483326" y="627017"/>
                      </a:cubicBezTo>
                      <a:cubicBezTo>
                        <a:pt x="462269" y="632281"/>
                        <a:pt x="403254" y="639570"/>
                        <a:pt x="378823" y="653143"/>
                      </a:cubicBezTo>
                      <a:cubicBezTo>
                        <a:pt x="351375" y="668392"/>
                        <a:pt x="331235" y="699236"/>
                        <a:pt x="300446" y="705394"/>
                      </a:cubicBezTo>
                      <a:cubicBezTo>
                        <a:pt x="278675" y="709748"/>
                        <a:pt x="256552" y="712615"/>
                        <a:pt x="235132" y="718457"/>
                      </a:cubicBezTo>
                      <a:cubicBezTo>
                        <a:pt x="208563" y="725703"/>
                        <a:pt x="184157" y="741843"/>
                        <a:pt x="156755" y="744583"/>
                      </a:cubicBezTo>
                      <a:cubicBezTo>
                        <a:pt x="113212" y="748937"/>
                        <a:pt x="68580" y="747033"/>
                        <a:pt x="26126" y="757646"/>
                      </a:cubicBezTo>
                      <a:cubicBezTo>
                        <a:pt x="14178" y="760633"/>
                        <a:pt x="8709" y="775063"/>
                        <a:pt x="0" y="783771"/>
                      </a:cubicBezTo>
                    </a:path>
                  </a:pathLst>
                </a:custGeom>
                <a:ln w="127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9D99B93D-232F-469E-8098-3F73B02CA630}"/>
                  </a:ext>
                </a:extLst>
              </p:cNvPr>
              <p:cNvGrpSpPr/>
              <p:nvPr/>
            </p:nvGrpSpPr>
            <p:grpSpPr>
              <a:xfrm>
                <a:off x="2033180" y="4771824"/>
                <a:ext cx="87082" cy="365760"/>
                <a:chOff x="2450739" y="2578321"/>
                <a:chExt cx="87082" cy="2468880"/>
              </a:xfrm>
            </p:grpSpPr>
            <p:sp>
              <p:nvSpPr>
                <p:cNvPr id="96" name="Freeform 252">
                  <a:extLst>
                    <a:ext uri="{FF2B5EF4-FFF2-40B4-BE49-F238E27FC236}">
                      <a16:creationId xmlns:a16="http://schemas.microsoft.com/office/drawing/2014/main" id="{52C956A1-1576-4DA1-BA7A-2B704043BE2C}"/>
                    </a:ext>
                  </a:extLst>
                </p:cNvPr>
                <p:cNvSpPr/>
                <p:nvPr/>
              </p:nvSpPr>
              <p:spPr>
                <a:xfrm>
                  <a:off x="2450739" y="2578321"/>
                  <a:ext cx="0" cy="2465619"/>
                </a:xfrm>
                <a:custGeom>
                  <a:avLst/>
                  <a:gdLst>
                    <a:gd name="connsiteX0" fmla="*/ 0 w 23750"/>
                    <a:gd name="connsiteY0" fmla="*/ 2986644 h 2986644"/>
                    <a:gd name="connsiteX1" fmla="*/ 23750 w 23750"/>
                    <a:gd name="connsiteY1" fmla="*/ 0 h 2986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750" h="2986644">
                      <a:moveTo>
                        <a:pt x="0" y="2986644"/>
                      </a:moveTo>
                      <a:lnTo>
                        <a:pt x="23750" y="0"/>
                      </a:lnTo>
                    </a:path>
                  </a:pathLst>
                </a:cu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97" name="Freeform 253">
                  <a:extLst>
                    <a:ext uri="{FF2B5EF4-FFF2-40B4-BE49-F238E27FC236}">
                      <a16:creationId xmlns:a16="http://schemas.microsoft.com/office/drawing/2014/main" id="{8557FAFA-AB65-45B8-8592-346F9D4B3EA1}"/>
                    </a:ext>
                  </a:extLst>
                </p:cNvPr>
                <p:cNvSpPr/>
                <p:nvPr/>
              </p:nvSpPr>
              <p:spPr>
                <a:xfrm>
                  <a:off x="2537821" y="2581582"/>
                  <a:ext cx="0" cy="2465619"/>
                </a:xfrm>
                <a:custGeom>
                  <a:avLst/>
                  <a:gdLst>
                    <a:gd name="connsiteX0" fmla="*/ 0 w 23750"/>
                    <a:gd name="connsiteY0" fmla="*/ 2986644 h 2986644"/>
                    <a:gd name="connsiteX1" fmla="*/ 23750 w 23750"/>
                    <a:gd name="connsiteY1" fmla="*/ 0 h 2986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750" h="2986644">
                      <a:moveTo>
                        <a:pt x="0" y="2986644"/>
                      </a:moveTo>
                      <a:lnTo>
                        <a:pt x="23750" y="0"/>
                      </a:lnTo>
                    </a:path>
                  </a:pathLst>
                </a:cu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14EE3EB5-4A90-48B0-A947-E0353B5401DA}"/>
                    </a:ext>
                  </a:extLst>
                </p:cNvPr>
                <p:cNvCxnSpPr>
                  <a:stCxn id="96" idx="1"/>
                  <a:endCxn id="97" idx="1"/>
                </p:cNvCxnSpPr>
                <p:nvPr/>
              </p:nvCxnSpPr>
              <p:spPr>
                <a:xfrm>
                  <a:off x="2450739" y="2578321"/>
                  <a:ext cx="87082" cy="3261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C8FD00E0-D041-42BE-9EDC-5C13E26FA5C9}"/>
                  </a:ext>
                </a:extLst>
              </p:cNvPr>
              <p:cNvGrpSpPr/>
              <p:nvPr/>
            </p:nvGrpSpPr>
            <p:grpSpPr>
              <a:xfrm>
                <a:off x="2650709" y="4771824"/>
                <a:ext cx="87082" cy="365760"/>
                <a:chOff x="2450739" y="2578321"/>
                <a:chExt cx="87082" cy="2468880"/>
              </a:xfrm>
            </p:grpSpPr>
            <p:sp>
              <p:nvSpPr>
                <p:cNvPr id="93" name="Freeform 256">
                  <a:extLst>
                    <a:ext uri="{FF2B5EF4-FFF2-40B4-BE49-F238E27FC236}">
                      <a16:creationId xmlns:a16="http://schemas.microsoft.com/office/drawing/2014/main" id="{6BE80D97-4271-413F-89F7-10C8C7CE354E}"/>
                    </a:ext>
                  </a:extLst>
                </p:cNvPr>
                <p:cNvSpPr/>
                <p:nvPr/>
              </p:nvSpPr>
              <p:spPr>
                <a:xfrm>
                  <a:off x="2450739" y="2578321"/>
                  <a:ext cx="0" cy="2465619"/>
                </a:xfrm>
                <a:custGeom>
                  <a:avLst/>
                  <a:gdLst>
                    <a:gd name="connsiteX0" fmla="*/ 0 w 23750"/>
                    <a:gd name="connsiteY0" fmla="*/ 2986644 h 2986644"/>
                    <a:gd name="connsiteX1" fmla="*/ 23750 w 23750"/>
                    <a:gd name="connsiteY1" fmla="*/ 0 h 2986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750" h="2986644">
                      <a:moveTo>
                        <a:pt x="0" y="2986644"/>
                      </a:moveTo>
                      <a:lnTo>
                        <a:pt x="23750" y="0"/>
                      </a:lnTo>
                    </a:path>
                  </a:pathLst>
                </a:cu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94" name="Freeform 257">
                  <a:extLst>
                    <a:ext uri="{FF2B5EF4-FFF2-40B4-BE49-F238E27FC236}">
                      <a16:creationId xmlns:a16="http://schemas.microsoft.com/office/drawing/2014/main" id="{A202A309-C4FA-4DEC-9187-011B9E61CE7A}"/>
                    </a:ext>
                  </a:extLst>
                </p:cNvPr>
                <p:cNvSpPr/>
                <p:nvPr/>
              </p:nvSpPr>
              <p:spPr>
                <a:xfrm>
                  <a:off x="2537821" y="2581582"/>
                  <a:ext cx="0" cy="2465619"/>
                </a:xfrm>
                <a:custGeom>
                  <a:avLst/>
                  <a:gdLst>
                    <a:gd name="connsiteX0" fmla="*/ 0 w 23750"/>
                    <a:gd name="connsiteY0" fmla="*/ 2986644 h 2986644"/>
                    <a:gd name="connsiteX1" fmla="*/ 23750 w 23750"/>
                    <a:gd name="connsiteY1" fmla="*/ 0 h 2986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750" h="2986644">
                      <a:moveTo>
                        <a:pt x="0" y="2986644"/>
                      </a:moveTo>
                      <a:lnTo>
                        <a:pt x="23750" y="0"/>
                      </a:lnTo>
                    </a:path>
                  </a:pathLst>
                </a:cu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E1AC2045-DCFA-4565-AB8A-E0641A4C9C57}"/>
                    </a:ext>
                  </a:extLst>
                </p:cNvPr>
                <p:cNvCxnSpPr>
                  <a:stCxn id="93" idx="1"/>
                  <a:endCxn id="94" idx="1"/>
                </p:cNvCxnSpPr>
                <p:nvPr/>
              </p:nvCxnSpPr>
              <p:spPr>
                <a:xfrm>
                  <a:off x="2450739" y="2578321"/>
                  <a:ext cx="87082" cy="3261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AC6064DE-C973-426F-902F-84AD65385DCE}"/>
                  </a:ext>
                </a:extLst>
              </p:cNvPr>
              <p:cNvGrpSpPr/>
              <p:nvPr/>
            </p:nvGrpSpPr>
            <p:grpSpPr>
              <a:xfrm>
                <a:off x="409636" y="5072226"/>
                <a:ext cx="87082" cy="365760"/>
                <a:chOff x="2450739" y="2578321"/>
                <a:chExt cx="87082" cy="2468880"/>
              </a:xfrm>
            </p:grpSpPr>
            <p:sp>
              <p:nvSpPr>
                <p:cNvPr id="90" name="Freeform 260">
                  <a:extLst>
                    <a:ext uri="{FF2B5EF4-FFF2-40B4-BE49-F238E27FC236}">
                      <a16:creationId xmlns:a16="http://schemas.microsoft.com/office/drawing/2014/main" id="{4B0F68BA-09F1-4346-A2E6-5E21A1846482}"/>
                    </a:ext>
                  </a:extLst>
                </p:cNvPr>
                <p:cNvSpPr/>
                <p:nvPr/>
              </p:nvSpPr>
              <p:spPr>
                <a:xfrm>
                  <a:off x="2450739" y="2578321"/>
                  <a:ext cx="0" cy="2465619"/>
                </a:xfrm>
                <a:custGeom>
                  <a:avLst/>
                  <a:gdLst>
                    <a:gd name="connsiteX0" fmla="*/ 0 w 23750"/>
                    <a:gd name="connsiteY0" fmla="*/ 2986644 h 2986644"/>
                    <a:gd name="connsiteX1" fmla="*/ 23750 w 23750"/>
                    <a:gd name="connsiteY1" fmla="*/ 0 h 2986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750" h="2986644">
                      <a:moveTo>
                        <a:pt x="0" y="2986644"/>
                      </a:moveTo>
                      <a:lnTo>
                        <a:pt x="23750" y="0"/>
                      </a:lnTo>
                    </a:path>
                  </a:pathLst>
                </a:cu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91" name="Freeform 261">
                  <a:extLst>
                    <a:ext uri="{FF2B5EF4-FFF2-40B4-BE49-F238E27FC236}">
                      <a16:creationId xmlns:a16="http://schemas.microsoft.com/office/drawing/2014/main" id="{F6FCA2A4-CA9C-4994-AE2B-B0373E57CCC5}"/>
                    </a:ext>
                  </a:extLst>
                </p:cNvPr>
                <p:cNvSpPr/>
                <p:nvPr/>
              </p:nvSpPr>
              <p:spPr>
                <a:xfrm>
                  <a:off x="2537821" y="2581582"/>
                  <a:ext cx="0" cy="2465619"/>
                </a:xfrm>
                <a:custGeom>
                  <a:avLst/>
                  <a:gdLst>
                    <a:gd name="connsiteX0" fmla="*/ 0 w 23750"/>
                    <a:gd name="connsiteY0" fmla="*/ 2986644 h 2986644"/>
                    <a:gd name="connsiteX1" fmla="*/ 23750 w 23750"/>
                    <a:gd name="connsiteY1" fmla="*/ 0 h 2986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750" h="2986644">
                      <a:moveTo>
                        <a:pt x="0" y="2986644"/>
                      </a:moveTo>
                      <a:lnTo>
                        <a:pt x="23750" y="0"/>
                      </a:lnTo>
                    </a:path>
                  </a:pathLst>
                </a:cu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47A19746-83D2-4A95-B996-C9A99A2E0E99}"/>
                    </a:ext>
                  </a:extLst>
                </p:cNvPr>
                <p:cNvCxnSpPr>
                  <a:stCxn id="90" idx="1"/>
                  <a:endCxn id="91" idx="1"/>
                </p:cNvCxnSpPr>
                <p:nvPr/>
              </p:nvCxnSpPr>
              <p:spPr>
                <a:xfrm>
                  <a:off x="2450739" y="2578321"/>
                  <a:ext cx="87082" cy="3261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6B44DC9A-32AA-496C-A6F4-C8757A1E2C21}"/>
                  </a:ext>
                </a:extLst>
              </p:cNvPr>
              <p:cNvGrpSpPr/>
              <p:nvPr/>
            </p:nvGrpSpPr>
            <p:grpSpPr>
              <a:xfrm>
                <a:off x="1027165" y="4971792"/>
                <a:ext cx="87082" cy="365760"/>
                <a:chOff x="2450739" y="2578321"/>
                <a:chExt cx="87082" cy="2468880"/>
              </a:xfrm>
            </p:grpSpPr>
            <p:sp>
              <p:nvSpPr>
                <p:cNvPr id="87" name="Freeform 264">
                  <a:extLst>
                    <a:ext uri="{FF2B5EF4-FFF2-40B4-BE49-F238E27FC236}">
                      <a16:creationId xmlns:a16="http://schemas.microsoft.com/office/drawing/2014/main" id="{EF423157-667D-4215-BFC4-B1172EE4BEF5}"/>
                    </a:ext>
                  </a:extLst>
                </p:cNvPr>
                <p:cNvSpPr/>
                <p:nvPr/>
              </p:nvSpPr>
              <p:spPr>
                <a:xfrm>
                  <a:off x="2450739" y="2578321"/>
                  <a:ext cx="0" cy="2465619"/>
                </a:xfrm>
                <a:custGeom>
                  <a:avLst/>
                  <a:gdLst>
                    <a:gd name="connsiteX0" fmla="*/ 0 w 23750"/>
                    <a:gd name="connsiteY0" fmla="*/ 2986644 h 2986644"/>
                    <a:gd name="connsiteX1" fmla="*/ 23750 w 23750"/>
                    <a:gd name="connsiteY1" fmla="*/ 0 h 2986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750" h="2986644">
                      <a:moveTo>
                        <a:pt x="0" y="2986644"/>
                      </a:moveTo>
                      <a:lnTo>
                        <a:pt x="23750" y="0"/>
                      </a:lnTo>
                    </a:path>
                  </a:pathLst>
                </a:cu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8" name="Freeform 265">
                  <a:extLst>
                    <a:ext uri="{FF2B5EF4-FFF2-40B4-BE49-F238E27FC236}">
                      <a16:creationId xmlns:a16="http://schemas.microsoft.com/office/drawing/2014/main" id="{037C4AAD-893C-4FC3-AABB-30602C5B0833}"/>
                    </a:ext>
                  </a:extLst>
                </p:cNvPr>
                <p:cNvSpPr/>
                <p:nvPr/>
              </p:nvSpPr>
              <p:spPr>
                <a:xfrm>
                  <a:off x="2537821" y="2581582"/>
                  <a:ext cx="0" cy="2465619"/>
                </a:xfrm>
                <a:custGeom>
                  <a:avLst/>
                  <a:gdLst>
                    <a:gd name="connsiteX0" fmla="*/ 0 w 23750"/>
                    <a:gd name="connsiteY0" fmla="*/ 2986644 h 2986644"/>
                    <a:gd name="connsiteX1" fmla="*/ 23750 w 23750"/>
                    <a:gd name="connsiteY1" fmla="*/ 0 h 2986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750" h="2986644">
                      <a:moveTo>
                        <a:pt x="0" y="2986644"/>
                      </a:moveTo>
                      <a:lnTo>
                        <a:pt x="23750" y="0"/>
                      </a:lnTo>
                    </a:path>
                  </a:pathLst>
                </a:cu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4D84740D-E272-4D0F-A3CD-14A2666CBF14}"/>
                    </a:ext>
                  </a:extLst>
                </p:cNvPr>
                <p:cNvCxnSpPr>
                  <a:stCxn id="87" idx="1"/>
                  <a:endCxn id="88" idx="1"/>
                </p:cNvCxnSpPr>
                <p:nvPr/>
              </p:nvCxnSpPr>
              <p:spPr>
                <a:xfrm>
                  <a:off x="2450739" y="2578321"/>
                  <a:ext cx="87082" cy="3261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D17F931-26DD-45E2-BA10-A450094BC8D2}"/>
                  </a:ext>
                </a:extLst>
              </p:cNvPr>
              <p:cNvGrpSpPr/>
              <p:nvPr/>
            </p:nvGrpSpPr>
            <p:grpSpPr>
              <a:xfrm>
                <a:off x="3543084" y="4918062"/>
                <a:ext cx="87082" cy="365760"/>
                <a:chOff x="2450739" y="2578321"/>
                <a:chExt cx="87082" cy="2468880"/>
              </a:xfrm>
            </p:grpSpPr>
            <p:sp>
              <p:nvSpPr>
                <p:cNvPr id="84" name="Freeform 268">
                  <a:extLst>
                    <a:ext uri="{FF2B5EF4-FFF2-40B4-BE49-F238E27FC236}">
                      <a16:creationId xmlns:a16="http://schemas.microsoft.com/office/drawing/2014/main" id="{9565E077-E6CF-43E3-ADB2-4FBF243ABA11}"/>
                    </a:ext>
                  </a:extLst>
                </p:cNvPr>
                <p:cNvSpPr/>
                <p:nvPr/>
              </p:nvSpPr>
              <p:spPr>
                <a:xfrm>
                  <a:off x="2450739" y="2578321"/>
                  <a:ext cx="0" cy="2465619"/>
                </a:xfrm>
                <a:custGeom>
                  <a:avLst/>
                  <a:gdLst>
                    <a:gd name="connsiteX0" fmla="*/ 0 w 23750"/>
                    <a:gd name="connsiteY0" fmla="*/ 2986644 h 2986644"/>
                    <a:gd name="connsiteX1" fmla="*/ 23750 w 23750"/>
                    <a:gd name="connsiteY1" fmla="*/ 0 h 2986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750" h="2986644">
                      <a:moveTo>
                        <a:pt x="0" y="2986644"/>
                      </a:moveTo>
                      <a:lnTo>
                        <a:pt x="23750" y="0"/>
                      </a:lnTo>
                    </a:path>
                  </a:pathLst>
                </a:cu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5" name="Freeform 269">
                  <a:extLst>
                    <a:ext uri="{FF2B5EF4-FFF2-40B4-BE49-F238E27FC236}">
                      <a16:creationId xmlns:a16="http://schemas.microsoft.com/office/drawing/2014/main" id="{25D7DD21-9949-4BDA-A91C-0C4DC29B46EA}"/>
                    </a:ext>
                  </a:extLst>
                </p:cNvPr>
                <p:cNvSpPr/>
                <p:nvPr/>
              </p:nvSpPr>
              <p:spPr>
                <a:xfrm>
                  <a:off x="2537821" y="2581582"/>
                  <a:ext cx="0" cy="2465619"/>
                </a:xfrm>
                <a:custGeom>
                  <a:avLst/>
                  <a:gdLst>
                    <a:gd name="connsiteX0" fmla="*/ 0 w 23750"/>
                    <a:gd name="connsiteY0" fmla="*/ 2986644 h 2986644"/>
                    <a:gd name="connsiteX1" fmla="*/ 23750 w 23750"/>
                    <a:gd name="connsiteY1" fmla="*/ 0 h 2986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750" h="2986644">
                      <a:moveTo>
                        <a:pt x="0" y="2986644"/>
                      </a:moveTo>
                      <a:lnTo>
                        <a:pt x="23750" y="0"/>
                      </a:lnTo>
                    </a:path>
                  </a:pathLst>
                </a:cu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2EBE0993-AE3C-414A-A2E4-CD859B719A6E}"/>
                    </a:ext>
                  </a:extLst>
                </p:cNvPr>
                <p:cNvCxnSpPr>
                  <a:stCxn id="84" idx="1"/>
                  <a:endCxn id="85" idx="1"/>
                </p:cNvCxnSpPr>
                <p:nvPr/>
              </p:nvCxnSpPr>
              <p:spPr>
                <a:xfrm>
                  <a:off x="2450739" y="2578321"/>
                  <a:ext cx="87082" cy="3261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3D0C39DA-B7BB-4711-B092-1CE4F9407A9A}"/>
                  </a:ext>
                </a:extLst>
              </p:cNvPr>
              <p:cNvGrpSpPr/>
              <p:nvPr/>
            </p:nvGrpSpPr>
            <p:grpSpPr>
              <a:xfrm>
                <a:off x="4160613" y="5055498"/>
                <a:ext cx="87082" cy="365760"/>
                <a:chOff x="2450739" y="2578321"/>
                <a:chExt cx="87082" cy="2468880"/>
              </a:xfrm>
            </p:grpSpPr>
            <p:sp>
              <p:nvSpPr>
                <p:cNvPr id="81" name="Freeform 272">
                  <a:extLst>
                    <a:ext uri="{FF2B5EF4-FFF2-40B4-BE49-F238E27FC236}">
                      <a16:creationId xmlns:a16="http://schemas.microsoft.com/office/drawing/2014/main" id="{07B8A7F0-AD60-4A4C-842E-9D5BB689C48D}"/>
                    </a:ext>
                  </a:extLst>
                </p:cNvPr>
                <p:cNvSpPr/>
                <p:nvPr/>
              </p:nvSpPr>
              <p:spPr>
                <a:xfrm>
                  <a:off x="2450739" y="2578321"/>
                  <a:ext cx="0" cy="2465619"/>
                </a:xfrm>
                <a:custGeom>
                  <a:avLst/>
                  <a:gdLst>
                    <a:gd name="connsiteX0" fmla="*/ 0 w 23750"/>
                    <a:gd name="connsiteY0" fmla="*/ 2986644 h 2986644"/>
                    <a:gd name="connsiteX1" fmla="*/ 23750 w 23750"/>
                    <a:gd name="connsiteY1" fmla="*/ 0 h 2986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750" h="2986644">
                      <a:moveTo>
                        <a:pt x="0" y="2986644"/>
                      </a:moveTo>
                      <a:lnTo>
                        <a:pt x="23750" y="0"/>
                      </a:lnTo>
                    </a:path>
                  </a:pathLst>
                </a:cu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2" name="Freeform 273">
                  <a:extLst>
                    <a:ext uri="{FF2B5EF4-FFF2-40B4-BE49-F238E27FC236}">
                      <a16:creationId xmlns:a16="http://schemas.microsoft.com/office/drawing/2014/main" id="{3ACCE62B-3CBE-46BF-B1EF-3437A865DD2F}"/>
                    </a:ext>
                  </a:extLst>
                </p:cNvPr>
                <p:cNvSpPr/>
                <p:nvPr/>
              </p:nvSpPr>
              <p:spPr>
                <a:xfrm>
                  <a:off x="2537821" y="2581582"/>
                  <a:ext cx="0" cy="2465619"/>
                </a:xfrm>
                <a:custGeom>
                  <a:avLst/>
                  <a:gdLst>
                    <a:gd name="connsiteX0" fmla="*/ 0 w 23750"/>
                    <a:gd name="connsiteY0" fmla="*/ 2986644 h 2986644"/>
                    <a:gd name="connsiteX1" fmla="*/ 23750 w 23750"/>
                    <a:gd name="connsiteY1" fmla="*/ 0 h 2986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750" h="2986644">
                      <a:moveTo>
                        <a:pt x="0" y="2986644"/>
                      </a:moveTo>
                      <a:lnTo>
                        <a:pt x="23750" y="0"/>
                      </a:lnTo>
                    </a:path>
                  </a:pathLst>
                </a:cu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5C57548D-3B37-48FE-ADAB-80B5CCAA3CB8}"/>
                    </a:ext>
                  </a:extLst>
                </p:cNvPr>
                <p:cNvCxnSpPr>
                  <a:stCxn id="81" idx="1"/>
                  <a:endCxn id="82" idx="1"/>
                </p:cNvCxnSpPr>
                <p:nvPr/>
              </p:nvCxnSpPr>
              <p:spPr>
                <a:xfrm>
                  <a:off x="2450739" y="2578321"/>
                  <a:ext cx="87082" cy="3261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671D7B-53A5-49BF-AA13-61F76891547A}"/>
                </a:ext>
              </a:extLst>
            </p:cNvPr>
            <p:cNvCxnSpPr/>
            <p:nvPr/>
          </p:nvCxnSpPr>
          <p:spPr>
            <a:xfrm flipV="1">
              <a:off x="4323979" y="4865427"/>
              <a:ext cx="480033" cy="178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A213C06-D767-43F8-96F2-9DC17C09B975}"/>
                </a:ext>
              </a:extLst>
            </p:cNvPr>
            <p:cNvSpPr txBox="1"/>
            <p:nvPr/>
          </p:nvSpPr>
          <p:spPr>
            <a:xfrm>
              <a:off x="4729806" y="4708671"/>
              <a:ext cx="90217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Intermodulation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8A72DCC-9474-4DE1-9D4B-ADB43F33A352}"/>
              </a:ext>
            </a:extLst>
          </p:cNvPr>
          <p:cNvGrpSpPr/>
          <p:nvPr/>
        </p:nvGrpSpPr>
        <p:grpSpPr>
          <a:xfrm>
            <a:off x="5105168" y="2051963"/>
            <a:ext cx="1012863" cy="454355"/>
            <a:chOff x="3746860" y="2313266"/>
            <a:chExt cx="810478" cy="370906"/>
          </a:xfrm>
          <a:solidFill>
            <a:srgbClr val="002060"/>
          </a:solidFill>
        </p:grpSpPr>
        <p:sp>
          <p:nvSpPr>
            <p:cNvPr id="116" name="Rounded Rectangle 121">
              <a:extLst>
                <a:ext uri="{FF2B5EF4-FFF2-40B4-BE49-F238E27FC236}">
                  <a16:creationId xmlns:a16="http://schemas.microsoft.com/office/drawing/2014/main" id="{15FF63C2-B0ED-47DF-BB62-3A26ABFC8355}"/>
                </a:ext>
              </a:extLst>
            </p:cNvPr>
            <p:cNvSpPr/>
            <p:nvPr/>
          </p:nvSpPr>
          <p:spPr>
            <a:xfrm>
              <a:off x="3746860" y="2313266"/>
              <a:ext cx="810478" cy="37090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A536EA1-0BF3-43D6-85D5-8081410C96ED}"/>
                </a:ext>
              </a:extLst>
            </p:cNvPr>
            <p:cNvSpPr txBox="1"/>
            <p:nvPr/>
          </p:nvSpPr>
          <p:spPr>
            <a:xfrm>
              <a:off x="3832299" y="2341309"/>
              <a:ext cx="637435" cy="30008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Victim</a:t>
              </a:r>
            </a:p>
          </p:txBody>
        </p:sp>
      </p:grpSp>
      <p:sp>
        <p:nvSpPr>
          <p:cNvPr id="118" name="Title 1">
            <a:extLst>
              <a:ext uri="{FF2B5EF4-FFF2-40B4-BE49-F238E27FC236}">
                <a16:creationId xmlns:a16="http://schemas.microsoft.com/office/drawing/2014/main" id="{A0C213DC-788A-4A28-8352-EDC7FB3BCF86}"/>
              </a:ext>
            </a:extLst>
          </p:cNvPr>
          <p:cNvSpPr txBox="1">
            <a:spLocks/>
          </p:cNvSpPr>
          <p:nvPr/>
        </p:nvSpPr>
        <p:spPr>
          <a:xfrm>
            <a:off x="609600" y="157024"/>
            <a:ext cx="9245600" cy="6049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 fontAlgn="base">
              <a:lnSpc>
                <a:spcPct val="100000"/>
              </a:lnSpc>
              <a:spcAft>
                <a:spcPct val="0"/>
              </a:spcAft>
            </a:pPr>
            <a:r>
              <a:rPr lang="en-US" sz="3200" b="1">
                <a:solidFill>
                  <a:schemeClr val="bg1"/>
                </a:solidFill>
                <a:latin typeface="Myriad Pro"/>
              </a:rPr>
              <a:t>Interference In Many Forms</a:t>
            </a:r>
          </a:p>
        </p:txBody>
      </p:sp>
      <p:sp>
        <p:nvSpPr>
          <p:cNvPr id="122" name="Rounded Rectangle 286">
            <a:extLst>
              <a:ext uri="{FF2B5EF4-FFF2-40B4-BE49-F238E27FC236}">
                <a16:creationId xmlns:a16="http://schemas.microsoft.com/office/drawing/2014/main" id="{72DFD6D2-A075-47CA-8BD4-BC2E2D3CB210}"/>
              </a:ext>
            </a:extLst>
          </p:cNvPr>
          <p:cNvSpPr/>
          <p:nvPr/>
        </p:nvSpPr>
        <p:spPr>
          <a:xfrm>
            <a:off x="9060015" y="1611147"/>
            <a:ext cx="2456597" cy="1712794"/>
          </a:xfrm>
          <a:prstGeom prst="round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240A7AF-67E2-41A5-B6F0-8EFC85250887}"/>
              </a:ext>
            </a:extLst>
          </p:cNvPr>
          <p:cNvSpPr txBox="1"/>
          <p:nvPr/>
        </p:nvSpPr>
        <p:spPr>
          <a:xfrm>
            <a:off x="9210342" y="1647813"/>
            <a:ext cx="20986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Culprits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Co-Channel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Adjacent Channel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PIM and Rx De-sense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Harmonics/Spurs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Deliberate Jamming</a:t>
            </a:r>
          </a:p>
        </p:txBody>
      </p:sp>
    </p:spTree>
    <p:extLst>
      <p:ext uri="{BB962C8B-B14F-4D97-AF65-F5344CB8AC3E}">
        <p14:creationId xmlns:p14="http://schemas.microsoft.com/office/powerpoint/2010/main" val="418840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ontent Placeholder 9"/>
          <p:cNvSpPr>
            <a:spLocks noGrp="1"/>
          </p:cNvSpPr>
          <p:nvPr>
            <p:ph type="body" sz="quarter" idx="10"/>
          </p:nvPr>
        </p:nvSpPr>
        <p:spPr>
          <a:xfrm>
            <a:off x="609601" y="4177275"/>
            <a:ext cx="10720916" cy="2037994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sz="2400"/>
              <a:t>  Monitoring stops while the receiver is post-processing</a:t>
            </a:r>
          </a:p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sz="2400"/>
              <a:t>  Events lasting longer than the available memory are lost</a:t>
            </a:r>
          </a:p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sz="2400"/>
              <a:t>  Trigger settings valid only for one set of conditions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08A89E3F-69B5-40E2-84E5-CF58A293D2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Challenges with Traditional Approaches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957473" y="2502131"/>
            <a:ext cx="365760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10"/>
          <p:cNvGrpSpPr/>
          <p:nvPr/>
        </p:nvGrpSpPr>
        <p:grpSpPr>
          <a:xfrm>
            <a:off x="7701598" y="1506428"/>
            <a:ext cx="1614714" cy="1585542"/>
            <a:chOff x="5043695" y="2677886"/>
            <a:chExt cx="1614714" cy="1585542"/>
          </a:xfrm>
        </p:grpSpPr>
        <p:sp>
          <p:nvSpPr>
            <p:cNvPr id="6" name="Rectangle 5"/>
            <p:cNvSpPr/>
            <p:nvPr/>
          </p:nvSpPr>
          <p:spPr>
            <a:xfrm>
              <a:off x="5043695" y="2677886"/>
              <a:ext cx="1614714" cy="15421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246687" y="2733380"/>
              <a:ext cx="1201057" cy="1530048"/>
            </a:xfrm>
            <a:custGeom>
              <a:avLst/>
              <a:gdLst>
                <a:gd name="connsiteX0" fmla="*/ 0 w 1201057"/>
                <a:gd name="connsiteY0" fmla="*/ 1315963 h 1530048"/>
                <a:gd name="connsiteX1" fmla="*/ 47172 w 1201057"/>
                <a:gd name="connsiteY1" fmla="*/ 1265163 h 1530048"/>
                <a:gd name="connsiteX2" fmla="*/ 101600 w 1201057"/>
                <a:gd name="connsiteY2" fmla="*/ 1323220 h 1530048"/>
                <a:gd name="connsiteX3" fmla="*/ 137886 w 1201057"/>
                <a:gd name="connsiteY3" fmla="*/ 1268791 h 1530048"/>
                <a:gd name="connsiteX4" fmla="*/ 214086 w 1201057"/>
                <a:gd name="connsiteY4" fmla="*/ 1319591 h 1530048"/>
                <a:gd name="connsiteX5" fmla="*/ 351972 w 1201057"/>
                <a:gd name="connsiteY5" fmla="*/ 6048 h 1530048"/>
                <a:gd name="connsiteX6" fmla="*/ 468086 w 1201057"/>
                <a:gd name="connsiteY6" fmla="*/ 1355877 h 1530048"/>
                <a:gd name="connsiteX7" fmla="*/ 537029 w 1201057"/>
                <a:gd name="connsiteY7" fmla="*/ 1022048 h 1530048"/>
                <a:gd name="connsiteX8" fmla="*/ 584200 w 1201057"/>
                <a:gd name="connsiteY8" fmla="*/ 1370391 h 1530048"/>
                <a:gd name="connsiteX9" fmla="*/ 624115 w 1201057"/>
                <a:gd name="connsiteY9" fmla="*/ 1232505 h 1530048"/>
                <a:gd name="connsiteX10" fmla="*/ 653143 w 1201057"/>
                <a:gd name="connsiteY10" fmla="*/ 1374020 h 1530048"/>
                <a:gd name="connsiteX11" fmla="*/ 667657 w 1201057"/>
                <a:gd name="connsiteY11" fmla="*/ 1290563 h 1530048"/>
                <a:gd name="connsiteX12" fmla="*/ 703943 w 1201057"/>
                <a:gd name="connsiteY12" fmla="*/ 1374020 h 1530048"/>
                <a:gd name="connsiteX13" fmla="*/ 751115 w 1201057"/>
                <a:gd name="connsiteY13" fmla="*/ 1207105 h 1530048"/>
                <a:gd name="connsiteX14" fmla="*/ 809172 w 1201057"/>
                <a:gd name="connsiteY14" fmla="*/ 1363134 h 1530048"/>
                <a:gd name="connsiteX15" fmla="*/ 849086 w 1201057"/>
                <a:gd name="connsiteY15" fmla="*/ 739020 h 1530048"/>
                <a:gd name="connsiteX16" fmla="*/ 889000 w 1201057"/>
                <a:gd name="connsiteY16" fmla="*/ 1366763 h 1530048"/>
                <a:gd name="connsiteX17" fmla="*/ 932543 w 1201057"/>
                <a:gd name="connsiteY17" fmla="*/ 1109134 h 1530048"/>
                <a:gd name="connsiteX18" fmla="*/ 957943 w 1201057"/>
                <a:gd name="connsiteY18" fmla="*/ 1370391 h 1530048"/>
                <a:gd name="connsiteX19" fmla="*/ 994229 w 1201057"/>
                <a:gd name="connsiteY19" fmla="*/ 1167191 h 1530048"/>
                <a:gd name="connsiteX20" fmla="*/ 1016000 w 1201057"/>
                <a:gd name="connsiteY20" fmla="*/ 1334105 h 1530048"/>
                <a:gd name="connsiteX21" fmla="*/ 1037772 w 1201057"/>
                <a:gd name="connsiteY21" fmla="*/ 1207105 h 1530048"/>
                <a:gd name="connsiteX22" fmla="*/ 1081315 w 1201057"/>
                <a:gd name="connsiteY22" fmla="*/ 1377648 h 1530048"/>
                <a:gd name="connsiteX23" fmla="*/ 1117600 w 1201057"/>
                <a:gd name="connsiteY23" fmla="*/ 1232505 h 1530048"/>
                <a:gd name="connsiteX24" fmla="*/ 1150257 w 1201057"/>
                <a:gd name="connsiteY24" fmla="*/ 1355877 h 1530048"/>
                <a:gd name="connsiteX25" fmla="*/ 1164772 w 1201057"/>
                <a:gd name="connsiteY25" fmla="*/ 1290563 h 1530048"/>
                <a:gd name="connsiteX26" fmla="*/ 1201057 w 1201057"/>
                <a:gd name="connsiteY26" fmla="*/ 1384905 h 153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1057" h="1530048">
                  <a:moveTo>
                    <a:pt x="0" y="1315963"/>
                  </a:moveTo>
                  <a:cubicBezTo>
                    <a:pt x="15119" y="1289958"/>
                    <a:pt x="30239" y="1263954"/>
                    <a:pt x="47172" y="1265163"/>
                  </a:cubicBezTo>
                  <a:cubicBezTo>
                    <a:pt x="64105" y="1266372"/>
                    <a:pt x="86481" y="1322615"/>
                    <a:pt x="101600" y="1323220"/>
                  </a:cubicBezTo>
                  <a:cubicBezTo>
                    <a:pt x="116719" y="1323825"/>
                    <a:pt x="119138" y="1269396"/>
                    <a:pt x="137886" y="1268791"/>
                  </a:cubicBezTo>
                  <a:cubicBezTo>
                    <a:pt x="156634" y="1268186"/>
                    <a:pt x="178405" y="1530048"/>
                    <a:pt x="214086" y="1319591"/>
                  </a:cubicBezTo>
                  <a:cubicBezTo>
                    <a:pt x="249767" y="1109134"/>
                    <a:pt x="309639" y="0"/>
                    <a:pt x="351972" y="6048"/>
                  </a:cubicBezTo>
                  <a:cubicBezTo>
                    <a:pt x="394305" y="12096"/>
                    <a:pt x="437243" y="1186544"/>
                    <a:pt x="468086" y="1355877"/>
                  </a:cubicBezTo>
                  <a:cubicBezTo>
                    <a:pt x="498929" y="1525210"/>
                    <a:pt x="517677" y="1019629"/>
                    <a:pt x="537029" y="1022048"/>
                  </a:cubicBezTo>
                  <a:cubicBezTo>
                    <a:pt x="556381" y="1024467"/>
                    <a:pt x="569686" y="1335315"/>
                    <a:pt x="584200" y="1370391"/>
                  </a:cubicBezTo>
                  <a:cubicBezTo>
                    <a:pt x="598714" y="1405467"/>
                    <a:pt x="612625" y="1231900"/>
                    <a:pt x="624115" y="1232505"/>
                  </a:cubicBezTo>
                  <a:cubicBezTo>
                    <a:pt x="635605" y="1233110"/>
                    <a:pt x="645886" y="1364344"/>
                    <a:pt x="653143" y="1374020"/>
                  </a:cubicBezTo>
                  <a:cubicBezTo>
                    <a:pt x="660400" y="1383696"/>
                    <a:pt x="659190" y="1290563"/>
                    <a:pt x="667657" y="1290563"/>
                  </a:cubicBezTo>
                  <a:cubicBezTo>
                    <a:pt x="676124" y="1290563"/>
                    <a:pt x="690033" y="1387930"/>
                    <a:pt x="703943" y="1374020"/>
                  </a:cubicBezTo>
                  <a:cubicBezTo>
                    <a:pt x="717853" y="1360110"/>
                    <a:pt x="733577" y="1208919"/>
                    <a:pt x="751115" y="1207105"/>
                  </a:cubicBezTo>
                  <a:cubicBezTo>
                    <a:pt x="768653" y="1205291"/>
                    <a:pt x="792843" y="1441148"/>
                    <a:pt x="809172" y="1363134"/>
                  </a:cubicBezTo>
                  <a:cubicBezTo>
                    <a:pt x="825501" y="1285120"/>
                    <a:pt x="835781" y="738415"/>
                    <a:pt x="849086" y="739020"/>
                  </a:cubicBezTo>
                  <a:cubicBezTo>
                    <a:pt x="862391" y="739625"/>
                    <a:pt x="875091" y="1305077"/>
                    <a:pt x="889000" y="1366763"/>
                  </a:cubicBezTo>
                  <a:cubicBezTo>
                    <a:pt x="902909" y="1428449"/>
                    <a:pt x="921053" y="1108529"/>
                    <a:pt x="932543" y="1109134"/>
                  </a:cubicBezTo>
                  <a:cubicBezTo>
                    <a:pt x="944033" y="1109739"/>
                    <a:pt x="947662" y="1360715"/>
                    <a:pt x="957943" y="1370391"/>
                  </a:cubicBezTo>
                  <a:cubicBezTo>
                    <a:pt x="968224" y="1380067"/>
                    <a:pt x="984553" y="1173239"/>
                    <a:pt x="994229" y="1167191"/>
                  </a:cubicBezTo>
                  <a:cubicBezTo>
                    <a:pt x="1003905" y="1161143"/>
                    <a:pt x="1008743" y="1327453"/>
                    <a:pt x="1016000" y="1334105"/>
                  </a:cubicBezTo>
                  <a:cubicBezTo>
                    <a:pt x="1023257" y="1340757"/>
                    <a:pt x="1026886" y="1199848"/>
                    <a:pt x="1037772" y="1207105"/>
                  </a:cubicBezTo>
                  <a:cubicBezTo>
                    <a:pt x="1048658" y="1214362"/>
                    <a:pt x="1068010" y="1373415"/>
                    <a:pt x="1081315" y="1377648"/>
                  </a:cubicBezTo>
                  <a:cubicBezTo>
                    <a:pt x="1094620" y="1381881"/>
                    <a:pt x="1106110" y="1236133"/>
                    <a:pt x="1117600" y="1232505"/>
                  </a:cubicBezTo>
                  <a:cubicBezTo>
                    <a:pt x="1129090" y="1228877"/>
                    <a:pt x="1142395" y="1346201"/>
                    <a:pt x="1150257" y="1355877"/>
                  </a:cubicBezTo>
                  <a:cubicBezTo>
                    <a:pt x="1158119" y="1365553"/>
                    <a:pt x="1156305" y="1285725"/>
                    <a:pt x="1164772" y="1290563"/>
                  </a:cubicBezTo>
                  <a:cubicBezTo>
                    <a:pt x="1173239" y="1295401"/>
                    <a:pt x="1187148" y="1340153"/>
                    <a:pt x="1201057" y="1384905"/>
                  </a:cubicBez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6200000" flipH="1">
              <a:off x="4397462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4567721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4737980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4908239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5078498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5248757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5419016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5589275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5759537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084454" y="282082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084454" y="2976197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084454" y="3131573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5084454" y="3286949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084454" y="3442325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084454" y="359770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084454" y="3753077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084454" y="3908453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084454" y="4063833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131"/>
          <p:cNvGrpSpPr/>
          <p:nvPr/>
        </p:nvGrpSpPr>
        <p:grpSpPr>
          <a:xfrm>
            <a:off x="7519238" y="1685529"/>
            <a:ext cx="1614714" cy="1585542"/>
            <a:chOff x="5043695" y="2677886"/>
            <a:chExt cx="1614714" cy="1585542"/>
          </a:xfrm>
        </p:grpSpPr>
        <p:sp>
          <p:nvSpPr>
            <p:cNvPr id="27" name="Rectangle 26"/>
            <p:cNvSpPr/>
            <p:nvPr/>
          </p:nvSpPr>
          <p:spPr>
            <a:xfrm>
              <a:off x="5043695" y="2677886"/>
              <a:ext cx="1614714" cy="15421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246687" y="2733380"/>
              <a:ext cx="1201057" cy="1530048"/>
            </a:xfrm>
            <a:custGeom>
              <a:avLst/>
              <a:gdLst>
                <a:gd name="connsiteX0" fmla="*/ 0 w 1201057"/>
                <a:gd name="connsiteY0" fmla="*/ 1315963 h 1530048"/>
                <a:gd name="connsiteX1" fmla="*/ 47172 w 1201057"/>
                <a:gd name="connsiteY1" fmla="*/ 1265163 h 1530048"/>
                <a:gd name="connsiteX2" fmla="*/ 101600 w 1201057"/>
                <a:gd name="connsiteY2" fmla="*/ 1323220 h 1530048"/>
                <a:gd name="connsiteX3" fmla="*/ 137886 w 1201057"/>
                <a:gd name="connsiteY3" fmla="*/ 1268791 h 1530048"/>
                <a:gd name="connsiteX4" fmla="*/ 214086 w 1201057"/>
                <a:gd name="connsiteY4" fmla="*/ 1319591 h 1530048"/>
                <a:gd name="connsiteX5" fmla="*/ 351972 w 1201057"/>
                <a:gd name="connsiteY5" fmla="*/ 6048 h 1530048"/>
                <a:gd name="connsiteX6" fmla="*/ 468086 w 1201057"/>
                <a:gd name="connsiteY6" fmla="*/ 1355877 h 1530048"/>
                <a:gd name="connsiteX7" fmla="*/ 537029 w 1201057"/>
                <a:gd name="connsiteY7" fmla="*/ 1022048 h 1530048"/>
                <a:gd name="connsiteX8" fmla="*/ 584200 w 1201057"/>
                <a:gd name="connsiteY8" fmla="*/ 1370391 h 1530048"/>
                <a:gd name="connsiteX9" fmla="*/ 624115 w 1201057"/>
                <a:gd name="connsiteY9" fmla="*/ 1232505 h 1530048"/>
                <a:gd name="connsiteX10" fmla="*/ 653143 w 1201057"/>
                <a:gd name="connsiteY10" fmla="*/ 1374020 h 1530048"/>
                <a:gd name="connsiteX11" fmla="*/ 667657 w 1201057"/>
                <a:gd name="connsiteY11" fmla="*/ 1290563 h 1530048"/>
                <a:gd name="connsiteX12" fmla="*/ 703943 w 1201057"/>
                <a:gd name="connsiteY12" fmla="*/ 1374020 h 1530048"/>
                <a:gd name="connsiteX13" fmla="*/ 751115 w 1201057"/>
                <a:gd name="connsiteY13" fmla="*/ 1207105 h 1530048"/>
                <a:gd name="connsiteX14" fmla="*/ 809172 w 1201057"/>
                <a:gd name="connsiteY14" fmla="*/ 1363134 h 1530048"/>
                <a:gd name="connsiteX15" fmla="*/ 849086 w 1201057"/>
                <a:gd name="connsiteY15" fmla="*/ 739020 h 1530048"/>
                <a:gd name="connsiteX16" fmla="*/ 889000 w 1201057"/>
                <a:gd name="connsiteY16" fmla="*/ 1366763 h 1530048"/>
                <a:gd name="connsiteX17" fmla="*/ 932543 w 1201057"/>
                <a:gd name="connsiteY17" fmla="*/ 1109134 h 1530048"/>
                <a:gd name="connsiteX18" fmla="*/ 957943 w 1201057"/>
                <a:gd name="connsiteY18" fmla="*/ 1370391 h 1530048"/>
                <a:gd name="connsiteX19" fmla="*/ 994229 w 1201057"/>
                <a:gd name="connsiteY19" fmla="*/ 1167191 h 1530048"/>
                <a:gd name="connsiteX20" fmla="*/ 1016000 w 1201057"/>
                <a:gd name="connsiteY20" fmla="*/ 1334105 h 1530048"/>
                <a:gd name="connsiteX21" fmla="*/ 1037772 w 1201057"/>
                <a:gd name="connsiteY21" fmla="*/ 1207105 h 1530048"/>
                <a:gd name="connsiteX22" fmla="*/ 1081315 w 1201057"/>
                <a:gd name="connsiteY22" fmla="*/ 1377648 h 1530048"/>
                <a:gd name="connsiteX23" fmla="*/ 1117600 w 1201057"/>
                <a:gd name="connsiteY23" fmla="*/ 1232505 h 1530048"/>
                <a:gd name="connsiteX24" fmla="*/ 1150257 w 1201057"/>
                <a:gd name="connsiteY24" fmla="*/ 1355877 h 1530048"/>
                <a:gd name="connsiteX25" fmla="*/ 1164772 w 1201057"/>
                <a:gd name="connsiteY25" fmla="*/ 1290563 h 1530048"/>
                <a:gd name="connsiteX26" fmla="*/ 1201057 w 1201057"/>
                <a:gd name="connsiteY26" fmla="*/ 1384905 h 153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1057" h="1530048">
                  <a:moveTo>
                    <a:pt x="0" y="1315963"/>
                  </a:moveTo>
                  <a:cubicBezTo>
                    <a:pt x="15119" y="1289958"/>
                    <a:pt x="30239" y="1263954"/>
                    <a:pt x="47172" y="1265163"/>
                  </a:cubicBezTo>
                  <a:cubicBezTo>
                    <a:pt x="64105" y="1266372"/>
                    <a:pt x="86481" y="1322615"/>
                    <a:pt x="101600" y="1323220"/>
                  </a:cubicBezTo>
                  <a:cubicBezTo>
                    <a:pt x="116719" y="1323825"/>
                    <a:pt x="119138" y="1269396"/>
                    <a:pt x="137886" y="1268791"/>
                  </a:cubicBezTo>
                  <a:cubicBezTo>
                    <a:pt x="156634" y="1268186"/>
                    <a:pt x="178405" y="1530048"/>
                    <a:pt x="214086" y="1319591"/>
                  </a:cubicBezTo>
                  <a:cubicBezTo>
                    <a:pt x="249767" y="1109134"/>
                    <a:pt x="309639" y="0"/>
                    <a:pt x="351972" y="6048"/>
                  </a:cubicBezTo>
                  <a:cubicBezTo>
                    <a:pt x="394305" y="12096"/>
                    <a:pt x="437243" y="1186544"/>
                    <a:pt x="468086" y="1355877"/>
                  </a:cubicBezTo>
                  <a:cubicBezTo>
                    <a:pt x="498929" y="1525210"/>
                    <a:pt x="517677" y="1019629"/>
                    <a:pt x="537029" y="1022048"/>
                  </a:cubicBezTo>
                  <a:cubicBezTo>
                    <a:pt x="556381" y="1024467"/>
                    <a:pt x="569686" y="1335315"/>
                    <a:pt x="584200" y="1370391"/>
                  </a:cubicBezTo>
                  <a:cubicBezTo>
                    <a:pt x="598714" y="1405467"/>
                    <a:pt x="612625" y="1231900"/>
                    <a:pt x="624115" y="1232505"/>
                  </a:cubicBezTo>
                  <a:cubicBezTo>
                    <a:pt x="635605" y="1233110"/>
                    <a:pt x="645886" y="1364344"/>
                    <a:pt x="653143" y="1374020"/>
                  </a:cubicBezTo>
                  <a:cubicBezTo>
                    <a:pt x="660400" y="1383696"/>
                    <a:pt x="659190" y="1290563"/>
                    <a:pt x="667657" y="1290563"/>
                  </a:cubicBezTo>
                  <a:cubicBezTo>
                    <a:pt x="676124" y="1290563"/>
                    <a:pt x="690033" y="1387930"/>
                    <a:pt x="703943" y="1374020"/>
                  </a:cubicBezTo>
                  <a:cubicBezTo>
                    <a:pt x="717853" y="1360110"/>
                    <a:pt x="733577" y="1208919"/>
                    <a:pt x="751115" y="1207105"/>
                  </a:cubicBezTo>
                  <a:cubicBezTo>
                    <a:pt x="768653" y="1205291"/>
                    <a:pt x="792843" y="1441148"/>
                    <a:pt x="809172" y="1363134"/>
                  </a:cubicBezTo>
                  <a:cubicBezTo>
                    <a:pt x="825501" y="1285120"/>
                    <a:pt x="835781" y="738415"/>
                    <a:pt x="849086" y="739020"/>
                  </a:cubicBezTo>
                  <a:cubicBezTo>
                    <a:pt x="862391" y="739625"/>
                    <a:pt x="875091" y="1305077"/>
                    <a:pt x="889000" y="1366763"/>
                  </a:cubicBezTo>
                  <a:cubicBezTo>
                    <a:pt x="902909" y="1428449"/>
                    <a:pt x="921053" y="1108529"/>
                    <a:pt x="932543" y="1109134"/>
                  </a:cubicBezTo>
                  <a:cubicBezTo>
                    <a:pt x="944033" y="1109739"/>
                    <a:pt x="947662" y="1360715"/>
                    <a:pt x="957943" y="1370391"/>
                  </a:cubicBezTo>
                  <a:cubicBezTo>
                    <a:pt x="968224" y="1380067"/>
                    <a:pt x="984553" y="1173239"/>
                    <a:pt x="994229" y="1167191"/>
                  </a:cubicBezTo>
                  <a:cubicBezTo>
                    <a:pt x="1003905" y="1161143"/>
                    <a:pt x="1008743" y="1327453"/>
                    <a:pt x="1016000" y="1334105"/>
                  </a:cubicBezTo>
                  <a:cubicBezTo>
                    <a:pt x="1023257" y="1340757"/>
                    <a:pt x="1026886" y="1199848"/>
                    <a:pt x="1037772" y="1207105"/>
                  </a:cubicBezTo>
                  <a:cubicBezTo>
                    <a:pt x="1048658" y="1214362"/>
                    <a:pt x="1068010" y="1373415"/>
                    <a:pt x="1081315" y="1377648"/>
                  </a:cubicBezTo>
                  <a:cubicBezTo>
                    <a:pt x="1094620" y="1381881"/>
                    <a:pt x="1106110" y="1236133"/>
                    <a:pt x="1117600" y="1232505"/>
                  </a:cubicBezTo>
                  <a:cubicBezTo>
                    <a:pt x="1129090" y="1228877"/>
                    <a:pt x="1142395" y="1346201"/>
                    <a:pt x="1150257" y="1355877"/>
                  </a:cubicBezTo>
                  <a:cubicBezTo>
                    <a:pt x="1158119" y="1365553"/>
                    <a:pt x="1156305" y="1285725"/>
                    <a:pt x="1164772" y="1290563"/>
                  </a:cubicBezTo>
                  <a:cubicBezTo>
                    <a:pt x="1173239" y="1295401"/>
                    <a:pt x="1187148" y="1340153"/>
                    <a:pt x="1201057" y="1384905"/>
                  </a:cubicBez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4397462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567721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4737980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4908239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5078498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5248757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5419016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5589275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5759537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084454" y="282082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084454" y="2976197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084454" y="3131573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5084454" y="3286949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084454" y="3442325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5084454" y="359770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084454" y="3753077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5084454" y="3908453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5084454" y="4063833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/>
          <p:nvPr/>
        </p:nvCxnSpPr>
        <p:spPr>
          <a:xfrm>
            <a:off x="5867355" y="2516317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>
            <a:off x="3550088" y="2723359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970" y="2247927"/>
            <a:ext cx="5238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0" name="Oval 49"/>
          <p:cNvSpPr/>
          <p:nvPr/>
        </p:nvSpPr>
        <p:spPr>
          <a:xfrm>
            <a:off x="2462615" y="2478222"/>
            <a:ext cx="73152" cy="7315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1" name="Group 17"/>
          <p:cNvGrpSpPr/>
          <p:nvPr/>
        </p:nvGrpSpPr>
        <p:grpSpPr>
          <a:xfrm>
            <a:off x="2539682" y="2453817"/>
            <a:ext cx="421113" cy="120323"/>
            <a:chOff x="814137" y="2398294"/>
            <a:chExt cx="540619" cy="96253"/>
          </a:xfrm>
        </p:grpSpPr>
        <p:sp>
          <p:nvSpPr>
            <p:cNvPr id="52" name="Freeform 51"/>
            <p:cNvSpPr/>
            <p:nvPr/>
          </p:nvSpPr>
          <p:spPr>
            <a:xfrm>
              <a:off x="902369" y="2398294"/>
              <a:ext cx="364957" cy="96253"/>
            </a:xfrm>
            <a:custGeom>
              <a:avLst/>
              <a:gdLst>
                <a:gd name="connsiteX0" fmla="*/ 0 w 1227221"/>
                <a:gd name="connsiteY0" fmla="*/ 80210 h 152400"/>
                <a:gd name="connsiteX1" fmla="*/ 56147 w 1227221"/>
                <a:gd name="connsiteY1" fmla="*/ 0 h 152400"/>
                <a:gd name="connsiteX2" fmla="*/ 160421 w 1227221"/>
                <a:gd name="connsiteY2" fmla="*/ 152400 h 152400"/>
                <a:gd name="connsiteX3" fmla="*/ 268705 w 1227221"/>
                <a:gd name="connsiteY3" fmla="*/ 0 h 152400"/>
                <a:gd name="connsiteX4" fmla="*/ 376989 w 1227221"/>
                <a:gd name="connsiteY4" fmla="*/ 152400 h 152400"/>
                <a:gd name="connsiteX5" fmla="*/ 469231 w 1227221"/>
                <a:gd name="connsiteY5" fmla="*/ 4010 h 152400"/>
                <a:gd name="connsiteX6" fmla="*/ 569495 w 1227221"/>
                <a:gd name="connsiteY6" fmla="*/ 152400 h 152400"/>
                <a:gd name="connsiteX7" fmla="*/ 661737 w 1227221"/>
                <a:gd name="connsiteY7" fmla="*/ 8021 h 152400"/>
                <a:gd name="connsiteX8" fmla="*/ 753979 w 1227221"/>
                <a:gd name="connsiteY8" fmla="*/ 148389 h 152400"/>
                <a:gd name="connsiteX9" fmla="*/ 862263 w 1227221"/>
                <a:gd name="connsiteY9" fmla="*/ 0 h 152400"/>
                <a:gd name="connsiteX10" fmla="*/ 966537 w 1227221"/>
                <a:gd name="connsiteY10" fmla="*/ 152400 h 152400"/>
                <a:gd name="connsiteX11" fmla="*/ 1074821 w 1227221"/>
                <a:gd name="connsiteY11" fmla="*/ 0 h 152400"/>
                <a:gd name="connsiteX12" fmla="*/ 1179095 w 1227221"/>
                <a:gd name="connsiteY12" fmla="*/ 152400 h 152400"/>
                <a:gd name="connsiteX13" fmla="*/ 1227221 w 1227221"/>
                <a:gd name="connsiteY13" fmla="*/ 7218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7221" h="152400">
                  <a:moveTo>
                    <a:pt x="0" y="80210"/>
                  </a:moveTo>
                  <a:lnTo>
                    <a:pt x="56147" y="0"/>
                  </a:lnTo>
                  <a:lnTo>
                    <a:pt x="160421" y="152400"/>
                  </a:lnTo>
                  <a:lnTo>
                    <a:pt x="268705" y="0"/>
                  </a:lnTo>
                  <a:lnTo>
                    <a:pt x="376989" y="152400"/>
                  </a:lnTo>
                  <a:lnTo>
                    <a:pt x="469231" y="4010"/>
                  </a:lnTo>
                  <a:lnTo>
                    <a:pt x="569495" y="152400"/>
                  </a:lnTo>
                  <a:lnTo>
                    <a:pt x="661737" y="8021"/>
                  </a:lnTo>
                  <a:lnTo>
                    <a:pt x="753979" y="148389"/>
                  </a:lnTo>
                  <a:lnTo>
                    <a:pt x="862263" y="0"/>
                  </a:lnTo>
                  <a:lnTo>
                    <a:pt x="966537" y="152400"/>
                  </a:lnTo>
                  <a:lnTo>
                    <a:pt x="1074821" y="0"/>
                  </a:lnTo>
                  <a:lnTo>
                    <a:pt x="1179095" y="152400"/>
                  </a:lnTo>
                  <a:lnTo>
                    <a:pt x="1227221" y="7218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814137" y="2446421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63316" y="2446421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/>
          <p:cNvCxnSpPr/>
          <p:nvPr/>
        </p:nvCxnSpPr>
        <p:spPr>
          <a:xfrm rot="5400000" flipH="1" flipV="1">
            <a:off x="2605863" y="2403685"/>
            <a:ext cx="288758" cy="1965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62"/>
          <p:cNvGrpSpPr/>
          <p:nvPr/>
        </p:nvGrpSpPr>
        <p:grpSpPr>
          <a:xfrm>
            <a:off x="3643316" y="2816769"/>
            <a:ext cx="274320" cy="274320"/>
            <a:chOff x="2644010" y="2609915"/>
            <a:chExt cx="274320" cy="274320"/>
          </a:xfrm>
        </p:grpSpPr>
        <p:sp>
          <p:nvSpPr>
            <p:cNvPr id="57" name="Oval 56"/>
            <p:cNvSpPr/>
            <p:nvPr/>
          </p:nvSpPr>
          <p:spPr>
            <a:xfrm>
              <a:off x="2644010" y="2609915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2708982" y="2672180"/>
              <a:ext cx="136358" cy="153738"/>
            </a:xfrm>
            <a:custGeom>
              <a:avLst/>
              <a:gdLst>
                <a:gd name="connsiteX0" fmla="*/ 0 w 296779"/>
                <a:gd name="connsiteY0" fmla="*/ 186490 h 392364"/>
                <a:gd name="connsiteX1" fmla="*/ 72190 w 296779"/>
                <a:gd name="connsiteY1" fmla="*/ 30079 h 392364"/>
                <a:gd name="connsiteX2" fmla="*/ 220579 w 296779"/>
                <a:gd name="connsiteY2" fmla="*/ 366964 h 392364"/>
                <a:gd name="connsiteX3" fmla="*/ 296779 w 296779"/>
                <a:gd name="connsiteY3" fmla="*/ 182479 h 39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779" h="392364">
                  <a:moveTo>
                    <a:pt x="0" y="186490"/>
                  </a:moveTo>
                  <a:cubicBezTo>
                    <a:pt x="17713" y="93245"/>
                    <a:pt x="35427" y="0"/>
                    <a:pt x="72190" y="30079"/>
                  </a:cubicBezTo>
                  <a:cubicBezTo>
                    <a:pt x="108953" y="60158"/>
                    <a:pt x="183148" y="341564"/>
                    <a:pt x="220579" y="366964"/>
                  </a:cubicBezTo>
                  <a:cubicBezTo>
                    <a:pt x="258010" y="392364"/>
                    <a:pt x="277394" y="287421"/>
                    <a:pt x="296779" y="182479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" name="Group 43"/>
          <p:cNvGrpSpPr/>
          <p:nvPr/>
        </p:nvGrpSpPr>
        <p:grpSpPr>
          <a:xfrm>
            <a:off x="3016946" y="2154053"/>
            <a:ext cx="457200" cy="274320"/>
            <a:chOff x="1227226" y="2046388"/>
            <a:chExt cx="457200" cy="27432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1227226" y="219104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38"/>
            <p:cNvGrpSpPr/>
            <p:nvPr/>
          </p:nvGrpSpPr>
          <p:grpSpPr>
            <a:xfrm>
              <a:off x="1323472" y="2046388"/>
              <a:ext cx="274320" cy="274320"/>
              <a:chOff x="1323472" y="2046388"/>
              <a:chExt cx="274320" cy="27432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323472" y="2046388"/>
                <a:ext cx="274320" cy="2743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1385639" y="2080880"/>
                <a:ext cx="148390" cy="45719"/>
              </a:xfrm>
              <a:custGeom>
                <a:avLst/>
                <a:gdLst>
                  <a:gd name="connsiteX0" fmla="*/ 0 w 1463842"/>
                  <a:gd name="connsiteY0" fmla="*/ 150394 h 162426"/>
                  <a:gd name="connsiteX1" fmla="*/ 449178 w 1463842"/>
                  <a:gd name="connsiteY1" fmla="*/ 2005 h 162426"/>
                  <a:gd name="connsiteX2" fmla="*/ 930442 w 1463842"/>
                  <a:gd name="connsiteY2" fmla="*/ 162426 h 162426"/>
                  <a:gd name="connsiteX3" fmla="*/ 1463842 w 1463842"/>
                  <a:gd name="connsiteY3" fmla="*/ 2005 h 16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3842" h="162426">
                    <a:moveTo>
                      <a:pt x="0" y="150394"/>
                    </a:moveTo>
                    <a:cubicBezTo>
                      <a:pt x="147052" y="75197"/>
                      <a:pt x="294104" y="0"/>
                      <a:pt x="449178" y="2005"/>
                    </a:cubicBezTo>
                    <a:cubicBezTo>
                      <a:pt x="604252" y="4010"/>
                      <a:pt x="761331" y="162426"/>
                      <a:pt x="930442" y="162426"/>
                    </a:cubicBezTo>
                    <a:cubicBezTo>
                      <a:pt x="1099553" y="162426"/>
                      <a:pt x="1281697" y="82215"/>
                      <a:pt x="1463842" y="2005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1385639" y="2163096"/>
                <a:ext cx="148390" cy="45719"/>
              </a:xfrm>
              <a:custGeom>
                <a:avLst/>
                <a:gdLst>
                  <a:gd name="connsiteX0" fmla="*/ 0 w 1463842"/>
                  <a:gd name="connsiteY0" fmla="*/ 150394 h 162426"/>
                  <a:gd name="connsiteX1" fmla="*/ 449178 w 1463842"/>
                  <a:gd name="connsiteY1" fmla="*/ 2005 h 162426"/>
                  <a:gd name="connsiteX2" fmla="*/ 930442 w 1463842"/>
                  <a:gd name="connsiteY2" fmla="*/ 162426 h 162426"/>
                  <a:gd name="connsiteX3" fmla="*/ 1463842 w 1463842"/>
                  <a:gd name="connsiteY3" fmla="*/ 2005 h 16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3842" h="162426">
                    <a:moveTo>
                      <a:pt x="0" y="150394"/>
                    </a:moveTo>
                    <a:cubicBezTo>
                      <a:pt x="147052" y="75197"/>
                      <a:pt x="294104" y="0"/>
                      <a:pt x="449178" y="2005"/>
                    </a:cubicBezTo>
                    <a:cubicBezTo>
                      <a:pt x="604252" y="4010"/>
                      <a:pt x="761331" y="162426"/>
                      <a:pt x="930442" y="162426"/>
                    </a:cubicBezTo>
                    <a:cubicBezTo>
                      <a:pt x="1099553" y="162426"/>
                      <a:pt x="1281697" y="82215"/>
                      <a:pt x="1463842" y="2005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1385639" y="2245312"/>
                <a:ext cx="148390" cy="45719"/>
              </a:xfrm>
              <a:custGeom>
                <a:avLst/>
                <a:gdLst>
                  <a:gd name="connsiteX0" fmla="*/ 0 w 1463842"/>
                  <a:gd name="connsiteY0" fmla="*/ 150394 h 162426"/>
                  <a:gd name="connsiteX1" fmla="*/ 449178 w 1463842"/>
                  <a:gd name="connsiteY1" fmla="*/ 2005 h 162426"/>
                  <a:gd name="connsiteX2" fmla="*/ 930442 w 1463842"/>
                  <a:gd name="connsiteY2" fmla="*/ 162426 h 162426"/>
                  <a:gd name="connsiteX3" fmla="*/ 1463842 w 1463842"/>
                  <a:gd name="connsiteY3" fmla="*/ 2005 h 16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3842" h="162426">
                    <a:moveTo>
                      <a:pt x="0" y="150394"/>
                    </a:moveTo>
                    <a:cubicBezTo>
                      <a:pt x="147052" y="75197"/>
                      <a:pt x="294104" y="0"/>
                      <a:pt x="449178" y="2005"/>
                    </a:cubicBezTo>
                    <a:cubicBezTo>
                      <a:pt x="604252" y="4010"/>
                      <a:pt x="761331" y="162426"/>
                      <a:pt x="930442" y="162426"/>
                    </a:cubicBezTo>
                    <a:cubicBezTo>
                      <a:pt x="1099553" y="162426"/>
                      <a:pt x="1281697" y="82215"/>
                      <a:pt x="1463842" y="2005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1443341" y="2087882"/>
                <a:ext cx="44116" cy="441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 flipH="1" flipV="1">
                <a:off x="1440758" y="2168990"/>
                <a:ext cx="44116" cy="441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Group 41"/>
          <p:cNvGrpSpPr/>
          <p:nvPr/>
        </p:nvGrpSpPr>
        <p:grpSpPr>
          <a:xfrm>
            <a:off x="3025730" y="2594753"/>
            <a:ext cx="457200" cy="274320"/>
            <a:chOff x="1223610" y="2487088"/>
            <a:chExt cx="457200" cy="27432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1223610" y="2621377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37"/>
            <p:cNvGrpSpPr/>
            <p:nvPr/>
          </p:nvGrpSpPr>
          <p:grpSpPr>
            <a:xfrm>
              <a:off x="1320872" y="2487088"/>
              <a:ext cx="274320" cy="274320"/>
              <a:chOff x="1320872" y="2487088"/>
              <a:chExt cx="274320" cy="27432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1320872" y="2487088"/>
                <a:ext cx="274320" cy="2743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1383039" y="2521580"/>
                <a:ext cx="148390" cy="45719"/>
              </a:xfrm>
              <a:custGeom>
                <a:avLst/>
                <a:gdLst>
                  <a:gd name="connsiteX0" fmla="*/ 0 w 1463842"/>
                  <a:gd name="connsiteY0" fmla="*/ 150394 h 162426"/>
                  <a:gd name="connsiteX1" fmla="*/ 449178 w 1463842"/>
                  <a:gd name="connsiteY1" fmla="*/ 2005 h 162426"/>
                  <a:gd name="connsiteX2" fmla="*/ 930442 w 1463842"/>
                  <a:gd name="connsiteY2" fmla="*/ 162426 h 162426"/>
                  <a:gd name="connsiteX3" fmla="*/ 1463842 w 1463842"/>
                  <a:gd name="connsiteY3" fmla="*/ 2005 h 16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3842" h="162426">
                    <a:moveTo>
                      <a:pt x="0" y="150394"/>
                    </a:moveTo>
                    <a:cubicBezTo>
                      <a:pt x="147052" y="75197"/>
                      <a:pt x="294104" y="0"/>
                      <a:pt x="449178" y="2005"/>
                    </a:cubicBezTo>
                    <a:cubicBezTo>
                      <a:pt x="604252" y="4010"/>
                      <a:pt x="761331" y="162426"/>
                      <a:pt x="930442" y="162426"/>
                    </a:cubicBezTo>
                    <a:cubicBezTo>
                      <a:pt x="1099553" y="162426"/>
                      <a:pt x="1281697" y="82215"/>
                      <a:pt x="1463842" y="2005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1383039" y="2603796"/>
                <a:ext cx="148390" cy="45719"/>
              </a:xfrm>
              <a:custGeom>
                <a:avLst/>
                <a:gdLst>
                  <a:gd name="connsiteX0" fmla="*/ 0 w 1463842"/>
                  <a:gd name="connsiteY0" fmla="*/ 150394 h 162426"/>
                  <a:gd name="connsiteX1" fmla="*/ 449178 w 1463842"/>
                  <a:gd name="connsiteY1" fmla="*/ 2005 h 162426"/>
                  <a:gd name="connsiteX2" fmla="*/ 930442 w 1463842"/>
                  <a:gd name="connsiteY2" fmla="*/ 162426 h 162426"/>
                  <a:gd name="connsiteX3" fmla="*/ 1463842 w 1463842"/>
                  <a:gd name="connsiteY3" fmla="*/ 2005 h 16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3842" h="162426">
                    <a:moveTo>
                      <a:pt x="0" y="150394"/>
                    </a:moveTo>
                    <a:cubicBezTo>
                      <a:pt x="147052" y="75197"/>
                      <a:pt x="294104" y="0"/>
                      <a:pt x="449178" y="2005"/>
                    </a:cubicBezTo>
                    <a:cubicBezTo>
                      <a:pt x="604252" y="4010"/>
                      <a:pt x="761331" y="162426"/>
                      <a:pt x="930442" y="162426"/>
                    </a:cubicBezTo>
                    <a:cubicBezTo>
                      <a:pt x="1099553" y="162426"/>
                      <a:pt x="1281697" y="82215"/>
                      <a:pt x="1463842" y="2005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1383039" y="2686012"/>
                <a:ext cx="148390" cy="45719"/>
              </a:xfrm>
              <a:custGeom>
                <a:avLst/>
                <a:gdLst>
                  <a:gd name="connsiteX0" fmla="*/ 0 w 1463842"/>
                  <a:gd name="connsiteY0" fmla="*/ 150394 h 162426"/>
                  <a:gd name="connsiteX1" fmla="*/ 449178 w 1463842"/>
                  <a:gd name="connsiteY1" fmla="*/ 2005 h 162426"/>
                  <a:gd name="connsiteX2" fmla="*/ 930442 w 1463842"/>
                  <a:gd name="connsiteY2" fmla="*/ 162426 h 162426"/>
                  <a:gd name="connsiteX3" fmla="*/ 1463842 w 1463842"/>
                  <a:gd name="connsiteY3" fmla="*/ 2005 h 16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3842" h="162426">
                    <a:moveTo>
                      <a:pt x="0" y="150394"/>
                    </a:moveTo>
                    <a:cubicBezTo>
                      <a:pt x="147052" y="75197"/>
                      <a:pt x="294104" y="0"/>
                      <a:pt x="449178" y="2005"/>
                    </a:cubicBezTo>
                    <a:cubicBezTo>
                      <a:pt x="604252" y="4010"/>
                      <a:pt x="761331" y="162426"/>
                      <a:pt x="930442" y="162426"/>
                    </a:cubicBezTo>
                    <a:cubicBezTo>
                      <a:pt x="1099553" y="162426"/>
                      <a:pt x="1281697" y="82215"/>
                      <a:pt x="1463842" y="2005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1440741" y="2528582"/>
                <a:ext cx="44116" cy="441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1438158" y="2684090"/>
                <a:ext cx="44116" cy="441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7" name="Straight Arrow Connector 76"/>
          <p:cNvCxnSpPr/>
          <p:nvPr/>
        </p:nvCxnSpPr>
        <p:spPr>
          <a:xfrm rot="16200000" flipH="1">
            <a:off x="2883900" y="2590493"/>
            <a:ext cx="216976" cy="681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49"/>
          <p:cNvGrpSpPr/>
          <p:nvPr/>
        </p:nvGrpSpPr>
        <p:grpSpPr>
          <a:xfrm>
            <a:off x="3549568" y="2376617"/>
            <a:ext cx="457200" cy="274320"/>
            <a:chOff x="1787748" y="2268952"/>
            <a:chExt cx="457200" cy="27432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787748" y="2407521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lowchart: Summing Junction 79"/>
            <p:cNvSpPr/>
            <p:nvPr/>
          </p:nvSpPr>
          <p:spPr>
            <a:xfrm>
              <a:off x="1881495" y="2268952"/>
              <a:ext cx="274320" cy="274320"/>
            </a:xfrm>
            <a:prstGeom prst="flowChartSummingJuncti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1" name="Straight Arrow Connector 80"/>
          <p:cNvCxnSpPr/>
          <p:nvPr/>
        </p:nvCxnSpPr>
        <p:spPr>
          <a:xfrm rot="16200000" flipH="1" flipV="1">
            <a:off x="3408225" y="2590918"/>
            <a:ext cx="216976" cy="681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51"/>
          <p:cNvGrpSpPr/>
          <p:nvPr/>
        </p:nvGrpSpPr>
        <p:grpSpPr>
          <a:xfrm>
            <a:off x="4386739" y="2381393"/>
            <a:ext cx="457200" cy="274320"/>
            <a:chOff x="1223610" y="2487088"/>
            <a:chExt cx="457200" cy="27432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1223610" y="2621377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37"/>
            <p:cNvGrpSpPr/>
            <p:nvPr/>
          </p:nvGrpSpPr>
          <p:grpSpPr>
            <a:xfrm>
              <a:off x="1320872" y="2487088"/>
              <a:ext cx="274320" cy="274320"/>
              <a:chOff x="1320872" y="2487088"/>
              <a:chExt cx="274320" cy="27432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320872" y="2487088"/>
                <a:ext cx="274320" cy="2743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1383039" y="2521580"/>
                <a:ext cx="148390" cy="45719"/>
              </a:xfrm>
              <a:custGeom>
                <a:avLst/>
                <a:gdLst>
                  <a:gd name="connsiteX0" fmla="*/ 0 w 1463842"/>
                  <a:gd name="connsiteY0" fmla="*/ 150394 h 162426"/>
                  <a:gd name="connsiteX1" fmla="*/ 449178 w 1463842"/>
                  <a:gd name="connsiteY1" fmla="*/ 2005 h 162426"/>
                  <a:gd name="connsiteX2" fmla="*/ 930442 w 1463842"/>
                  <a:gd name="connsiteY2" fmla="*/ 162426 h 162426"/>
                  <a:gd name="connsiteX3" fmla="*/ 1463842 w 1463842"/>
                  <a:gd name="connsiteY3" fmla="*/ 2005 h 16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3842" h="162426">
                    <a:moveTo>
                      <a:pt x="0" y="150394"/>
                    </a:moveTo>
                    <a:cubicBezTo>
                      <a:pt x="147052" y="75197"/>
                      <a:pt x="294104" y="0"/>
                      <a:pt x="449178" y="2005"/>
                    </a:cubicBezTo>
                    <a:cubicBezTo>
                      <a:pt x="604252" y="4010"/>
                      <a:pt x="761331" y="162426"/>
                      <a:pt x="930442" y="162426"/>
                    </a:cubicBezTo>
                    <a:cubicBezTo>
                      <a:pt x="1099553" y="162426"/>
                      <a:pt x="1281697" y="82215"/>
                      <a:pt x="1463842" y="2005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1383039" y="2603796"/>
                <a:ext cx="148390" cy="45719"/>
              </a:xfrm>
              <a:custGeom>
                <a:avLst/>
                <a:gdLst>
                  <a:gd name="connsiteX0" fmla="*/ 0 w 1463842"/>
                  <a:gd name="connsiteY0" fmla="*/ 150394 h 162426"/>
                  <a:gd name="connsiteX1" fmla="*/ 449178 w 1463842"/>
                  <a:gd name="connsiteY1" fmla="*/ 2005 h 162426"/>
                  <a:gd name="connsiteX2" fmla="*/ 930442 w 1463842"/>
                  <a:gd name="connsiteY2" fmla="*/ 162426 h 162426"/>
                  <a:gd name="connsiteX3" fmla="*/ 1463842 w 1463842"/>
                  <a:gd name="connsiteY3" fmla="*/ 2005 h 16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3842" h="162426">
                    <a:moveTo>
                      <a:pt x="0" y="150394"/>
                    </a:moveTo>
                    <a:cubicBezTo>
                      <a:pt x="147052" y="75197"/>
                      <a:pt x="294104" y="0"/>
                      <a:pt x="449178" y="2005"/>
                    </a:cubicBezTo>
                    <a:cubicBezTo>
                      <a:pt x="604252" y="4010"/>
                      <a:pt x="761331" y="162426"/>
                      <a:pt x="930442" y="162426"/>
                    </a:cubicBezTo>
                    <a:cubicBezTo>
                      <a:pt x="1099553" y="162426"/>
                      <a:pt x="1281697" y="82215"/>
                      <a:pt x="1463842" y="2005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1383039" y="2686012"/>
                <a:ext cx="148390" cy="45719"/>
              </a:xfrm>
              <a:custGeom>
                <a:avLst/>
                <a:gdLst>
                  <a:gd name="connsiteX0" fmla="*/ 0 w 1463842"/>
                  <a:gd name="connsiteY0" fmla="*/ 150394 h 162426"/>
                  <a:gd name="connsiteX1" fmla="*/ 449178 w 1463842"/>
                  <a:gd name="connsiteY1" fmla="*/ 2005 h 162426"/>
                  <a:gd name="connsiteX2" fmla="*/ 930442 w 1463842"/>
                  <a:gd name="connsiteY2" fmla="*/ 162426 h 162426"/>
                  <a:gd name="connsiteX3" fmla="*/ 1463842 w 1463842"/>
                  <a:gd name="connsiteY3" fmla="*/ 2005 h 16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3842" h="162426">
                    <a:moveTo>
                      <a:pt x="0" y="150394"/>
                    </a:moveTo>
                    <a:cubicBezTo>
                      <a:pt x="147052" y="75197"/>
                      <a:pt x="294104" y="0"/>
                      <a:pt x="449178" y="2005"/>
                    </a:cubicBezTo>
                    <a:cubicBezTo>
                      <a:pt x="604252" y="4010"/>
                      <a:pt x="761331" y="162426"/>
                      <a:pt x="930442" y="162426"/>
                    </a:cubicBezTo>
                    <a:cubicBezTo>
                      <a:pt x="1099553" y="162426"/>
                      <a:pt x="1281697" y="82215"/>
                      <a:pt x="1463842" y="2005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9" name="Straight Connector 58"/>
              <p:cNvCxnSpPr/>
              <p:nvPr/>
            </p:nvCxnSpPr>
            <p:spPr>
              <a:xfrm rot="5400000" flipH="1" flipV="1">
                <a:off x="1440741" y="2528582"/>
                <a:ext cx="44116" cy="441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1438158" y="2684090"/>
                <a:ext cx="44116" cy="441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Freeform 90"/>
          <p:cNvSpPr/>
          <p:nvPr/>
        </p:nvSpPr>
        <p:spPr>
          <a:xfrm>
            <a:off x="4844070" y="2351029"/>
            <a:ext cx="544286" cy="334736"/>
          </a:xfrm>
          <a:custGeom>
            <a:avLst/>
            <a:gdLst>
              <a:gd name="connsiteX0" fmla="*/ 0 w 544286"/>
              <a:gd name="connsiteY0" fmla="*/ 163286 h 334736"/>
              <a:gd name="connsiteX1" fmla="*/ 209550 w 544286"/>
              <a:gd name="connsiteY1" fmla="*/ 2722 h 334736"/>
              <a:gd name="connsiteX2" fmla="*/ 544286 w 544286"/>
              <a:gd name="connsiteY2" fmla="*/ 0 h 334736"/>
              <a:gd name="connsiteX3" fmla="*/ 541564 w 544286"/>
              <a:gd name="connsiteY3" fmla="*/ 332015 h 334736"/>
              <a:gd name="connsiteX4" fmla="*/ 212271 w 544286"/>
              <a:gd name="connsiteY4" fmla="*/ 334736 h 334736"/>
              <a:gd name="connsiteX5" fmla="*/ 0 w 544286"/>
              <a:gd name="connsiteY5" fmla="*/ 163286 h 33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286" h="334736">
                <a:moveTo>
                  <a:pt x="0" y="163286"/>
                </a:moveTo>
                <a:lnTo>
                  <a:pt x="209550" y="2722"/>
                </a:lnTo>
                <a:lnTo>
                  <a:pt x="544286" y="0"/>
                </a:lnTo>
                <a:cubicBezTo>
                  <a:pt x="543379" y="110672"/>
                  <a:pt x="542471" y="221343"/>
                  <a:pt x="541564" y="332015"/>
                </a:cubicBezTo>
                <a:lnTo>
                  <a:pt x="212271" y="334736"/>
                </a:lnTo>
                <a:lnTo>
                  <a:pt x="0" y="16328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Isosceles Triangle 67"/>
          <p:cNvSpPr/>
          <p:nvPr/>
        </p:nvSpPr>
        <p:spPr>
          <a:xfrm rot="5400000">
            <a:off x="4031271" y="2330166"/>
            <a:ext cx="330327" cy="36817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866296" y="2365419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ADC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5391105" y="2516317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5529075" y="2336515"/>
            <a:ext cx="457200" cy="365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105338" y="2333340"/>
            <a:ext cx="457200" cy="36576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682395" y="2333340"/>
            <a:ext cx="365760" cy="36576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472037" y="2365419"/>
            <a:ext cx="47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DSP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037871" y="2362247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650645" y="232555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µP</a:t>
            </a:r>
          </a:p>
        </p:txBody>
      </p:sp>
      <p:grpSp>
        <p:nvGrpSpPr>
          <p:cNvPr id="101" name="Group 109"/>
          <p:cNvGrpSpPr/>
          <p:nvPr/>
        </p:nvGrpSpPr>
        <p:grpSpPr>
          <a:xfrm>
            <a:off x="7343393" y="1849653"/>
            <a:ext cx="1614714" cy="1585542"/>
            <a:chOff x="5043695" y="2677886"/>
            <a:chExt cx="1614714" cy="1585542"/>
          </a:xfrm>
        </p:grpSpPr>
        <p:sp>
          <p:nvSpPr>
            <p:cNvPr id="102" name="Rectangle 101"/>
            <p:cNvSpPr/>
            <p:nvPr/>
          </p:nvSpPr>
          <p:spPr>
            <a:xfrm>
              <a:off x="5043695" y="2677886"/>
              <a:ext cx="1614714" cy="15421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246687" y="2733380"/>
              <a:ext cx="1201057" cy="1530048"/>
            </a:xfrm>
            <a:custGeom>
              <a:avLst/>
              <a:gdLst>
                <a:gd name="connsiteX0" fmla="*/ 0 w 1201057"/>
                <a:gd name="connsiteY0" fmla="*/ 1315963 h 1530048"/>
                <a:gd name="connsiteX1" fmla="*/ 47172 w 1201057"/>
                <a:gd name="connsiteY1" fmla="*/ 1265163 h 1530048"/>
                <a:gd name="connsiteX2" fmla="*/ 101600 w 1201057"/>
                <a:gd name="connsiteY2" fmla="*/ 1323220 h 1530048"/>
                <a:gd name="connsiteX3" fmla="*/ 137886 w 1201057"/>
                <a:gd name="connsiteY3" fmla="*/ 1268791 h 1530048"/>
                <a:gd name="connsiteX4" fmla="*/ 214086 w 1201057"/>
                <a:gd name="connsiteY4" fmla="*/ 1319591 h 1530048"/>
                <a:gd name="connsiteX5" fmla="*/ 351972 w 1201057"/>
                <a:gd name="connsiteY5" fmla="*/ 6048 h 1530048"/>
                <a:gd name="connsiteX6" fmla="*/ 468086 w 1201057"/>
                <a:gd name="connsiteY6" fmla="*/ 1355877 h 1530048"/>
                <a:gd name="connsiteX7" fmla="*/ 537029 w 1201057"/>
                <a:gd name="connsiteY7" fmla="*/ 1022048 h 1530048"/>
                <a:gd name="connsiteX8" fmla="*/ 584200 w 1201057"/>
                <a:gd name="connsiteY8" fmla="*/ 1370391 h 1530048"/>
                <a:gd name="connsiteX9" fmla="*/ 624115 w 1201057"/>
                <a:gd name="connsiteY9" fmla="*/ 1232505 h 1530048"/>
                <a:gd name="connsiteX10" fmla="*/ 653143 w 1201057"/>
                <a:gd name="connsiteY10" fmla="*/ 1374020 h 1530048"/>
                <a:gd name="connsiteX11" fmla="*/ 667657 w 1201057"/>
                <a:gd name="connsiteY11" fmla="*/ 1290563 h 1530048"/>
                <a:gd name="connsiteX12" fmla="*/ 703943 w 1201057"/>
                <a:gd name="connsiteY12" fmla="*/ 1374020 h 1530048"/>
                <a:gd name="connsiteX13" fmla="*/ 751115 w 1201057"/>
                <a:gd name="connsiteY13" fmla="*/ 1207105 h 1530048"/>
                <a:gd name="connsiteX14" fmla="*/ 809172 w 1201057"/>
                <a:gd name="connsiteY14" fmla="*/ 1363134 h 1530048"/>
                <a:gd name="connsiteX15" fmla="*/ 849086 w 1201057"/>
                <a:gd name="connsiteY15" fmla="*/ 739020 h 1530048"/>
                <a:gd name="connsiteX16" fmla="*/ 889000 w 1201057"/>
                <a:gd name="connsiteY16" fmla="*/ 1366763 h 1530048"/>
                <a:gd name="connsiteX17" fmla="*/ 932543 w 1201057"/>
                <a:gd name="connsiteY17" fmla="*/ 1109134 h 1530048"/>
                <a:gd name="connsiteX18" fmla="*/ 957943 w 1201057"/>
                <a:gd name="connsiteY18" fmla="*/ 1370391 h 1530048"/>
                <a:gd name="connsiteX19" fmla="*/ 994229 w 1201057"/>
                <a:gd name="connsiteY19" fmla="*/ 1167191 h 1530048"/>
                <a:gd name="connsiteX20" fmla="*/ 1016000 w 1201057"/>
                <a:gd name="connsiteY20" fmla="*/ 1334105 h 1530048"/>
                <a:gd name="connsiteX21" fmla="*/ 1037772 w 1201057"/>
                <a:gd name="connsiteY21" fmla="*/ 1207105 h 1530048"/>
                <a:gd name="connsiteX22" fmla="*/ 1081315 w 1201057"/>
                <a:gd name="connsiteY22" fmla="*/ 1377648 h 1530048"/>
                <a:gd name="connsiteX23" fmla="*/ 1117600 w 1201057"/>
                <a:gd name="connsiteY23" fmla="*/ 1232505 h 1530048"/>
                <a:gd name="connsiteX24" fmla="*/ 1150257 w 1201057"/>
                <a:gd name="connsiteY24" fmla="*/ 1355877 h 1530048"/>
                <a:gd name="connsiteX25" fmla="*/ 1164772 w 1201057"/>
                <a:gd name="connsiteY25" fmla="*/ 1290563 h 1530048"/>
                <a:gd name="connsiteX26" fmla="*/ 1201057 w 1201057"/>
                <a:gd name="connsiteY26" fmla="*/ 1384905 h 153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1057" h="1530048">
                  <a:moveTo>
                    <a:pt x="0" y="1315963"/>
                  </a:moveTo>
                  <a:cubicBezTo>
                    <a:pt x="15119" y="1289958"/>
                    <a:pt x="30239" y="1263954"/>
                    <a:pt x="47172" y="1265163"/>
                  </a:cubicBezTo>
                  <a:cubicBezTo>
                    <a:pt x="64105" y="1266372"/>
                    <a:pt x="86481" y="1322615"/>
                    <a:pt x="101600" y="1323220"/>
                  </a:cubicBezTo>
                  <a:cubicBezTo>
                    <a:pt x="116719" y="1323825"/>
                    <a:pt x="119138" y="1269396"/>
                    <a:pt x="137886" y="1268791"/>
                  </a:cubicBezTo>
                  <a:cubicBezTo>
                    <a:pt x="156634" y="1268186"/>
                    <a:pt x="178405" y="1530048"/>
                    <a:pt x="214086" y="1319591"/>
                  </a:cubicBezTo>
                  <a:cubicBezTo>
                    <a:pt x="249767" y="1109134"/>
                    <a:pt x="309639" y="0"/>
                    <a:pt x="351972" y="6048"/>
                  </a:cubicBezTo>
                  <a:cubicBezTo>
                    <a:pt x="394305" y="12096"/>
                    <a:pt x="437243" y="1186544"/>
                    <a:pt x="468086" y="1355877"/>
                  </a:cubicBezTo>
                  <a:cubicBezTo>
                    <a:pt x="498929" y="1525210"/>
                    <a:pt x="517677" y="1019629"/>
                    <a:pt x="537029" y="1022048"/>
                  </a:cubicBezTo>
                  <a:cubicBezTo>
                    <a:pt x="556381" y="1024467"/>
                    <a:pt x="569686" y="1335315"/>
                    <a:pt x="584200" y="1370391"/>
                  </a:cubicBezTo>
                  <a:cubicBezTo>
                    <a:pt x="598714" y="1405467"/>
                    <a:pt x="612625" y="1231900"/>
                    <a:pt x="624115" y="1232505"/>
                  </a:cubicBezTo>
                  <a:cubicBezTo>
                    <a:pt x="635605" y="1233110"/>
                    <a:pt x="645886" y="1364344"/>
                    <a:pt x="653143" y="1374020"/>
                  </a:cubicBezTo>
                  <a:cubicBezTo>
                    <a:pt x="660400" y="1383696"/>
                    <a:pt x="659190" y="1290563"/>
                    <a:pt x="667657" y="1290563"/>
                  </a:cubicBezTo>
                  <a:cubicBezTo>
                    <a:pt x="676124" y="1290563"/>
                    <a:pt x="690033" y="1387930"/>
                    <a:pt x="703943" y="1374020"/>
                  </a:cubicBezTo>
                  <a:cubicBezTo>
                    <a:pt x="717853" y="1360110"/>
                    <a:pt x="733577" y="1208919"/>
                    <a:pt x="751115" y="1207105"/>
                  </a:cubicBezTo>
                  <a:cubicBezTo>
                    <a:pt x="768653" y="1205291"/>
                    <a:pt x="792843" y="1441148"/>
                    <a:pt x="809172" y="1363134"/>
                  </a:cubicBezTo>
                  <a:cubicBezTo>
                    <a:pt x="825501" y="1285120"/>
                    <a:pt x="835781" y="738415"/>
                    <a:pt x="849086" y="739020"/>
                  </a:cubicBezTo>
                  <a:cubicBezTo>
                    <a:pt x="862391" y="739625"/>
                    <a:pt x="875091" y="1305077"/>
                    <a:pt x="889000" y="1366763"/>
                  </a:cubicBezTo>
                  <a:cubicBezTo>
                    <a:pt x="902909" y="1428449"/>
                    <a:pt x="921053" y="1108529"/>
                    <a:pt x="932543" y="1109134"/>
                  </a:cubicBezTo>
                  <a:cubicBezTo>
                    <a:pt x="944033" y="1109739"/>
                    <a:pt x="947662" y="1360715"/>
                    <a:pt x="957943" y="1370391"/>
                  </a:cubicBezTo>
                  <a:cubicBezTo>
                    <a:pt x="968224" y="1380067"/>
                    <a:pt x="984553" y="1173239"/>
                    <a:pt x="994229" y="1167191"/>
                  </a:cubicBezTo>
                  <a:cubicBezTo>
                    <a:pt x="1003905" y="1161143"/>
                    <a:pt x="1008743" y="1327453"/>
                    <a:pt x="1016000" y="1334105"/>
                  </a:cubicBezTo>
                  <a:cubicBezTo>
                    <a:pt x="1023257" y="1340757"/>
                    <a:pt x="1026886" y="1199848"/>
                    <a:pt x="1037772" y="1207105"/>
                  </a:cubicBezTo>
                  <a:cubicBezTo>
                    <a:pt x="1048658" y="1214362"/>
                    <a:pt x="1068010" y="1373415"/>
                    <a:pt x="1081315" y="1377648"/>
                  </a:cubicBezTo>
                  <a:cubicBezTo>
                    <a:pt x="1094620" y="1381881"/>
                    <a:pt x="1106110" y="1236133"/>
                    <a:pt x="1117600" y="1232505"/>
                  </a:cubicBezTo>
                  <a:cubicBezTo>
                    <a:pt x="1129090" y="1228877"/>
                    <a:pt x="1142395" y="1346201"/>
                    <a:pt x="1150257" y="1355877"/>
                  </a:cubicBezTo>
                  <a:cubicBezTo>
                    <a:pt x="1158119" y="1365553"/>
                    <a:pt x="1156305" y="1285725"/>
                    <a:pt x="1164772" y="1290563"/>
                  </a:cubicBezTo>
                  <a:cubicBezTo>
                    <a:pt x="1173239" y="1295401"/>
                    <a:pt x="1187148" y="1340153"/>
                    <a:pt x="1201057" y="1384905"/>
                  </a:cubicBez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16200000" flipH="1">
              <a:off x="4397462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4567721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6200000" flipH="1">
              <a:off x="4737980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6200000" flipH="1">
              <a:off x="4908239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5078498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 flipH="1">
              <a:off x="5248757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19016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6200000" flipH="1">
              <a:off x="5589275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 flipH="1">
              <a:off x="5759537" y="344947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5084454" y="282082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5084454" y="2976197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5084454" y="3131573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5084454" y="3286949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5084454" y="3442325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5084454" y="3597701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5084454" y="3753077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5084454" y="3908453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5084454" y="4063833"/>
              <a:ext cx="153619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Oval 121"/>
          <p:cNvSpPr/>
          <p:nvPr/>
        </p:nvSpPr>
        <p:spPr>
          <a:xfrm>
            <a:off x="9402676" y="2327777"/>
            <a:ext cx="27432" cy="2743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9461284" y="2269157"/>
            <a:ext cx="27432" cy="2743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9519892" y="2210537"/>
            <a:ext cx="27432" cy="2743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061606" y="1176416"/>
            <a:ext cx="8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Display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324030" y="225714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Input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220478" y="5795281"/>
            <a:ext cx="7667331" cy="461665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the system fails to capture the event, it’s gone forever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895536" y="1143985"/>
            <a:ext cx="3298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Signal Analyzer Block Diagram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(simplified)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817550" y="1890746"/>
            <a:ext cx="759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Preselect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09174" y="1814546"/>
            <a:ext cx="674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Down-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Convert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103549" y="1905986"/>
            <a:ext cx="642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Digitize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039381" y="1905986"/>
            <a:ext cx="514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Store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527062" y="1905986"/>
            <a:ext cx="661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cxnSp>
        <p:nvCxnSpPr>
          <p:cNvPr id="135" name="Straight Connector 134"/>
          <p:cNvCxnSpPr/>
          <p:nvPr/>
        </p:nvCxnSpPr>
        <p:spPr>
          <a:xfrm rot="5400000">
            <a:off x="5438829" y="2520795"/>
            <a:ext cx="1219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4850837" y="275957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Continuous Processing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874421" y="275957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Batch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Processing</a:t>
            </a:r>
          </a:p>
        </p:txBody>
      </p:sp>
      <p:cxnSp>
        <p:nvCxnSpPr>
          <p:cNvPr id="139" name="Straight Arrow Connector 138"/>
          <p:cNvCxnSpPr/>
          <p:nvPr/>
        </p:nvCxnSpPr>
        <p:spPr>
          <a:xfrm flipV="1">
            <a:off x="6048099" y="3198961"/>
            <a:ext cx="0" cy="27432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4881095" y="3509915"/>
            <a:ext cx="2038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Real-Time LVDS Interface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Bird PowerPoint Presentation">
      <a:dk1>
        <a:sysClr val="windowText" lastClr="000000"/>
      </a:dk1>
      <a:lt1>
        <a:sysClr val="window" lastClr="FFFFFF"/>
      </a:lt1>
      <a:dk2>
        <a:srgbClr val="00246D"/>
      </a:dk2>
      <a:lt2>
        <a:srgbClr val="EEECE1"/>
      </a:lt2>
      <a:accent1>
        <a:srgbClr val="00246D"/>
      </a:accent1>
      <a:accent2>
        <a:srgbClr val="225694"/>
      </a:accent2>
      <a:accent3>
        <a:srgbClr val="0369B2"/>
      </a:accent3>
      <a:accent4>
        <a:srgbClr val="1280C3"/>
      </a:accent4>
      <a:accent5>
        <a:srgbClr val="41A0D0"/>
      </a:accent5>
      <a:accent6>
        <a:srgbClr val="09C0E0"/>
      </a:accent6>
      <a:hlink>
        <a:srgbClr val="1280C3"/>
      </a:hlink>
      <a:folHlink>
        <a:srgbClr val="00246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>
        <a:normAutofit fontScale="62500" lnSpcReduction="20000"/>
      </a:bodyPr>
      <a:lstStyle>
        <a:defPPr marL="0" indent="0" algn="l">
          <a:buNone/>
          <a:defRPr sz="2800" b="1" u="sng" dirty="0" smtClean="0">
            <a:solidFill>
              <a:schemeClr val="accent2"/>
            </a:solidFill>
            <a:latin typeface="Myriad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ird-PPT-Template.potx" id="{89E97568-C621-4207-95C7-A7FFE51A6913}" vid="{4528A619-19CE-4C35-804B-F1689D528BF7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ird-XCOM-PPT-Master-Template.potx" id="{BABCF322-FDA5-42AA-844F-3F5F5BC1D6DF}" vid="{B2CB0E35-863B-4BD8-B1C6-67AE975DBD7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3BE50D59E077418095F6B8F4E39BF3" ma:contentTypeVersion="7" ma:contentTypeDescription="Create a new document." ma:contentTypeScope="" ma:versionID="a63e7e670622cc19741843df3205ff1b">
  <xsd:schema xmlns:xsd="http://www.w3.org/2001/XMLSchema" xmlns:xs="http://www.w3.org/2001/XMLSchema" xmlns:p="http://schemas.microsoft.com/office/2006/metadata/properties" xmlns:ns2="e5fd2c17-b9d9-4086-a1a7-92a3aedb4508" targetNamespace="http://schemas.microsoft.com/office/2006/metadata/properties" ma:root="true" ma:fieldsID="3e227280e02312ee715095e39a5aebf6" ns2:_="">
    <xsd:import namespace="e5fd2c17-b9d9-4086-a1a7-92a3aedb45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d2c17-b9d9-4086-a1a7-92a3aedb45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E6562F-1389-4858-873B-00D287FB680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e5fd2c17-b9d9-4086-a1a7-92a3aedb4508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882BE0F-BDA3-4CC5-AF06-12EDE45392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F1319B-D84B-48A0-9F46-32BC71C594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fd2c17-b9d9-4086-a1a7-92a3aedb45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1887</Words>
  <Application>Microsoft Office PowerPoint</Application>
  <PresentationFormat>Widescreen</PresentationFormat>
  <Paragraphs>461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Courier New</vt:lpstr>
      <vt:lpstr>Myriad Pro</vt:lpstr>
      <vt:lpstr>Myriad Pro Cond</vt:lpstr>
      <vt:lpstr>Verdana</vt:lpstr>
      <vt:lpstr>Wingdings</vt:lpstr>
      <vt:lpstr>3_Custom Design</vt:lpstr>
      <vt:lpstr>4_Custom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HW Tools for Interference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Interference Testing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Julian.parker@xcomsystems.com</dc:creator>
  <cp:lastModifiedBy>Mike Gathergood</cp:lastModifiedBy>
  <cp:revision>9</cp:revision>
  <dcterms:created xsi:type="dcterms:W3CDTF">2020-05-08T20:38:00Z</dcterms:created>
  <dcterms:modified xsi:type="dcterms:W3CDTF">2020-06-05T11:28:20Z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0x010100563BE50D59E077418095F6B8F4E39BF3</vt:lpwstr>
  </property>
</Properties>
</file>