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84" r:id="rId6"/>
    <p:sldMasterId id="2147483698" r:id="rId7"/>
    <p:sldMasterId id="2147483709" r:id="rId8"/>
    <p:sldMasterId id="2147483716" r:id="rId9"/>
  </p:sldMasterIdLst>
  <p:notesMasterIdLst>
    <p:notesMasterId r:id="rId38"/>
  </p:notesMasterIdLst>
  <p:sldIdLst>
    <p:sldId id="257" r:id="rId10"/>
    <p:sldId id="1156" r:id="rId11"/>
    <p:sldId id="1175" r:id="rId12"/>
    <p:sldId id="1206" r:id="rId13"/>
    <p:sldId id="1176" r:id="rId14"/>
    <p:sldId id="1184" r:id="rId15"/>
    <p:sldId id="1200" r:id="rId16"/>
    <p:sldId id="1185" r:id="rId17"/>
    <p:sldId id="1201" r:id="rId18"/>
    <p:sldId id="1179" r:id="rId19"/>
    <p:sldId id="1137" r:id="rId20"/>
    <p:sldId id="1213" r:id="rId21"/>
    <p:sldId id="1207" r:id="rId22"/>
    <p:sldId id="1208" r:id="rId23"/>
    <p:sldId id="1209" r:id="rId24"/>
    <p:sldId id="1210" r:id="rId25"/>
    <p:sldId id="1218" r:id="rId26"/>
    <p:sldId id="1214" r:id="rId27"/>
    <p:sldId id="1215" r:id="rId28"/>
    <p:sldId id="1216" r:id="rId29"/>
    <p:sldId id="1217" r:id="rId30"/>
    <p:sldId id="1183" r:id="rId31"/>
    <p:sldId id="1222" r:id="rId32"/>
    <p:sldId id="1221" r:id="rId33"/>
    <p:sldId id="1219" r:id="rId34"/>
    <p:sldId id="1220" r:id="rId35"/>
    <p:sldId id="1147" r:id="rId36"/>
    <p:sldId id="1223" r:id="rId3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96" autoAdjust="0"/>
  </p:normalViewPr>
  <p:slideViewPr>
    <p:cSldViewPr snapToGrid="0">
      <p:cViewPr varScale="1">
        <p:scale>
          <a:sx n="58" d="100"/>
          <a:sy n="58" d="100"/>
        </p:scale>
        <p:origin x="1194" y="60"/>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554040B1-0775-4315-AC58-087DF15171F9}" type="datetimeFigureOut">
              <a:rPr lang="en-US" smtClean="0"/>
              <a:t>6/5/2020</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04CEDA8A-6FFB-44FB-BB6B-992646B9B115}" type="slidenum">
              <a:rPr lang="en-US" smtClean="0"/>
              <a:t>‹#›</a:t>
            </a:fld>
            <a:endParaRPr lang="en-US"/>
          </a:p>
        </p:txBody>
      </p:sp>
    </p:spTree>
    <p:extLst>
      <p:ext uri="{BB962C8B-B14F-4D97-AF65-F5344CB8AC3E}">
        <p14:creationId xmlns:p14="http://schemas.microsoft.com/office/powerpoint/2010/main" val="265535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4149">
              <a:defRPr/>
            </a:pPr>
            <a:fld id="{E8DCC1A4-8629-4493-B583-960ECC5532BB}" type="slidenum">
              <a:rPr lang="en-US">
                <a:solidFill>
                  <a:prstClr val="black"/>
                </a:solidFill>
                <a:latin typeface="Calibri" panose="020F0502020204030204"/>
              </a:rPr>
              <a:pPr defTabSz="464149">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271574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CEDA8A-6FFB-44FB-BB6B-992646B9B115}" type="slidenum">
              <a:rPr lang="en-US" smtClean="0"/>
              <a:t>2</a:t>
            </a:fld>
            <a:endParaRPr lang="en-US"/>
          </a:p>
        </p:txBody>
      </p:sp>
    </p:spTree>
    <p:extLst>
      <p:ext uri="{BB962C8B-B14F-4D97-AF65-F5344CB8AC3E}">
        <p14:creationId xmlns:p14="http://schemas.microsoft.com/office/powerpoint/2010/main" val="1593877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46027" rtl="0" eaLnBrk="0" fontAlgn="base" latinLnBrk="0" hangingPunct="0">
              <a:lnSpc>
                <a:spcPct val="100000"/>
              </a:lnSpc>
              <a:spcBef>
                <a:spcPct val="0"/>
              </a:spcBef>
              <a:spcAft>
                <a:spcPct val="0"/>
              </a:spcAft>
              <a:buClrTx/>
              <a:buSzTx/>
              <a:buFontTx/>
              <a:buNone/>
              <a:tabLst/>
              <a:defRPr/>
            </a:pPr>
            <a:fld id="{4EF9C263-FF47-419F-9387-7531B87183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46027"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78374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is the distance to fault sweep of the diagram in the previous slide.  The feedline is terminated in a precision open.  The open at the end of the transmission line causes the noise floor to rise. </a:t>
            </a:r>
          </a:p>
        </p:txBody>
      </p:sp>
      <p:sp>
        <p:nvSpPr>
          <p:cNvPr id="4" name="Slide Number Placeholder 3"/>
          <p:cNvSpPr>
            <a:spLocks noGrp="1"/>
          </p:cNvSpPr>
          <p:nvPr>
            <p:ph type="sldNum" sz="quarter" idx="5"/>
          </p:nvPr>
        </p:nvSpPr>
        <p:spPr/>
        <p:txBody>
          <a:bodyPr/>
          <a:lstStyle/>
          <a:p>
            <a:pPr marL="0" marR="0" lvl="0" indent="0" algn="r" defTabSz="946027" rtl="0" eaLnBrk="0" fontAlgn="base" latinLnBrk="0" hangingPunct="0">
              <a:lnSpc>
                <a:spcPct val="100000"/>
              </a:lnSpc>
              <a:spcBef>
                <a:spcPct val="0"/>
              </a:spcBef>
              <a:spcAft>
                <a:spcPct val="0"/>
              </a:spcAft>
              <a:buClrTx/>
              <a:buSzTx/>
              <a:buFontTx/>
              <a:buNone/>
              <a:tabLst/>
              <a:defRPr/>
            </a:pPr>
            <a:fld id="{4EF9C263-FF47-419F-9387-7531B87183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46027" rtl="0" eaLnBrk="0" fontAlgn="base" latinLnBrk="0" hangingPunct="0">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68094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is the same sweep as the previous slide except that the precision load was removed and the line was terminated with an antenna (Marker 4).  What is Marker 2 showing?  </a:t>
            </a:r>
          </a:p>
        </p:txBody>
      </p:sp>
      <p:sp>
        <p:nvSpPr>
          <p:cNvPr id="4" name="Slide Number Placeholder 3"/>
          <p:cNvSpPr>
            <a:spLocks noGrp="1"/>
          </p:cNvSpPr>
          <p:nvPr>
            <p:ph type="sldNum" sz="quarter" idx="5"/>
          </p:nvPr>
        </p:nvSpPr>
        <p:spPr/>
        <p:txBody>
          <a:bodyPr/>
          <a:lstStyle/>
          <a:p>
            <a:pPr marL="0" marR="0" lvl="0" indent="0" algn="r" defTabSz="946027" rtl="0" eaLnBrk="0" fontAlgn="base" latinLnBrk="0" hangingPunct="0">
              <a:lnSpc>
                <a:spcPct val="100000"/>
              </a:lnSpc>
              <a:spcBef>
                <a:spcPct val="0"/>
              </a:spcBef>
              <a:spcAft>
                <a:spcPct val="0"/>
              </a:spcAft>
              <a:buClrTx/>
              <a:buSzTx/>
              <a:buFontTx/>
              <a:buNone/>
              <a:tabLst/>
              <a:defRPr/>
            </a:pPr>
            <a:fld id="{4EF9C263-FF47-419F-9387-7531B87183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46027"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9367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46027" rtl="0" eaLnBrk="0" fontAlgn="base" latinLnBrk="0" hangingPunct="0">
              <a:lnSpc>
                <a:spcPct val="100000"/>
              </a:lnSpc>
              <a:spcBef>
                <a:spcPct val="0"/>
              </a:spcBef>
              <a:spcAft>
                <a:spcPct val="0"/>
              </a:spcAft>
              <a:buClrTx/>
              <a:buSzTx/>
              <a:buFontTx/>
              <a:buNone/>
              <a:tabLst/>
              <a:defRPr/>
            </a:pPr>
            <a:fld id="{4EF9C263-FF47-419F-9387-7531B87183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46027" rtl="0" eaLnBrk="0" fontAlgn="base" latinLnBrk="0" hangingPunct="0">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422344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pPr marL="0" marR="0" lvl="0" indent="0" algn="r" defTabSz="946027" rtl="0" eaLnBrk="0" fontAlgn="base" latinLnBrk="0" hangingPunct="0">
              <a:lnSpc>
                <a:spcPct val="100000"/>
              </a:lnSpc>
              <a:spcBef>
                <a:spcPct val="0"/>
              </a:spcBef>
              <a:spcAft>
                <a:spcPct val="0"/>
              </a:spcAft>
              <a:buClrTx/>
              <a:buSzTx/>
              <a:buFontTx/>
              <a:buNone/>
              <a:tabLst/>
              <a:defRPr/>
            </a:pPr>
            <a:fld id="{4EF9C263-FF47-419F-9387-7531B87183E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46027" rtl="0" eaLnBrk="0" fontAlgn="base" latinLnBrk="0" hangingPunct="0">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49084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0AE94-1823-44E5-9794-23C826A5ED5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5278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Cover Title Slide">
    <p:spTree>
      <p:nvGrpSpPr>
        <p:cNvPr id="1" name=""/>
        <p:cNvGrpSpPr/>
        <p:nvPr/>
      </p:nvGrpSpPr>
      <p:grpSpPr>
        <a:xfrm>
          <a:off x="0" y="0"/>
          <a:ext cx="0" cy="0"/>
          <a:chOff x="0" y="0"/>
          <a:chExt cx="0" cy="0"/>
        </a:xfrm>
      </p:grpSpPr>
      <p:pic>
        <p:nvPicPr>
          <p:cNvPr id="7" name="Picture 6" descr="Bird-Logo-White.pd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764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7" name="Picture Placeholder 36"/>
          <p:cNvSpPr>
            <a:spLocks noGrp="1"/>
          </p:cNvSpPr>
          <p:nvPr>
            <p:ph type="pic" sz="quarter" idx="20"/>
          </p:nvPr>
        </p:nvSpPr>
        <p:spPr>
          <a:xfrm>
            <a:off x="0" y="4548718"/>
            <a:ext cx="12192000" cy="2407255"/>
          </a:xfrm>
          <a:prstGeom prst="rect">
            <a:avLst/>
          </a:prstGeom>
        </p:spPr>
        <p:txBody>
          <a:bodyPr vert="horz"/>
          <a:lstStyle>
            <a:lvl1pPr marL="0" indent="0">
              <a:buNone/>
              <a:defRPr sz="2400">
                <a:latin typeface="Myriad Pro"/>
              </a:defRPr>
            </a:lvl1pPr>
          </a:lstStyle>
          <a:p>
            <a:r>
              <a:rPr lang="en-US"/>
              <a:t>Click icon to add picture</a:t>
            </a:r>
            <a:endParaRPr lang="en-US" dirty="0"/>
          </a:p>
        </p:txBody>
      </p:sp>
      <p:pic>
        <p:nvPicPr>
          <p:cNvPr id="8" name="Picture 7" descr="Coordinate-Plane-BG 1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159651"/>
            <a:ext cx="12192000" cy="2578100"/>
          </a:xfrm>
          <a:prstGeom prst="rect">
            <a:avLst/>
          </a:prstGeom>
        </p:spPr>
      </p:pic>
      <p:sp>
        <p:nvSpPr>
          <p:cNvPr id="9" name="Rectangle 8"/>
          <p:cNvSpPr/>
          <p:nvPr userDrawn="1"/>
        </p:nvSpPr>
        <p:spPr>
          <a:xfrm>
            <a:off x="950384" y="2016694"/>
            <a:ext cx="3008923" cy="4272411"/>
          </a:xfrm>
          <a:prstGeom prst="rect">
            <a:avLst/>
          </a:prstGeom>
          <a:solidFill>
            <a:schemeClr val="accent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latin typeface="Myriad Pro"/>
            </a:endParaRPr>
          </a:p>
        </p:txBody>
      </p:sp>
      <p:sp>
        <p:nvSpPr>
          <p:cNvPr id="7" name="Text Placeholder 6"/>
          <p:cNvSpPr>
            <a:spLocks noGrp="1"/>
          </p:cNvSpPr>
          <p:nvPr>
            <p:ph type="body" sz="quarter" idx="10" hasCustomPrompt="1"/>
          </p:nvPr>
        </p:nvSpPr>
        <p:spPr>
          <a:xfrm>
            <a:off x="514997" y="967156"/>
            <a:ext cx="11442536" cy="787400"/>
          </a:xfrm>
          <a:prstGeom prst="rect">
            <a:avLst/>
          </a:prstGeom>
        </p:spPr>
        <p:txBody>
          <a:bodyPr vert="horz"/>
          <a:lstStyle>
            <a:lvl1pPr marL="0" indent="0">
              <a:buNone/>
              <a:defRPr sz="4533">
                <a:solidFill>
                  <a:srgbClr val="00246D"/>
                </a:solidFill>
                <a:latin typeface="Myriad Pro"/>
              </a:defRPr>
            </a:lvl1pPr>
          </a:lstStyle>
          <a:p>
            <a:pPr lvl="0"/>
            <a:r>
              <a:rPr lang="en-US" dirty="0"/>
              <a:t>Page Header</a:t>
            </a:r>
          </a:p>
        </p:txBody>
      </p:sp>
      <p:sp>
        <p:nvSpPr>
          <p:cNvPr id="13" name="Picture Placeholder 12"/>
          <p:cNvSpPr>
            <a:spLocks noGrp="1"/>
          </p:cNvSpPr>
          <p:nvPr>
            <p:ph type="pic" sz="quarter" idx="12" hasCustomPrompt="1"/>
          </p:nvPr>
        </p:nvSpPr>
        <p:spPr>
          <a:xfrm>
            <a:off x="950384" y="2481251"/>
            <a:ext cx="3003549" cy="1672599"/>
          </a:xfrm>
          <a:prstGeom prst="rect">
            <a:avLst/>
          </a:prstGeom>
        </p:spPr>
        <p:txBody>
          <a:bodyPr vert="horz"/>
          <a:lstStyle>
            <a:lvl1pPr marL="0" indent="0">
              <a:buNone/>
              <a:defRPr sz="1600" b="1">
                <a:latin typeface="Myriad Pro"/>
              </a:defRPr>
            </a:lvl1pPr>
          </a:lstStyle>
          <a:p>
            <a:r>
              <a:rPr lang="en-US" dirty="0"/>
              <a:t>Image</a:t>
            </a:r>
          </a:p>
        </p:txBody>
      </p:sp>
      <p:sp>
        <p:nvSpPr>
          <p:cNvPr id="15" name="Text Placeholder 14"/>
          <p:cNvSpPr>
            <a:spLocks noGrp="1"/>
          </p:cNvSpPr>
          <p:nvPr>
            <p:ph type="body" sz="quarter" idx="13" hasCustomPrompt="1"/>
          </p:nvPr>
        </p:nvSpPr>
        <p:spPr>
          <a:xfrm>
            <a:off x="950385" y="4152900"/>
            <a:ext cx="3002988" cy="2136205"/>
          </a:xfrm>
          <a:prstGeom prst="rect">
            <a:avLst/>
          </a:prstGeom>
          <a:solidFill>
            <a:schemeClr val="bg1"/>
          </a:solidFill>
        </p:spPr>
        <p:txBody>
          <a:bodyPr vert="horz" tIns="91440"/>
          <a:lstStyle>
            <a:lvl1pPr marL="0" marR="0" indent="0" algn="ctr" defTabSz="609585" rtl="0" eaLnBrk="1" fontAlgn="auto" latinLnBrk="0" hangingPunct="1">
              <a:lnSpc>
                <a:spcPct val="120000"/>
              </a:lnSpc>
              <a:spcBef>
                <a:spcPts val="0"/>
              </a:spcBef>
              <a:spcAft>
                <a:spcPts val="0"/>
              </a:spcAft>
              <a:buClrTx/>
              <a:buSzTx/>
              <a:buFont typeface="Arial"/>
              <a:buNone/>
              <a:tabLst/>
              <a:defRPr sz="1600" baseline="0">
                <a:solidFill>
                  <a:schemeClr val="tx1"/>
                </a:solidFill>
                <a:latin typeface="Myriad Pro"/>
              </a:defRPr>
            </a:lvl1pPr>
          </a:lstStyle>
          <a:p>
            <a:pPr marL="0" marR="0" lvl="0" indent="0" algn="ctr" defTabSz="609585" rtl="0" eaLnBrk="1" fontAlgn="auto" latinLnBrk="0" hangingPunct="1">
              <a:lnSpc>
                <a:spcPct val="100000"/>
              </a:lnSpc>
              <a:spcBef>
                <a:spcPts val="1632"/>
              </a:spcBef>
              <a:spcAft>
                <a:spcPts val="5200"/>
              </a:spcAft>
              <a:buClrTx/>
              <a:buSzTx/>
              <a:buFont typeface="Arial"/>
              <a:buNone/>
              <a:tabLst/>
              <a:defRPr/>
            </a:pPr>
            <a:r>
              <a:rPr lang="en-US" dirty="0"/>
              <a:t>Bucket text here</a:t>
            </a:r>
          </a:p>
          <a:p>
            <a:pPr marL="0" marR="0" lvl="0" indent="0" algn="ctr" defTabSz="609585" rtl="0" eaLnBrk="1" fontAlgn="auto" latinLnBrk="0" hangingPunct="1">
              <a:lnSpc>
                <a:spcPct val="100000"/>
              </a:lnSpc>
              <a:spcBef>
                <a:spcPts val="1632"/>
              </a:spcBef>
              <a:spcAft>
                <a:spcPts val="5200"/>
              </a:spcAft>
              <a:buClrTx/>
              <a:buSzTx/>
              <a:buFont typeface="Arial"/>
              <a:buNone/>
              <a:tabLst/>
              <a:defRPr/>
            </a:pPr>
            <a:endParaRPr lang="en-US" dirty="0"/>
          </a:p>
          <a:p>
            <a:pPr lvl="0"/>
            <a:endParaRPr lang="en-US" dirty="0"/>
          </a:p>
        </p:txBody>
      </p:sp>
      <p:sp>
        <p:nvSpPr>
          <p:cNvPr id="11" name="Text Placeholder 10"/>
          <p:cNvSpPr>
            <a:spLocks noGrp="1"/>
          </p:cNvSpPr>
          <p:nvPr>
            <p:ph type="body" sz="quarter" idx="11" hasCustomPrompt="1"/>
          </p:nvPr>
        </p:nvSpPr>
        <p:spPr>
          <a:xfrm>
            <a:off x="950385" y="2047373"/>
            <a:ext cx="3009900" cy="350248"/>
          </a:xfrm>
          <a:prstGeom prst="rect">
            <a:avLst/>
          </a:prstGeom>
        </p:spPr>
        <p:txBody>
          <a:bodyPr vert="horz"/>
          <a:lstStyle>
            <a:lvl1pPr marL="0" indent="0" algn="ctr">
              <a:buNone/>
              <a:defRPr sz="1867" b="1">
                <a:solidFill>
                  <a:schemeClr val="bg1"/>
                </a:solidFill>
                <a:latin typeface="Myriad Pro Cond"/>
                <a:cs typeface="Myriad Pro Cond"/>
              </a:defRPr>
            </a:lvl1pPr>
          </a:lstStyle>
          <a:p>
            <a:pPr lvl="0"/>
            <a:r>
              <a:rPr lang="en-US" dirty="0"/>
              <a:t>Header</a:t>
            </a:r>
          </a:p>
        </p:txBody>
      </p:sp>
      <p:sp>
        <p:nvSpPr>
          <p:cNvPr id="23" name="Rectangle 22"/>
          <p:cNvSpPr/>
          <p:nvPr userDrawn="1"/>
        </p:nvSpPr>
        <p:spPr>
          <a:xfrm>
            <a:off x="4602307" y="1979104"/>
            <a:ext cx="3008923" cy="4272411"/>
          </a:xfrm>
          <a:prstGeom prst="rect">
            <a:avLst/>
          </a:prstGeom>
          <a:solidFill>
            <a:schemeClr val="accent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latin typeface="Myriad Pro"/>
            </a:endParaRPr>
          </a:p>
        </p:txBody>
      </p:sp>
      <p:sp>
        <p:nvSpPr>
          <p:cNvPr id="24" name="Picture Placeholder 12"/>
          <p:cNvSpPr>
            <a:spLocks noGrp="1"/>
          </p:cNvSpPr>
          <p:nvPr>
            <p:ph type="pic" sz="quarter" idx="14" hasCustomPrompt="1"/>
          </p:nvPr>
        </p:nvSpPr>
        <p:spPr>
          <a:xfrm>
            <a:off x="4602307" y="2443661"/>
            <a:ext cx="3003549" cy="1672599"/>
          </a:xfrm>
          <a:prstGeom prst="rect">
            <a:avLst/>
          </a:prstGeom>
        </p:spPr>
        <p:txBody>
          <a:bodyPr vert="horz"/>
          <a:lstStyle>
            <a:lvl1pPr marL="0" indent="0">
              <a:buNone/>
              <a:defRPr sz="1600" b="1">
                <a:latin typeface="Myriad Pro"/>
              </a:defRPr>
            </a:lvl1pPr>
          </a:lstStyle>
          <a:p>
            <a:r>
              <a:rPr lang="en-US" dirty="0"/>
              <a:t>Image</a:t>
            </a:r>
          </a:p>
        </p:txBody>
      </p:sp>
      <p:sp>
        <p:nvSpPr>
          <p:cNvPr id="25" name="Text Placeholder 14"/>
          <p:cNvSpPr>
            <a:spLocks noGrp="1"/>
          </p:cNvSpPr>
          <p:nvPr>
            <p:ph type="body" sz="quarter" idx="15" hasCustomPrompt="1"/>
          </p:nvPr>
        </p:nvSpPr>
        <p:spPr>
          <a:xfrm>
            <a:off x="4602307" y="4115310"/>
            <a:ext cx="3002988" cy="2136205"/>
          </a:xfrm>
          <a:prstGeom prst="rect">
            <a:avLst/>
          </a:prstGeom>
          <a:solidFill>
            <a:schemeClr val="bg1"/>
          </a:solidFill>
        </p:spPr>
        <p:txBody>
          <a:bodyPr vert="horz" tIns="91440"/>
          <a:lstStyle>
            <a:lvl1pPr marL="0" indent="0" algn="ctr">
              <a:lnSpc>
                <a:spcPct val="120000"/>
              </a:lnSpc>
              <a:spcBef>
                <a:spcPts val="0"/>
              </a:spcBef>
              <a:spcAft>
                <a:spcPts val="0"/>
              </a:spcAft>
              <a:buNone/>
              <a:defRPr sz="1600" baseline="0">
                <a:solidFill>
                  <a:schemeClr val="tx1"/>
                </a:solidFill>
                <a:latin typeface="Myriad Pro"/>
              </a:defRPr>
            </a:lvl1pPr>
          </a:lstStyle>
          <a:p>
            <a:pPr lvl="0"/>
            <a:r>
              <a:rPr lang="en-US" dirty="0"/>
              <a:t>Bucket text here</a:t>
            </a:r>
          </a:p>
        </p:txBody>
      </p:sp>
      <p:sp>
        <p:nvSpPr>
          <p:cNvPr id="26" name="Text Placeholder 10"/>
          <p:cNvSpPr>
            <a:spLocks noGrp="1"/>
          </p:cNvSpPr>
          <p:nvPr>
            <p:ph type="body" sz="quarter" idx="16" hasCustomPrompt="1"/>
          </p:nvPr>
        </p:nvSpPr>
        <p:spPr>
          <a:xfrm>
            <a:off x="4602307" y="2016695"/>
            <a:ext cx="3009900" cy="350248"/>
          </a:xfrm>
          <a:prstGeom prst="rect">
            <a:avLst/>
          </a:prstGeom>
        </p:spPr>
        <p:txBody>
          <a:bodyPr vert="horz"/>
          <a:lstStyle>
            <a:lvl1pPr marL="0" marR="0" indent="0" algn="ctr" defTabSz="609585" rtl="0" eaLnBrk="1" fontAlgn="auto" latinLnBrk="0" hangingPunct="1">
              <a:lnSpc>
                <a:spcPct val="100000"/>
              </a:lnSpc>
              <a:spcBef>
                <a:spcPct val="20000"/>
              </a:spcBef>
              <a:spcAft>
                <a:spcPts val="0"/>
              </a:spcAft>
              <a:buClrTx/>
              <a:buSzTx/>
              <a:buFont typeface="Arial"/>
              <a:buNone/>
              <a:tabLst/>
              <a:defRPr sz="1867" b="1">
                <a:solidFill>
                  <a:schemeClr val="bg1"/>
                </a:solidFill>
                <a:latin typeface="Myriad Pro Cond"/>
                <a:cs typeface="Myriad Pro Cond"/>
              </a:defRPr>
            </a:lvl1pPr>
          </a:lstStyle>
          <a:p>
            <a:pPr lvl="0"/>
            <a:r>
              <a:rPr lang="en-US" dirty="0"/>
              <a:t>Header</a:t>
            </a:r>
          </a:p>
        </p:txBody>
      </p:sp>
      <p:sp>
        <p:nvSpPr>
          <p:cNvPr id="32" name="Rectangle 31"/>
          <p:cNvSpPr/>
          <p:nvPr userDrawn="1"/>
        </p:nvSpPr>
        <p:spPr>
          <a:xfrm>
            <a:off x="8272216" y="1978177"/>
            <a:ext cx="3008923" cy="4272411"/>
          </a:xfrm>
          <a:prstGeom prst="rect">
            <a:avLst/>
          </a:prstGeom>
          <a:solidFill>
            <a:schemeClr val="accent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latin typeface="Myriad Pro"/>
            </a:endParaRPr>
          </a:p>
        </p:txBody>
      </p:sp>
      <p:sp>
        <p:nvSpPr>
          <p:cNvPr id="33" name="Picture Placeholder 12"/>
          <p:cNvSpPr>
            <a:spLocks noGrp="1"/>
          </p:cNvSpPr>
          <p:nvPr>
            <p:ph type="pic" sz="quarter" idx="17" hasCustomPrompt="1"/>
          </p:nvPr>
        </p:nvSpPr>
        <p:spPr>
          <a:xfrm>
            <a:off x="8272216" y="2442734"/>
            <a:ext cx="3003549" cy="1672599"/>
          </a:xfrm>
          <a:prstGeom prst="rect">
            <a:avLst/>
          </a:prstGeom>
        </p:spPr>
        <p:txBody>
          <a:bodyPr vert="horz"/>
          <a:lstStyle>
            <a:lvl1pPr marL="0" indent="0">
              <a:buNone/>
              <a:defRPr sz="1600" b="1">
                <a:latin typeface="Myriad Pro"/>
              </a:defRPr>
            </a:lvl1pPr>
          </a:lstStyle>
          <a:p>
            <a:r>
              <a:rPr lang="en-US" dirty="0"/>
              <a:t>Image</a:t>
            </a:r>
          </a:p>
        </p:txBody>
      </p:sp>
      <p:sp>
        <p:nvSpPr>
          <p:cNvPr id="34" name="Text Placeholder 14"/>
          <p:cNvSpPr>
            <a:spLocks noGrp="1"/>
          </p:cNvSpPr>
          <p:nvPr>
            <p:ph type="body" sz="quarter" idx="18" hasCustomPrompt="1"/>
          </p:nvPr>
        </p:nvSpPr>
        <p:spPr>
          <a:xfrm>
            <a:off x="8272217" y="4114383"/>
            <a:ext cx="3002988" cy="2136205"/>
          </a:xfrm>
          <a:prstGeom prst="rect">
            <a:avLst/>
          </a:prstGeom>
          <a:solidFill>
            <a:schemeClr val="bg1"/>
          </a:solidFill>
        </p:spPr>
        <p:txBody>
          <a:bodyPr vert="horz" tIns="91440"/>
          <a:lstStyle>
            <a:lvl1pPr marL="0" indent="0" algn="ctr">
              <a:lnSpc>
                <a:spcPct val="120000"/>
              </a:lnSpc>
              <a:spcBef>
                <a:spcPts val="0"/>
              </a:spcBef>
              <a:spcAft>
                <a:spcPts val="0"/>
              </a:spcAft>
              <a:buNone/>
              <a:defRPr sz="1600" baseline="0">
                <a:solidFill>
                  <a:schemeClr val="tx1"/>
                </a:solidFill>
                <a:latin typeface="Myriad Pro"/>
              </a:defRPr>
            </a:lvl1pPr>
          </a:lstStyle>
          <a:p>
            <a:pPr lvl="0"/>
            <a:r>
              <a:rPr lang="en-US" dirty="0"/>
              <a:t>Bucket text here</a:t>
            </a:r>
          </a:p>
        </p:txBody>
      </p:sp>
      <p:sp>
        <p:nvSpPr>
          <p:cNvPr id="35" name="Text Placeholder 10"/>
          <p:cNvSpPr>
            <a:spLocks noGrp="1"/>
          </p:cNvSpPr>
          <p:nvPr>
            <p:ph type="body" sz="quarter" idx="19" hasCustomPrompt="1"/>
          </p:nvPr>
        </p:nvSpPr>
        <p:spPr>
          <a:xfrm>
            <a:off x="8272217" y="2015768"/>
            <a:ext cx="3009900" cy="350248"/>
          </a:xfrm>
          <a:prstGeom prst="rect">
            <a:avLst/>
          </a:prstGeom>
        </p:spPr>
        <p:txBody>
          <a:bodyPr vert="horz"/>
          <a:lstStyle>
            <a:lvl1pPr marL="0" indent="0" algn="ctr">
              <a:buNone/>
              <a:defRPr sz="1867" b="1">
                <a:solidFill>
                  <a:schemeClr val="bg1"/>
                </a:solidFill>
                <a:latin typeface="Myriad Pro Cond"/>
                <a:cs typeface="Myriad Pro Cond"/>
              </a:defRPr>
            </a:lvl1pPr>
          </a:lstStyle>
          <a:p>
            <a:pPr lvl="0"/>
            <a:r>
              <a:rPr lang="en-US" dirty="0"/>
              <a:t>Header</a:t>
            </a:r>
          </a:p>
        </p:txBody>
      </p:sp>
      <p:sp>
        <p:nvSpPr>
          <p:cNvPr id="18" name="Text Placeholder 2"/>
          <p:cNvSpPr>
            <a:spLocks noGrp="1"/>
          </p:cNvSpPr>
          <p:nvPr>
            <p:ph type="body" sz="quarter" idx="21" hasCustomPrompt="1"/>
          </p:nvPr>
        </p:nvSpPr>
        <p:spPr>
          <a:xfrm>
            <a:off x="362487" y="69082"/>
            <a:ext cx="9599084" cy="909735"/>
          </a:xfrm>
          <a:prstGeom prst="rect">
            <a:avLst/>
          </a:prstGeom>
        </p:spPr>
        <p:txBody>
          <a:bodyPr vert="horz" anchor="ctr"/>
          <a:lstStyle>
            <a:lvl1pPr marL="0" indent="0">
              <a:buNone/>
              <a:defRPr sz="32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3095261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220133"/>
            <a:ext cx="12192000" cy="3784600"/>
          </a:xfrm>
          <a:prstGeom prst="rect">
            <a:avLst/>
          </a:prstGeom>
        </p:spPr>
        <p:txBody>
          <a:bodyPr vert="horz"/>
          <a:lstStyle>
            <a:lvl1pPr marL="0" indent="0">
              <a:buNone/>
              <a:defRPr>
                <a:latin typeface="Myriad Pro"/>
              </a:defRPr>
            </a:lvl1pPr>
          </a:lstStyle>
          <a:p>
            <a:r>
              <a:rPr lang="en-US"/>
              <a:t>Click icon to add picture</a:t>
            </a:r>
            <a:endParaRPr lang="en-US" dirty="0"/>
          </a:p>
        </p:txBody>
      </p:sp>
      <p:pic>
        <p:nvPicPr>
          <p:cNvPr id="9" name="Picture 8" descr="Blue-Dash 13.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706432"/>
            <a:ext cx="12192000" cy="298451"/>
          </a:xfrm>
          <a:prstGeom prst="rect">
            <a:avLst/>
          </a:prstGeom>
        </p:spPr>
      </p:pic>
    </p:spTree>
    <p:extLst>
      <p:ext uri="{BB962C8B-B14F-4D97-AF65-F5344CB8AC3E}">
        <p14:creationId xmlns:p14="http://schemas.microsoft.com/office/powerpoint/2010/main" val="4071094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13" name="Picture Placeholder 7"/>
          <p:cNvSpPr>
            <a:spLocks noGrp="1"/>
          </p:cNvSpPr>
          <p:nvPr>
            <p:ph type="pic" sz="quarter" idx="13" hasCustomPrompt="1"/>
          </p:nvPr>
        </p:nvSpPr>
        <p:spPr>
          <a:xfrm>
            <a:off x="0" y="220133"/>
            <a:ext cx="12192000" cy="3784600"/>
          </a:xfrm>
          <a:prstGeom prst="rect">
            <a:avLst/>
          </a:prstGeom>
        </p:spPr>
        <p:txBody>
          <a:bodyPr vert="horz"/>
          <a:lstStyle>
            <a:lvl1pPr marL="0" indent="0">
              <a:buNone/>
              <a:defRPr>
                <a:latin typeface="Myriad Pro"/>
              </a:defRPr>
            </a:lvl1pPr>
          </a:lstStyle>
          <a:p>
            <a:r>
              <a:rPr lang="en-US" dirty="0"/>
              <a:t>Picture here</a:t>
            </a:r>
          </a:p>
        </p:txBody>
      </p:sp>
      <p:sp>
        <p:nvSpPr>
          <p:cNvPr id="8" name="TextBox 7"/>
          <p:cNvSpPr txBox="1"/>
          <p:nvPr userDrawn="1"/>
        </p:nvSpPr>
        <p:spPr>
          <a:xfrm>
            <a:off x="3386661" y="4497912"/>
            <a:ext cx="3565976" cy="707886"/>
          </a:xfrm>
          <a:prstGeom prst="rect">
            <a:avLst/>
          </a:prstGeom>
          <a:noFill/>
        </p:spPr>
        <p:txBody>
          <a:bodyPr wrap="none" rtlCol="0">
            <a:spAutoFit/>
          </a:bodyPr>
          <a:lstStyle/>
          <a:p>
            <a:r>
              <a:rPr lang="en-US" sz="4000" b="1" i="0" dirty="0">
                <a:solidFill>
                  <a:schemeClr val="tx2"/>
                </a:solidFill>
                <a:latin typeface="Myriad Pro"/>
              </a:rPr>
              <a:t>Get Connected</a:t>
            </a:r>
          </a:p>
        </p:txBody>
      </p:sp>
      <p:sp>
        <p:nvSpPr>
          <p:cNvPr id="9" name="TextBox 8"/>
          <p:cNvSpPr txBox="1"/>
          <p:nvPr userDrawn="1"/>
        </p:nvSpPr>
        <p:spPr>
          <a:xfrm>
            <a:off x="3380673" y="5129449"/>
            <a:ext cx="3639330" cy="707886"/>
          </a:xfrm>
          <a:prstGeom prst="rect">
            <a:avLst/>
          </a:prstGeom>
          <a:noFill/>
        </p:spPr>
        <p:txBody>
          <a:bodyPr wrap="none" rtlCol="0">
            <a:spAutoFit/>
          </a:bodyPr>
          <a:lstStyle/>
          <a:p>
            <a:r>
              <a:rPr lang="en-US" sz="4000" b="0" i="0" dirty="0" err="1">
                <a:solidFill>
                  <a:schemeClr val="accent6"/>
                </a:solidFill>
                <a:latin typeface="Myriad Pro"/>
              </a:rPr>
              <a:t>www.birdrf.com</a:t>
            </a:r>
            <a:endParaRPr lang="en-US" sz="4000" b="0" i="0" dirty="0">
              <a:solidFill>
                <a:schemeClr val="accent6"/>
              </a:solidFill>
              <a:latin typeface="Myriad Pro"/>
            </a:endParaRPr>
          </a:p>
        </p:txBody>
      </p:sp>
      <p:pic>
        <p:nvPicPr>
          <p:cNvPr id="10" name="Picture 9" descr="Social-Icons.pd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74990" y="3232009"/>
            <a:ext cx="5177165" cy="4000537"/>
          </a:xfrm>
          <a:prstGeom prst="rect">
            <a:avLst/>
          </a:prstGeom>
        </p:spPr>
      </p:pic>
      <p:pic>
        <p:nvPicPr>
          <p:cNvPr id="12" name="Picture 11" descr="Blue-Dash 13.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706432"/>
            <a:ext cx="12192000" cy="298451"/>
          </a:xfrm>
          <a:prstGeom prst="rect">
            <a:avLst/>
          </a:prstGeom>
        </p:spPr>
      </p:pic>
    </p:spTree>
    <p:extLst>
      <p:ext uri="{BB962C8B-B14F-4D97-AF65-F5344CB8AC3E}">
        <p14:creationId xmlns:p14="http://schemas.microsoft.com/office/powerpoint/2010/main" val="2830986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14"/>
          <p:cNvSpPr>
            <a:spLocks noGrp="1"/>
          </p:cNvSpPr>
          <p:nvPr>
            <p:ph type="body" sz="quarter" idx="10" hasCustomPrompt="1"/>
          </p:nvPr>
        </p:nvSpPr>
        <p:spPr>
          <a:xfrm>
            <a:off x="609601" y="1245141"/>
            <a:ext cx="10720916" cy="4970128"/>
          </a:xfrm>
          <a:prstGeom prst="rect">
            <a:avLst/>
          </a:prstGeom>
        </p:spPr>
        <p:txBody>
          <a:bodyPr lIns="0" tIns="0" rIns="0" bIns="0">
            <a:normAutofit/>
          </a:bodyPr>
          <a:lstStyle>
            <a:lvl1pPr marL="0" indent="0">
              <a:spcBef>
                <a:spcPts val="0"/>
              </a:spcBef>
              <a:buNone/>
              <a:defRPr sz="2400">
                <a:latin typeface="Myriad Pro"/>
              </a:defRPr>
            </a:lvl1pPr>
          </a:lstStyle>
          <a:p>
            <a:pPr lvl="0"/>
            <a:r>
              <a:rPr lang="en-US" dirty="0"/>
              <a:t>Paragraph</a:t>
            </a:r>
          </a:p>
        </p:txBody>
      </p:sp>
      <p:sp>
        <p:nvSpPr>
          <p:cNvPr id="5" name="Text Placeholder 2"/>
          <p:cNvSpPr>
            <a:spLocks noGrp="1"/>
          </p:cNvSpPr>
          <p:nvPr>
            <p:ph type="body" sz="quarter" idx="11" hasCustomPrompt="1"/>
          </p:nvPr>
        </p:nvSpPr>
        <p:spPr>
          <a:xfrm>
            <a:off x="362487" y="69082"/>
            <a:ext cx="9599084" cy="909735"/>
          </a:xfrm>
          <a:prstGeom prst="rect">
            <a:avLst/>
          </a:prstGeom>
        </p:spPr>
        <p:txBody>
          <a:bodyPr vert="horz" anchor="ctr"/>
          <a:lstStyle>
            <a:lvl1pPr marL="0" indent="0">
              <a:buNone/>
              <a:defRPr sz="32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904316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862050" y="1352163"/>
            <a:ext cx="10698500" cy="1105893"/>
          </a:xfrm>
          <a:prstGeom prst="rect">
            <a:avLst/>
          </a:prstGeom>
        </p:spPr>
        <p:txBody>
          <a:bodyPr tIns="0"/>
          <a:lstStyle>
            <a:lvl1pPr marL="0" marR="0" indent="0" algn="l" defTabSz="609585" rtl="0" eaLnBrk="1" fontAlgn="auto" latinLnBrk="0" hangingPunct="1">
              <a:lnSpc>
                <a:spcPct val="100000"/>
              </a:lnSpc>
              <a:spcBef>
                <a:spcPct val="20000"/>
              </a:spcBef>
              <a:spcAft>
                <a:spcPts val="0"/>
              </a:spcAft>
              <a:buClrTx/>
              <a:buSzTx/>
              <a:buFont typeface="Arial"/>
              <a:buNone/>
              <a:tabLst/>
              <a:defRPr sz="3200">
                <a:solidFill>
                  <a:schemeClr val="accent6"/>
                </a:solidFill>
                <a:latin typeface="Myriad Pro"/>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cxnSp>
        <p:nvCxnSpPr>
          <p:cNvPr id="16" name="Straight Connector 15"/>
          <p:cNvCxnSpPr/>
          <p:nvPr userDrawn="1"/>
        </p:nvCxnSpPr>
        <p:spPr>
          <a:xfrm>
            <a:off x="751401" y="1417639"/>
            <a:ext cx="0" cy="963779"/>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4"/>
          <p:cNvSpPr>
            <a:spLocks noGrp="1"/>
          </p:cNvSpPr>
          <p:nvPr>
            <p:ph type="body" sz="quarter" idx="10" hasCustomPrompt="1"/>
          </p:nvPr>
        </p:nvSpPr>
        <p:spPr>
          <a:xfrm>
            <a:off x="751402" y="2644254"/>
            <a:ext cx="10720916" cy="1540933"/>
          </a:xfrm>
          <a:prstGeom prst="rect">
            <a:avLst/>
          </a:prstGeom>
        </p:spPr>
        <p:txBody>
          <a:bodyPr lIns="0" tIns="0" rIns="0" bIns="0">
            <a:normAutofit/>
          </a:bodyPr>
          <a:lstStyle>
            <a:lvl1pPr marL="0" indent="0">
              <a:spcBef>
                <a:spcPts val="0"/>
              </a:spcBef>
              <a:buNone/>
              <a:defRPr sz="2400">
                <a:latin typeface="Myriad Pro"/>
              </a:defRPr>
            </a:lvl1pPr>
          </a:lstStyle>
          <a:p>
            <a:pPr lvl="0"/>
            <a:r>
              <a:rPr lang="en-US" dirty="0"/>
              <a:t>Paragraph</a:t>
            </a:r>
          </a:p>
        </p:txBody>
      </p:sp>
      <p:sp>
        <p:nvSpPr>
          <p:cNvPr id="18" name="Picture Placeholder 16"/>
          <p:cNvSpPr>
            <a:spLocks noGrp="1"/>
          </p:cNvSpPr>
          <p:nvPr>
            <p:ph type="pic" sz="quarter" idx="11"/>
          </p:nvPr>
        </p:nvSpPr>
        <p:spPr>
          <a:xfrm>
            <a:off x="751418" y="4402667"/>
            <a:ext cx="10720916" cy="2063751"/>
          </a:xfrm>
          <a:prstGeom prst="rect">
            <a:avLst/>
          </a:prstGeom>
        </p:spPr>
        <p:txBody>
          <a:bodyPr/>
          <a:lstStyle>
            <a:lvl1pPr marL="0" indent="0">
              <a:buNone/>
              <a:defRPr>
                <a:latin typeface="Myriad Pro"/>
              </a:defRPr>
            </a:lvl1pPr>
          </a:lstStyle>
          <a:p>
            <a:r>
              <a:rPr lang="en-US"/>
              <a:t>Click icon to add picture</a:t>
            </a:r>
            <a:endParaRPr lang="en-US" dirty="0"/>
          </a:p>
        </p:txBody>
      </p:sp>
      <p:sp>
        <p:nvSpPr>
          <p:cNvPr id="9" name="Text Placeholder 2"/>
          <p:cNvSpPr>
            <a:spLocks noGrp="1"/>
          </p:cNvSpPr>
          <p:nvPr>
            <p:ph type="body" sz="quarter" idx="12" hasCustomPrompt="1"/>
          </p:nvPr>
        </p:nvSpPr>
        <p:spPr>
          <a:xfrm>
            <a:off x="362487" y="69082"/>
            <a:ext cx="9599084" cy="909735"/>
          </a:xfrm>
          <a:prstGeom prst="rect">
            <a:avLst/>
          </a:prstGeom>
        </p:spPr>
        <p:txBody>
          <a:bodyPr vert="horz"/>
          <a:lstStyle>
            <a:lvl1pPr marL="0" indent="0">
              <a:buNone/>
              <a:defRPr sz="48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401107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862050" y="1352164"/>
            <a:ext cx="10698500" cy="715176"/>
          </a:xfrm>
          <a:prstGeom prst="rect">
            <a:avLst/>
          </a:prstGeom>
        </p:spPr>
        <p:txBody>
          <a:bodyPr tIns="0"/>
          <a:lstStyle>
            <a:lvl1pPr marL="0" marR="0" indent="0" algn="l" defTabSz="609585" rtl="0" eaLnBrk="1" fontAlgn="auto" latinLnBrk="0" hangingPunct="1">
              <a:lnSpc>
                <a:spcPct val="100000"/>
              </a:lnSpc>
              <a:spcBef>
                <a:spcPct val="20000"/>
              </a:spcBef>
              <a:spcAft>
                <a:spcPts val="0"/>
              </a:spcAft>
              <a:buClrTx/>
              <a:buSzTx/>
              <a:buFont typeface="Arial"/>
              <a:buNone/>
              <a:tabLst/>
              <a:defRPr sz="3200">
                <a:solidFill>
                  <a:schemeClr val="accent6"/>
                </a:solidFill>
                <a:latin typeface="Myriad Pro"/>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cxnSp>
        <p:nvCxnSpPr>
          <p:cNvPr id="16" name="Straight Connector 15"/>
          <p:cNvCxnSpPr>
            <a:cxnSpLocks/>
          </p:cNvCxnSpPr>
          <p:nvPr userDrawn="1"/>
        </p:nvCxnSpPr>
        <p:spPr>
          <a:xfrm>
            <a:off x="751401" y="1338127"/>
            <a:ext cx="0" cy="54368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4"/>
          <p:cNvSpPr>
            <a:spLocks noGrp="1"/>
          </p:cNvSpPr>
          <p:nvPr>
            <p:ph type="body" sz="quarter" idx="10" hasCustomPrompt="1"/>
          </p:nvPr>
        </p:nvSpPr>
        <p:spPr>
          <a:xfrm>
            <a:off x="844166" y="2279375"/>
            <a:ext cx="10720916" cy="4002157"/>
          </a:xfrm>
          <a:prstGeom prst="rect">
            <a:avLst/>
          </a:prstGeom>
        </p:spPr>
        <p:txBody>
          <a:bodyPr lIns="0" tIns="0" rIns="0" bIns="0">
            <a:normAutofit/>
          </a:bodyPr>
          <a:lstStyle>
            <a:lvl1pPr marL="0" indent="0">
              <a:spcBef>
                <a:spcPts val="0"/>
              </a:spcBef>
              <a:buNone/>
              <a:defRPr sz="2400">
                <a:latin typeface="Myriad Pro"/>
              </a:defRPr>
            </a:lvl1pPr>
          </a:lstStyle>
          <a:p>
            <a:pPr lvl="0"/>
            <a:r>
              <a:rPr lang="en-US" dirty="0"/>
              <a:t>Paragraph</a:t>
            </a:r>
          </a:p>
        </p:txBody>
      </p:sp>
      <p:sp>
        <p:nvSpPr>
          <p:cNvPr id="9" name="Text Placeholder 2"/>
          <p:cNvSpPr>
            <a:spLocks noGrp="1"/>
          </p:cNvSpPr>
          <p:nvPr>
            <p:ph type="body" sz="quarter" idx="12" hasCustomPrompt="1"/>
          </p:nvPr>
        </p:nvSpPr>
        <p:spPr>
          <a:xfrm>
            <a:off x="362487" y="69082"/>
            <a:ext cx="9599084" cy="909735"/>
          </a:xfrm>
          <a:prstGeom prst="rect">
            <a:avLst/>
          </a:prstGeom>
        </p:spPr>
        <p:txBody>
          <a:bodyPr vert="horz"/>
          <a:lstStyle>
            <a:lvl1pPr marL="0" indent="0">
              <a:buNone/>
              <a:defRPr sz="48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520396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362487" y="69082"/>
            <a:ext cx="9599084" cy="909735"/>
          </a:xfrm>
          <a:prstGeom prst="rect">
            <a:avLst/>
          </a:prstGeom>
        </p:spPr>
        <p:txBody>
          <a:bodyPr vert="horz" anchor="ctr"/>
          <a:lstStyle>
            <a:lvl1pPr marL="0" indent="0">
              <a:buNone/>
              <a:defRPr sz="32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2301516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7" name="Picture Placeholder 36"/>
          <p:cNvSpPr>
            <a:spLocks noGrp="1"/>
          </p:cNvSpPr>
          <p:nvPr>
            <p:ph type="pic" sz="quarter" idx="20"/>
          </p:nvPr>
        </p:nvSpPr>
        <p:spPr>
          <a:xfrm>
            <a:off x="0" y="4548718"/>
            <a:ext cx="12192000" cy="2407255"/>
          </a:xfrm>
          <a:prstGeom prst="rect">
            <a:avLst/>
          </a:prstGeom>
        </p:spPr>
        <p:txBody>
          <a:bodyPr vert="horz"/>
          <a:lstStyle>
            <a:lvl1pPr marL="0" indent="0">
              <a:buNone/>
              <a:defRPr sz="2400">
                <a:latin typeface="Myriad Pro"/>
              </a:defRPr>
            </a:lvl1pPr>
          </a:lstStyle>
          <a:p>
            <a:r>
              <a:rPr lang="en-US"/>
              <a:t>Click icon to add picture</a:t>
            </a:r>
            <a:endParaRPr lang="en-US" dirty="0"/>
          </a:p>
        </p:txBody>
      </p:sp>
      <p:pic>
        <p:nvPicPr>
          <p:cNvPr id="8" name="Picture 7" descr="Coordinate-Plane-BG 1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159651"/>
            <a:ext cx="12192000" cy="2578100"/>
          </a:xfrm>
          <a:prstGeom prst="rect">
            <a:avLst/>
          </a:prstGeom>
        </p:spPr>
      </p:pic>
      <p:sp>
        <p:nvSpPr>
          <p:cNvPr id="9" name="Rectangle 8"/>
          <p:cNvSpPr/>
          <p:nvPr userDrawn="1"/>
        </p:nvSpPr>
        <p:spPr>
          <a:xfrm>
            <a:off x="950384" y="2016694"/>
            <a:ext cx="3008923" cy="4272411"/>
          </a:xfrm>
          <a:prstGeom prst="rect">
            <a:avLst/>
          </a:prstGeom>
          <a:solidFill>
            <a:schemeClr val="accent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latin typeface="Myriad Pro"/>
            </a:endParaRPr>
          </a:p>
        </p:txBody>
      </p:sp>
      <p:sp>
        <p:nvSpPr>
          <p:cNvPr id="7" name="Text Placeholder 6"/>
          <p:cNvSpPr>
            <a:spLocks noGrp="1"/>
          </p:cNvSpPr>
          <p:nvPr>
            <p:ph type="body" sz="quarter" idx="10" hasCustomPrompt="1"/>
          </p:nvPr>
        </p:nvSpPr>
        <p:spPr>
          <a:xfrm>
            <a:off x="514997" y="967156"/>
            <a:ext cx="11442536" cy="787400"/>
          </a:xfrm>
          <a:prstGeom prst="rect">
            <a:avLst/>
          </a:prstGeom>
        </p:spPr>
        <p:txBody>
          <a:bodyPr vert="horz"/>
          <a:lstStyle>
            <a:lvl1pPr marL="0" indent="0">
              <a:buNone/>
              <a:defRPr sz="4533">
                <a:solidFill>
                  <a:srgbClr val="00246D"/>
                </a:solidFill>
                <a:latin typeface="Myriad Pro"/>
              </a:defRPr>
            </a:lvl1pPr>
          </a:lstStyle>
          <a:p>
            <a:pPr lvl="0"/>
            <a:r>
              <a:rPr lang="en-US" dirty="0"/>
              <a:t>Page Header</a:t>
            </a:r>
          </a:p>
        </p:txBody>
      </p:sp>
      <p:sp>
        <p:nvSpPr>
          <p:cNvPr id="13" name="Picture Placeholder 12"/>
          <p:cNvSpPr>
            <a:spLocks noGrp="1"/>
          </p:cNvSpPr>
          <p:nvPr>
            <p:ph type="pic" sz="quarter" idx="12" hasCustomPrompt="1"/>
          </p:nvPr>
        </p:nvSpPr>
        <p:spPr>
          <a:xfrm>
            <a:off x="950384" y="2481251"/>
            <a:ext cx="3003549" cy="1672599"/>
          </a:xfrm>
          <a:prstGeom prst="rect">
            <a:avLst/>
          </a:prstGeom>
        </p:spPr>
        <p:txBody>
          <a:bodyPr vert="horz"/>
          <a:lstStyle>
            <a:lvl1pPr marL="0" indent="0">
              <a:buNone/>
              <a:defRPr sz="1600" b="1">
                <a:latin typeface="Myriad Pro"/>
              </a:defRPr>
            </a:lvl1pPr>
          </a:lstStyle>
          <a:p>
            <a:r>
              <a:rPr lang="en-US" dirty="0"/>
              <a:t>Image</a:t>
            </a:r>
          </a:p>
        </p:txBody>
      </p:sp>
      <p:sp>
        <p:nvSpPr>
          <p:cNvPr id="15" name="Text Placeholder 14"/>
          <p:cNvSpPr>
            <a:spLocks noGrp="1"/>
          </p:cNvSpPr>
          <p:nvPr>
            <p:ph type="body" sz="quarter" idx="13" hasCustomPrompt="1"/>
          </p:nvPr>
        </p:nvSpPr>
        <p:spPr>
          <a:xfrm>
            <a:off x="950385" y="4152900"/>
            <a:ext cx="3002988" cy="2136205"/>
          </a:xfrm>
          <a:prstGeom prst="rect">
            <a:avLst/>
          </a:prstGeom>
          <a:solidFill>
            <a:schemeClr val="bg1"/>
          </a:solidFill>
        </p:spPr>
        <p:txBody>
          <a:bodyPr vert="horz" tIns="91440"/>
          <a:lstStyle>
            <a:lvl1pPr marL="0" marR="0" indent="0" algn="ctr" defTabSz="609585" rtl="0" eaLnBrk="1" fontAlgn="auto" latinLnBrk="0" hangingPunct="1">
              <a:lnSpc>
                <a:spcPct val="120000"/>
              </a:lnSpc>
              <a:spcBef>
                <a:spcPts val="0"/>
              </a:spcBef>
              <a:spcAft>
                <a:spcPts val="0"/>
              </a:spcAft>
              <a:buClrTx/>
              <a:buSzTx/>
              <a:buFont typeface="Arial"/>
              <a:buNone/>
              <a:tabLst/>
              <a:defRPr sz="1600" baseline="0">
                <a:solidFill>
                  <a:schemeClr val="tx1"/>
                </a:solidFill>
                <a:latin typeface="Myriad Pro"/>
              </a:defRPr>
            </a:lvl1pPr>
          </a:lstStyle>
          <a:p>
            <a:pPr marL="0" marR="0" lvl="0" indent="0" algn="ctr" defTabSz="609585" rtl="0" eaLnBrk="1" fontAlgn="auto" latinLnBrk="0" hangingPunct="1">
              <a:lnSpc>
                <a:spcPct val="100000"/>
              </a:lnSpc>
              <a:spcBef>
                <a:spcPts val="1632"/>
              </a:spcBef>
              <a:spcAft>
                <a:spcPts val="5200"/>
              </a:spcAft>
              <a:buClrTx/>
              <a:buSzTx/>
              <a:buFont typeface="Arial"/>
              <a:buNone/>
              <a:tabLst/>
              <a:defRPr/>
            </a:pPr>
            <a:r>
              <a:rPr lang="en-US" dirty="0"/>
              <a:t>Bucket text here</a:t>
            </a:r>
          </a:p>
          <a:p>
            <a:pPr marL="0" marR="0" lvl="0" indent="0" algn="ctr" defTabSz="609585" rtl="0" eaLnBrk="1" fontAlgn="auto" latinLnBrk="0" hangingPunct="1">
              <a:lnSpc>
                <a:spcPct val="100000"/>
              </a:lnSpc>
              <a:spcBef>
                <a:spcPts val="1632"/>
              </a:spcBef>
              <a:spcAft>
                <a:spcPts val="5200"/>
              </a:spcAft>
              <a:buClrTx/>
              <a:buSzTx/>
              <a:buFont typeface="Arial"/>
              <a:buNone/>
              <a:tabLst/>
              <a:defRPr/>
            </a:pPr>
            <a:endParaRPr lang="en-US" dirty="0"/>
          </a:p>
          <a:p>
            <a:pPr lvl="0"/>
            <a:endParaRPr lang="en-US" dirty="0"/>
          </a:p>
        </p:txBody>
      </p:sp>
      <p:sp>
        <p:nvSpPr>
          <p:cNvPr id="11" name="Text Placeholder 10"/>
          <p:cNvSpPr>
            <a:spLocks noGrp="1"/>
          </p:cNvSpPr>
          <p:nvPr>
            <p:ph type="body" sz="quarter" idx="11" hasCustomPrompt="1"/>
          </p:nvPr>
        </p:nvSpPr>
        <p:spPr>
          <a:xfrm>
            <a:off x="950385" y="2047373"/>
            <a:ext cx="3009900" cy="350248"/>
          </a:xfrm>
          <a:prstGeom prst="rect">
            <a:avLst/>
          </a:prstGeom>
        </p:spPr>
        <p:txBody>
          <a:bodyPr vert="horz"/>
          <a:lstStyle>
            <a:lvl1pPr marL="0" indent="0" algn="ctr">
              <a:buNone/>
              <a:defRPr sz="1867" b="1">
                <a:solidFill>
                  <a:schemeClr val="bg1"/>
                </a:solidFill>
                <a:latin typeface="Myriad Pro Cond"/>
                <a:cs typeface="Myriad Pro Cond"/>
              </a:defRPr>
            </a:lvl1pPr>
          </a:lstStyle>
          <a:p>
            <a:pPr lvl="0"/>
            <a:r>
              <a:rPr lang="en-US" dirty="0"/>
              <a:t>Header</a:t>
            </a:r>
          </a:p>
        </p:txBody>
      </p:sp>
      <p:sp>
        <p:nvSpPr>
          <p:cNvPr id="23" name="Rectangle 22"/>
          <p:cNvSpPr/>
          <p:nvPr userDrawn="1"/>
        </p:nvSpPr>
        <p:spPr>
          <a:xfrm>
            <a:off x="4602307" y="1979104"/>
            <a:ext cx="3008923" cy="4272411"/>
          </a:xfrm>
          <a:prstGeom prst="rect">
            <a:avLst/>
          </a:prstGeom>
          <a:solidFill>
            <a:schemeClr val="accent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latin typeface="Myriad Pro"/>
            </a:endParaRPr>
          </a:p>
        </p:txBody>
      </p:sp>
      <p:sp>
        <p:nvSpPr>
          <p:cNvPr id="24" name="Picture Placeholder 12"/>
          <p:cNvSpPr>
            <a:spLocks noGrp="1"/>
          </p:cNvSpPr>
          <p:nvPr>
            <p:ph type="pic" sz="quarter" idx="14" hasCustomPrompt="1"/>
          </p:nvPr>
        </p:nvSpPr>
        <p:spPr>
          <a:xfrm>
            <a:off x="4602307" y="2443661"/>
            <a:ext cx="3003549" cy="1672599"/>
          </a:xfrm>
          <a:prstGeom prst="rect">
            <a:avLst/>
          </a:prstGeom>
        </p:spPr>
        <p:txBody>
          <a:bodyPr vert="horz"/>
          <a:lstStyle>
            <a:lvl1pPr marL="0" indent="0">
              <a:buNone/>
              <a:defRPr sz="1600" b="1">
                <a:latin typeface="Myriad Pro"/>
              </a:defRPr>
            </a:lvl1pPr>
          </a:lstStyle>
          <a:p>
            <a:r>
              <a:rPr lang="en-US" dirty="0"/>
              <a:t>Image</a:t>
            </a:r>
          </a:p>
        </p:txBody>
      </p:sp>
      <p:sp>
        <p:nvSpPr>
          <p:cNvPr id="25" name="Text Placeholder 14"/>
          <p:cNvSpPr>
            <a:spLocks noGrp="1"/>
          </p:cNvSpPr>
          <p:nvPr>
            <p:ph type="body" sz="quarter" idx="15" hasCustomPrompt="1"/>
          </p:nvPr>
        </p:nvSpPr>
        <p:spPr>
          <a:xfrm>
            <a:off x="4602307" y="4115310"/>
            <a:ext cx="3002988" cy="2136205"/>
          </a:xfrm>
          <a:prstGeom prst="rect">
            <a:avLst/>
          </a:prstGeom>
          <a:solidFill>
            <a:schemeClr val="bg1"/>
          </a:solidFill>
        </p:spPr>
        <p:txBody>
          <a:bodyPr vert="horz" tIns="91440"/>
          <a:lstStyle>
            <a:lvl1pPr marL="0" indent="0" algn="ctr">
              <a:lnSpc>
                <a:spcPct val="120000"/>
              </a:lnSpc>
              <a:spcBef>
                <a:spcPts val="0"/>
              </a:spcBef>
              <a:spcAft>
                <a:spcPts val="0"/>
              </a:spcAft>
              <a:buNone/>
              <a:defRPr sz="1600" baseline="0">
                <a:solidFill>
                  <a:schemeClr val="tx1"/>
                </a:solidFill>
                <a:latin typeface="Myriad Pro"/>
              </a:defRPr>
            </a:lvl1pPr>
          </a:lstStyle>
          <a:p>
            <a:pPr lvl="0"/>
            <a:r>
              <a:rPr lang="en-US" dirty="0"/>
              <a:t>Bucket text here</a:t>
            </a:r>
          </a:p>
        </p:txBody>
      </p:sp>
      <p:sp>
        <p:nvSpPr>
          <p:cNvPr id="26" name="Text Placeholder 10"/>
          <p:cNvSpPr>
            <a:spLocks noGrp="1"/>
          </p:cNvSpPr>
          <p:nvPr>
            <p:ph type="body" sz="quarter" idx="16" hasCustomPrompt="1"/>
          </p:nvPr>
        </p:nvSpPr>
        <p:spPr>
          <a:xfrm>
            <a:off x="4602307" y="2016695"/>
            <a:ext cx="3009900" cy="350248"/>
          </a:xfrm>
          <a:prstGeom prst="rect">
            <a:avLst/>
          </a:prstGeom>
        </p:spPr>
        <p:txBody>
          <a:bodyPr vert="horz"/>
          <a:lstStyle>
            <a:lvl1pPr marL="0" marR="0" indent="0" algn="ctr" defTabSz="609585" rtl="0" eaLnBrk="1" fontAlgn="auto" latinLnBrk="0" hangingPunct="1">
              <a:lnSpc>
                <a:spcPct val="100000"/>
              </a:lnSpc>
              <a:spcBef>
                <a:spcPct val="20000"/>
              </a:spcBef>
              <a:spcAft>
                <a:spcPts val="0"/>
              </a:spcAft>
              <a:buClrTx/>
              <a:buSzTx/>
              <a:buFont typeface="Arial"/>
              <a:buNone/>
              <a:tabLst/>
              <a:defRPr sz="1867" b="1">
                <a:solidFill>
                  <a:schemeClr val="bg1"/>
                </a:solidFill>
                <a:latin typeface="Myriad Pro Cond"/>
                <a:cs typeface="Myriad Pro Cond"/>
              </a:defRPr>
            </a:lvl1pPr>
          </a:lstStyle>
          <a:p>
            <a:pPr lvl="0"/>
            <a:r>
              <a:rPr lang="en-US" dirty="0"/>
              <a:t>Header</a:t>
            </a:r>
          </a:p>
        </p:txBody>
      </p:sp>
      <p:sp>
        <p:nvSpPr>
          <p:cNvPr id="32" name="Rectangle 31"/>
          <p:cNvSpPr/>
          <p:nvPr userDrawn="1"/>
        </p:nvSpPr>
        <p:spPr>
          <a:xfrm>
            <a:off x="8272216" y="1978177"/>
            <a:ext cx="3008923" cy="4272411"/>
          </a:xfrm>
          <a:prstGeom prst="rect">
            <a:avLst/>
          </a:prstGeom>
          <a:solidFill>
            <a:schemeClr val="accent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7" dirty="0">
              <a:latin typeface="Myriad Pro"/>
            </a:endParaRPr>
          </a:p>
        </p:txBody>
      </p:sp>
      <p:sp>
        <p:nvSpPr>
          <p:cNvPr id="33" name="Picture Placeholder 12"/>
          <p:cNvSpPr>
            <a:spLocks noGrp="1"/>
          </p:cNvSpPr>
          <p:nvPr>
            <p:ph type="pic" sz="quarter" idx="17" hasCustomPrompt="1"/>
          </p:nvPr>
        </p:nvSpPr>
        <p:spPr>
          <a:xfrm>
            <a:off x="8272216" y="2442734"/>
            <a:ext cx="3003549" cy="1672599"/>
          </a:xfrm>
          <a:prstGeom prst="rect">
            <a:avLst/>
          </a:prstGeom>
        </p:spPr>
        <p:txBody>
          <a:bodyPr vert="horz"/>
          <a:lstStyle>
            <a:lvl1pPr marL="0" indent="0">
              <a:buNone/>
              <a:defRPr sz="1600" b="1">
                <a:latin typeface="Myriad Pro"/>
              </a:defRPr>
            </a:lvl1pPr>
          </a:lstStyle>
          <a:p>
            <a:r>
              <a:rPr lang="en-US" dirty="0"/>
              <a:t>Image</a:t>
            </a:r>
          </a:p>
        </p:txBody>
      </p:sp>
      <p:sp>
        <p:nvSpPr>
          <p:cNvPr id="34" name="Text Placeholder 14"/>
          <p:cNvSpPr>
            <a:spLocks noGrp="1"/>
          </p:cNvSpPr>
          <p:nvPr>
            <p:ph type="body" sz="quarter" idx="18" hasCustomPrompt="1"/>
          </p:nvPr>
        </p:nvSpPr>
        <p:spPr>
          <a:xfrm>
            <a:off x="8272217" y="4114383"/>
            <a:ext cx="3002988" cy="2136205"/>
          </a:xfrm>
          <a:prstGeom prst="rect">
            <a:avLst/>
          </a:prstGeom>
          <a:solidFill>
            <a:schemeClr val="bg1"/>
          </a:solidFill>
        </p:spPr>
        <p:txBody>
          <a:bodyPr vert="horz" tIns="91440"/>
          <a:lstStyle>
            <a:lvl1pPr marL="0" indent="0" algn="ctr">
              <a:lnSpc>
                <a:spcPct val="120000"/>
              </a:lnSpc>
              <a:spcBef>
                <a:spcPts val="0"/>
              </a:spcBef>
              <a:spcAft>
                <a:spcPts val="0"/>
              </a:spcAft>
              <a:buNone/>
              <a:defRPr sz="1600" baseline="0">
                <a:solidFill>
                  <a:schemeClr val="tx1"/>
                </a:solidFill>
                <a:latin typeface="Myriad Pro"/>
              </a:defRPr>
            </a:lvl1pPr>
          </a:lstStyle>
          <a:p>
            <a:pPr lvl="0"/>
            <a:r>
              <a:rPr lang="en-US" dirty="0"/>
              <a:t>Bucket text here</a:t>
            </a:r>
          </a:p>
        </p:txBody>
      </p:sp>
      <p:sp>
        <p:nvSpPr>
          <p:cNvPr id="35" name="Text Placeholder 10"/>
          <p:cNvSpPr>
            <a:spLocks noGrp="1"/>
          </p:cNvSpPr>
          <p:nvPr>
            <p:ph type="body" sz="quarter" idx="19" hasCustomPrompt="1"/>
          </p:nvPr>
        </p:nvSpPr>
        <p:spPr>
          <a:xfrm>
            <a:off x="8272217" y="2015768"/>
            <a:ext cx="3009900" cy="350248"/>
          </a:xfrm>
          <a:prstGeom prst="rect">
            <a:avLst/>
          </a:prstGeom>
        </p:spPr>
        <p:txBody>
          <a:bodyPr vert="horz"/>
          <a:lstStyle>
            <a:lvl1pPr marL="0" indent="0" algn="ctr">
              <a:buNone/>
              <a:defRPr sz="1867" b="1">
                <a:solidFill>
                  <a:schemeClr val="bg1"/>
                </a:solidFill>
                <a:latin typeface="Myriad Pro Cond"/>
                <a:cs typeface="Myriad Pro Cond"/>
              </a:defRPr>
            </a:lvl1pPr>
          </a:lstStyle>
          <a:p>
            <a:pPr lvl="0"/>
            <a:r>
              <a:rPr lang="en-US" dirty="0"/>
              <a:t>Header</a:t>
            </a:r>
          </a:p>
        </p:txBody>
      </p:sp>
      <p:sp>
        <p:nvSpPr>
          <p:cNvPr id="18" name="Text Placeholder 2"/>
          <p:cNvSpPr>
            <a:spLocks noGrp="1"/>
          </p:cNvSpPr>
          <p:nvPr>
            <p:ph type="body" sz="quarter" idx="21" hasCustomPrompt="1"/>
          </p:nvPr>
        </p:nvSpPr>
        <p:spPr>
          <a:xfrm>
            <a:off x="362487" y="69082"/>
            <a:ext cx="9599084" cy="909735"/>
          </a:xfrm>
          <a:prstGeom prst="rect">
            <a:avLst/>
          </a:prstGeom>
        </p:spPr>
        <p:txBody>
          <a:bodyPr vert="horz"/>
          <a:lstStyle>
            <a:lvl1pPr marL="0" indent="0">
              <a:buNone/>
              <a:defRPr sz="48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2789824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B191E4-D181-4816-8F1D-1A0FBD9A776B}"/>
              </a:ext>
            </a:extLst>
          </p:cNvPr>
          <p:cNvSpPr/>
          <p:nvPr userDrawn="1"/>
        </p:nvSpPr>
        <p:spPr>
          <a:xfrm>
            <a:off x="310551" y="3959525"/>
            <a:ext cx="3217653" cy="225149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6788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220133"/>
            <a:ext cx="12192000" cy="3784600"/>
          </a:xfrm>
          <a:prstGeom prst="rect">
            <a:avLst/>
          </a:prstGeom>
        </p:spPr>
        <p:txBody>
          <a:bodyPr vert="horz"/>
          <a:lstStyle>
            <a:lvl1pPr marL="0" indent="0">
              <a:buNone/>
              <a:defRPr>
                <a:latin typeface="Myriad Pro"/>
              </a:defRPr>
            </a:lvl1pPr>
          </a:lstStyle>
          <a:p>
            <a:endParaRPr lang="en-US" dirty="0"/>
          </a:p>
        </p:txBody>
      </p:sp>
      <p:pic>
        <p:nvPicPr>
          <p:cNvPr id="9" name="Picture 8" descr="Blue-Dash 13.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706432"/>
            <a:ext cx="12192000" cy="298451"/>
          </a:xfrm>
          <a:prstGeom prst="rect">
            <a:avLst/>
          </a:prstGeom>
        </p:spPr>
      </p:pic>
    </p:spTree>
    <p:extLst>
      <p:ext uri="{BB962C8B-B14F-4D97-AF65-F5344CB8AC3E}">
        <p14:creationId xmlns:p14="http://schemas.microsoft.com/office/powerpoint/2010/main" val="532594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14"/>
          <p:cNvSpPr>
            <a:spLocks noGrp="1"/>
          </p:cNvSpPr>
          <p:nvPr>
            <p:ph type="body" sz="quarter" idx="10" hasCustomPrompt="1"/>
          </p:nvPr>
        </p:nvSpPr>
        <p:spPr>
          <a:xfrm>
            <a:off x="609601" y="1737823"/>
            <a:ext cx="10720916" cy="1540933"/>
          </a:xfrm>
          <a:prstGeom prst="rect">
            <a:avLst/>
          </a:prstGeom>
        </p:spPr>
        <p:txBody>
          <a:bodyPr lIns="0" tIns="0" rIns="0" bIns="0">
            <a:normAutofit/>
          </a:bodyPr>
          <a:lstStyle>
            <a:lvl1pPr marL="0" indent="0">
              <a:spcBef>
                <a:spcPts val="0"/>
              </a:spcBef>
              <a:buNone/>
              <a:defRPr sz="2400">
                <a:latin typeface="Myriad Pro"/>
              </a:defRPr>
            </a:lvl1pPr>
          </a:lstStyle>
          <a:p>
            <a:pPr lvl="0"/>
            <a:r>
              <a:rPr lang="en-US"/>
              <a:t>Paragraph</a:t>
            </a:r>
          </a:p>
        </p:txBody>
      </p:sp>
      <p:sp>
        <p:nvSpPr>
          <p:cNvPr id="5" name="Text Placeholder 2"/>
          <p:cNvSpPr>
            <a:spLocks noGrp="1"/>
          </p:cNvSpPr>
          <p:nvPr>
            <p:ph type="body" sz="quarter" idx="11" hasCustomPrompt="1"/>
          </p:nvPr>
        </p:nvSpPr>
        <p:spPr>
          <a:xfrm>
            <a:off x="362487" y="69082"/>
            <a:ext cx="9599084" cy="909735"/>
          </a:xfrm>
          <a:prstGeom prst="rect">
            <a:avLst/>
          </a:prstGeom>
        </p:spPr>
        <p:txBody>
          <a:bodyPr vert="horz"/>
          <a:lstStyle>
            <a:lvl1pPr marL="0" indent="0">
              <a:buNone/>
              <a:defRPr sz="4800" b="1">
                <a:solidFill>
                  <a:schemeClr val="bg1"/>
                </a:solidFill>
                <a:latin typeface="Myriad Pro Cond"/>
                <a:cs typeface="Myriad Pro Cond"/>
              </a:defRPr>
            </a:lvl1pPr>
          </a:lstStyle>
          <a:p>
            <a:pPr lvl="0"/>
            <a:r>
              <a:rPr lang="en-US"/>
              <a:t>Header Text</a:t>
            </a:r>
          </a:p>
        </p:txBody>
      </p:sp>
    </p:spTree>
    <p:extLst>
      <p:ext uri="{BB962C8B-B14F-4D97-AF65-F5344CB8AC3E}">
        <p14:creationId xmlns:p14="http://schemas.microsoft.com/office/powerpoint/2010/main" val="3053087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13" name="Picture Placeholder 7"/>
          <p:cNvSpPr>
            <a:spLocks noGrp="1"/>
          </p:cNvSpPr>
          <p:nvPr>
            <p:ph type="pic" sz="quarter" idx="13" hasCustomPrompt="1"/>
          </p:nvPr>
        </p:nvSpPr>
        <p:spPr>
          <a:xfrm>
            <a:off x="0" y="220133"/>
            <a:ext cx="12192000" cy="3784600"/>
          </a:xfrm>
          <a:prstGeom prst="rect">
            <a:avLst/>
          </a:prstGeom>
        </p:spPr>
        <p:txBody>
          <a:bodyPr vert="horz"/>
          <a:lstStyle>
            <a:lvl1pPr marL="0" indent="0">
              <a:buNone/>
              <a:defRPr>
                <a:latin typeface="Myriad Pro"/>
              </a:defRPr>
            </a:lvl1pPr>
          </a:lstStyle>
          <a:p>
            <a:r>
              <a:rPr lang="en-US" dirty="0"/>
              <a:t>Picture here</a:t>
            </a:r>
          </a:p>
        </p:txBody>
      </p:sp>
      <p:sp>
        <p:nvSpPr>
          <p:cNvPr id="8" name="TextBox 7"/>
          <p:cNvSpPr txBox="1"/>
          <p:nvPr userDrawn="1"/>
        </p:nvSpPr>
        <p:spPr>
          <a:xfrm>
            <a:off x="3386661" y="4497912"/>
            <a:ext cx="3565976" cy="707886"/>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46D"/>
                </a:solidFill>
                <a:effectLst/>
                <a:uLnTx/>
                <a:uFillTx/>
                <a:latin typeface="Myriad Pro"/>
                <a:ea typeface="+mn-ea"/>
                <a:cs typeface="+mn-cs"/>
              </a:rPr>
              <a:t>Get Connected</a:t>
            </a:r>
          </a:p>
        </p:txBody>
      </p:sp>
      <p:sp>
        <p:nvSpPr>
          <p:cNvPr id="9" name="TextBox 8"/>
          <p:cNvSpPr txBox="1"/>
          <p:nvPr userDrawn="1"/>
        </p:nvSpPr>
        <p:spPr>
          <a:xfrm>
            <a:off x="3380673" y="5129449"/>
            <a:ext cx="3639330" cy="707886"/>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9C0E0"/>
                </a:solidFill>
                <a:effectLst/>
                <a:uLnTx/>
                <a:uFillTx/>
                <a:latin typeface="Myriad Pro"/>
                <a:ea typeface="+mn-ea"/>
                <a:cs typeface="+mn-cs"/>
              </a:rPr>
              <a:t>www.birdrf.com</a:t>
            </a:r>
            <a:endParaRPr kumimoji="0" lang="en-US" sz="4000" b="0" i="0" u="none" strike="noStrike" kern="1200" cap="none" spc="0" normalizeH="0" baseline="0" noProof="0" dirty="0">
              <a:ln>
                <a:noFill/>
              </a:ln>
              <a:solidFill>
                <a:srgbClr val="09C0E0"/>
              </a:solidFill>
              <a:effectLst/>
              <a:uLnTx/>
              <a:uFillTx/>
              <a:latin typeface="Myriad Pro"/>
              <a:ea typeface="+mn-ea"/>
              <a:cs typeface="+mn-cs"/>
            </a:endParaRPr>
          </a:p>
        </p:txBody>
      </p:sp>
      <p:pic>
        <p:nvPicPr>
          <p:cNvPr id="10" name="Picture 9" descr="Social-Icons.pd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74990" y="3232009"/>
            <a:ext cx="5177165" cy="4000537"/>
          </a:xfrm>
          <a:prstGeom prst="rect">
            <a:avLst/>
          </a:prstGeom>
        </p:spPr>
      </p:pic>
      <p:pic>
        <p:nvPicPr>
          <p:cNvPr id="12" name="Picture 11" descr="Blue-Dash 13.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706432"/>
            <a:ext cx="12192000" cy="298451"/>
          </a:xfrm>
          <a:prstGeom prst="rect">
            <a:avLst/>
          </a:prstGeom>
        </p:spPr>
      </p:pic>
    </p:spTree>
    <p:extLst>
      <p:ext uri="{BB962C8B-B14F-4D97-AF65-F5344CB8AC3E}">
        <p14:creationId xmlns:p14="http://schemas.microsoft.com/office/powerpoint/2010/main" val="1551882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862050" y="1352163"/>
            <a:ext cx="10698500" cy="1105893"/>
          </a:xfrm>
          <a:prstGeom prst="rect">
            <a:avLst/>
          </a:prstGeom>
        </p:spPr>
        <p:txBody>
          <a:bodyPr tIns="0"/>
          <a:lstStyle>
            <a:lvl1pPr marL="0" marR="0" indent="0" algn="l" defTabSz="609585" rtl="0" eaLnBrk="1" fontAlgn="auto" latinLnBrk="0" hangingPunct="1">
              <a:lnSpc>
                <a:spcPct val="100000"/>
              </a:lnSpc>
              <a:spcBef>
                <a:spcPct val="20000"/>
              </a:spcBef>
              <a:spcAft>
                <a:spcPts val="0"/>
              </a:spcAft>
              <a:buClrTx/>
              <a:buSzTx/>
              <a:buFont typeface="Arial"/>
              <a:buNone/>
              <a:tabLst/>
              <a:defRPr sz="3200">
                <a:solidFill>
                  <a:schemeClr val="accent6"/>
                </a:solidFill>
                <a:latin typeface="Myriad Pro"/>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cxnSp>
        <p:nvCxnSpPr>
          <p:cNvPr id="16" name="Straight Connector 15"/>
          <p:cNvCxnSpPr/>
          <p:nvPr userDrawn="1"/>
        </p:nvCxnSpPr>
        <p:spPr>
          <a:xfrm>
            <a:off x="751401" y="1417639"/>
            <a:ext cx="0" cy="963779"/>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4"/>
          <p:cNvSpPr>
            <a:spLocks noGrp="1"/>
          </p:cNvSpPr>
          <p:nvPr>
            <p:ph type="body" sz="quarter" idx="10" hasCustomPrompt="1"/>
          </p:nvPr>
        </p:nvSpPr>
        <p:spPr>
          <a:xfrm>
            <a:off x="751402" y="2644254"/>
            <a:ext cx="10720916" cy="1540933"/>
          </a:xfrm>
          <a:prstGeom prst="rect">
            <a:avLst/>
          </a:prstGeom>
        </p:spPr>
        <p:txBody>
          <a:bodyPr lIns="0" tIns="0" rIns="0" bIns="0">
            <a:normAutofit/>
          </a:bodyPr>
          <a:lstStyle>
            <a:lvl1pPr marL="0" indent="0">
              <a:spcBef>
                <a:spcPts val="0"/>
              </a:spcBef>
              <a:buNone/>
              <a:defRPr sz="2400">
                <a:latin typeface="Myriad Pro"/>
              </a:defRPr>
            </a:lvl1pPr>
          </a:lstStyle>
          <a:p>
            <a:pPr lvl="0"/>
            <a:r>
              <a:rPr lang="en-US"/>
              <a:t>Paragraph</a:t>
            </a:r>
          </a:p>
        </p:txBody>
      </p:sp>
      <p:sp>
        <p:nvSpPr>
          <p:cNvPr id="18" name="Picture Placeholder 16"/>
          <p:cNvSpPr>
            <a:spLocks noGrp="1"/>
          </p:cNvSpPr>
          <p:nvPr>
            <p:ph type="pic" sz="quarter" idx="11"/>
          </p:nvPr>
        </p:nvSpPr>
        <p:spPr>
          <a:xfrm>
            <a:off x="751418" y="4402667"/>
            <a:ext cx="10720916" cy="2063751"/>
          </a:xfrm>
          <a:prstGeom prst="rect">
            <a:avLst/>
          </a:prstGeom>
        </p:spPr>
        <p:txBody>
          <a:bodyPr/>
          <a:lstStyle>
            <a:lvl1pPr marL="0" indent="0">
              <a:buNone/>
              <a:defRPr>
                <a:latin typeface="Myriad Pro"/>
              </a:defRPr>
            </a:lvl1pPr>
          </a:lstStyle>
          <a:p>
            <a:r>
              <a:rPr lang="en-US"/>
              <a:t>Click icon to add picture</a:t>
            </a:r>
          </a:p>
        </p:txBody>
      </p:sp>
      <p:sp>
        <p:nvSpPr>
          <p:cNvPr id="9" name="Text Placeholder 2"/>
          <p:cNvSpPr>
            <a:spLocks noGrp="1"/>
          </p:cNvSpPr>
          <p:nvPr>
            <p:ph type="body" sz="quarter" idx="12" hasCustomPrompt="1"/>
          </p:nvPr>
        </p:nvSpPr>
        <p:spPr>
          <a:xfrm>
            <a:off x="362487" y="69082"/>
            <a:ext cx="9599084" cy="909735"/>
          </a:xfrm>
          <a:prstGeom prst="rect">
            <a:avLst/>
          </a:prstGeom>
        </p:spPr>
        <p:txBody>
          <a:bodyPr vert="horz"/>
          <a:lstStyle>
            <a:lvl1pPr marL="0" indent="0">
              <a:buNone/>
              <a:defRPr sz="4800" b="1">
                <a:solidFill>
                  <a:schemeClr val="bg1"/>
                </a:solidFill>
                <a:latin typeface="Myriad Pro Cond"/>
                <a:cs typeface="Myriad Pro Cond"/>
              </a:defRPr>
            </a:lvl1pPr>
          </a:lstStyle>
          <a:p>
            <a:pPr lvl="0"/>
            <a:r>
              <a:rPr lang="en-US"/>
              <a:t>Header Text</a:t>
            </a:r>
          </a:p>
        </p:txBody>
      </p:sp>
    </p:spTree>
    <p:extLst>
      <p:ext uri="{BB962C8B-B14F-4D97-AF65-F5344CB8AC3E}">
        <p14:creationId xmlns:p14="http://schemas.microsoft.com/office/powerpoint/2010/main" val="68561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362487" y="69082"/>
            <a:ext cx="9599084" cy="909735"/>
          </a:xfrm>
          <a:prstGeom prst="rect">
            <a:avLst/>
          </a:prstGeom>
        </p:spPr>
        <p:txBody>
          <a:bodyPr vert="horz"/>
          <a:lstStyle>
            <a:lvl1pPr marL="0" indent="0">
              <a:buNone/>
              <a:defRPr sz="4800" b="1">
                <a:solidFill>
                  <a:schemeClr val="bg1"/>
                </a:solidFill>
                <a:latin typeface="Myriad Pro Cond"/>
                <a:cs typeface="Myriad Pro Cond"/>
              </a:defRPr>
            </a:lvl1pPr>
          </a:lstStyle>
          <a:p>
            <a:pPr lvl="0"/>
            <a:r>
              <a:rPr lang="en-US"/>
              <a:t>Header Text</a:t>
            </a:r>
          </a:p>
        </p:txBody>
      </p:sp>
    </p:spTree>
    <p:extLst>
      <p:ext uri="{BB962C8B-B14F-4D97-AF65-F5344CB8AC3E}">
        <p14:creationId xmlns:p14="http://schemas.microsoft.com/office/powerpoint/2010/main" val="250039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7" name="Picture Placeholder 36"/>
          <p:cNvSpPr>
            <a:spLocks noGrp="1"/>
          </p:cNvSpPr>
          <p:nvPr>
            <p:ph type="pic" sz="quarter" idx="20"/>
          </p:nvPr>
        </p:nvSpPr>
        <p:spPr>
          <a:xfrm>
            <a:off x="0" y="4548718"/>
            <a:ext cx="12192000" cy="2407255"/>
          </a:xfrm>
          <a:prstGeom prst="rect">
            <a:avLst/>
          </a:prstGeom>
        </p:spPr>
        <p:txBody>
          <a:bodyPr vert="horz"/>
          <a:lstStyle>
            <a:lvl1pPr marL="0" indent="0">
              <a:buNone/>
              <a:defRPr sz="2400">
                <a:latin typeface="Myriad Pro"/>
              </a:defRPr>
            </a:lvl1pPr>
          </a:lstStyle>
          <a:p>
            <a:r>
              <a:rPr lang="en-US"/>
              <a:t>Click icon to add picture</a:t>
            </a:r>
          </a:p>
        </p:txBody>
      </p:sp>
      <p:pic>
        <p:nvPicPr>
          <p:cNvPr id="8" name="Picture 7" descr="Coordinate-Plane-BG 1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159651"/>
            <a:ext cx="12192000" cy="2578100"/>
          </a:xfrm>
          <a:prstGeom prst="rect">
            <a:avLst/>
          </a:prstGeom>
        </p:spPr>
      </p:pic>
      <p:sp>
        <p:nvSpPr>
          <p:cNvPr id="9" name="Rectangle 8"/>
          <p:cNvSpPr/>
          <p:nvPr userDrawn="1"/>
        </p:nvSpPr>
        <p:spPr>
          <a:xfrm>
            <a:off x="950384" y="2016694"/>
            <a:ext cx="3008923" cy="4272411"/>
          </a:xfrm>
          <a:prstGeom prst="rect">
            <a:avLst/>
          </a:prstGeom>
          <a:solidFill>
            <a:schemeClr val="accent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Myriad Pro"/>
            </a:endParaRPr>
          </a:p>
        </p:txBody>
      </p:sp>
      <p:sp>
        <p:nvSpPr>
          <p:cNvPr id="7" name="Text Placeholder 6"/>
          <p:cNvSpPr>
            <a:spLocks noGrp="1"/>
          </p:cNvSpPr>
          <p:nvPr>
            <p:ph type="body" sz="quarter" idx="10" hasCustomPrompt="1"/>
          </p:nvPr>
        </p:nvSpPr>
        <p:spPr>
          <a:xfrm>
            <a:off x="514997" y="967156"/>
            <a:ext cx="11442536" cy="787400"/>
          </a:xfrm>
          <a:prstGeom prst="rect">
            <a:avLst/>
          </a:prstGeom>
        </p:spPr>
        <p:txBody>
          <a:bodyPr vert="horz"/>
          <a:lstStyle>
            <a:lvl1pPr marL="0" indent="0">
              <a:buNone/>
              <a:defRPr sz="4533">
                <a:solidFill>
                  <a:srgbClr val="00246D"/>
                </a:solidFill>
                <a:latin typeface="Myriad Pro"/>
              </a:defRPr>
            </a:lvl1pPr>
          </a:lstStyle>
          <a:p>
            <a:pPr lvl="0"/>
            <a:r>
              <a:rPr lang="en-US"/>
              <a:t>Page Header</a:t>
            </a:r>
          </a:p>
        </p:txBody>
      </p:sp>
      <p:sp>
        <p:nvSpPr>
          <p:cNvPr id="13" name="Picture Placeholder 12"/>
          <p:cNvSpPr>
            <a:spLocks noGrp="1"/>
          </p:cNvSpPr>
          <p:nvPr>
            <p:ph type="pic" sz="quarter" idx="12" hasCustomPrompt="1"/>
          </p:nvPr>
        </p:nvSpPr>
        <p:spPr>
          <a:xfrm>
            <a:off x="950384" y="2481251"/>
            <a:ext cx="3003549" cy="1672599"/>
          </a:xfrm>
          <a:prstGeom prst="rect">
            <a:avLst/>
          </a:prstGeom>
        </p:spPr>
        <p:txBody>
          <a:bodyPr vert="horz"/>
          <a:lstStyle>
            <a:lvl1pPr marL="0" indent="0">
              <a:buNone/>
              <a:defRPr sz="1600" b="1">
                <a:latin typeface="Myriad Pro"/>
              </a:defRPr>
            </a:lvl1pPr>
          </a:lstStyle>
          <a:p>
            <a:r>
              <a:rPr lang="en-US"/>
              <a:t>Image</a:t>
            </a:r>
          </a:p>
        </p:txBody>
      </p:sp>
      <p:sp>
        <p:nvSpPr>
          <p:cNvPr id="15" name="Text Placeholder 14"/>
          <p:cNvSpPr>
            <a:spLocks noGrp="1"/>
          </p:cNvSpPr>
          <p:nvPr>
            <p:ph type="body" sz="quarter" idx="13" hasCustomPrompt="1"/>
          </p:nvPr>
        </p:nvSpPr>
        <p:spPr>
          <a:xfrm>
            <a:off x="950385" y="4152900"/>
            <a:ext cx="3002988" cy="2136205"/>
          </a:xfrm>
          <a:prstGeom prst="rect">
            <a:avLst/>
          </a:prstGeom>
          <a:solidFill>
            <a:schemeClr val="bg1"/>
          </a:solidFill>
        </p:spPr>
        <p:txBody>
          <a:bodyPr vert="horz" tIns="91440"/>
          <a:lstStyle>
            <a:lvl1pPr marL="0" marR="0" indent="0" algn="ctr" defTabSz="609585" rtl="0" eaLnBrk="1" fontAlgn="auto" latinLnBrk="0" hangingPunct="1">
              <a:lnSpc>
                <a:spcPct val="120000"/>
              </a:lnSpc>
              <a:spcBef>
                <a:spcPts val="0"/>
              </a:spcBef>
              <a:spcAft>
                <a:spcPts val="0"/>
              </a:spcAft>
              <a:buClrTx/>
              <a:buSzTx/>
              <a:buFont typeface="Arial"/>
              <a:buNone/>
              <a:tabLst/>
              <a:defRPr sz="1600" baseline="0">
                <a:solidFill>
                  <a:schemeClr val="tx1"/>
                </a:solidFill>
                <a:latin typeface="Myriad Pro"/>
              </a:defRPr>
            </a:lvl1pPr>
          </a:lstStyle>
          <a:p>
            <a:pPr marL="0" marR="0" lvl="0" indent="0" algn="ctr" defTabSz="609585" rtl="0" eaLnBrk="1" fontAlgn="auto" latinLnBrk="0" hangingPunct="1">
              <a:lnSpc>
                <a:spcPct val="100000"/>
              </a:lnSpc>
              <a:spcBef>
                <a:spcPts val="1632"/>
              </a:spcBef>
              <a:spcAft>
                <a:spcPts val="5200"/>
              </a:spcAft>
              <a:buClrTx/>
              <a:buSzTx/>
              <a:buFont typeface="Arial"/>
              <a:buNone/>
              <a:tabLst/>
              <a:defRPr/>
            </a:pPr>
            <a:r>
              <a:rPr lang="en-US"/>
              <a:t>Bucket text here</a:t>
            </a:r>
          </a:p>
          <a:p>
            <a:pPr marL="0" marR="0" lvl="0" indent="0" algn="ctr" defTabSz="609585" rtl="0" eaLnBrk="1" fontAlgn="auto" latinLnBrk="0" hangingPunct="1">
              <a:lnSpc>
                <a:spcPct val="100000"/>
              </a:lnSpc>
              <a:spcBef>
                <a:spcPts val="1632"/>
              </a:spcBef>
              <a:spcAft>
                <a:spcPts val="5200"/>
              </a:spcAft>
              <a:buClrTx/>
              <a:buSzTx/>
              <a:buFont typeface="Arial"/>
              <a:buNone/>
              <a:tabLst/>
              <a:defRPr/>
            </a:pPr>
            <a:endParaRPr lang="en-US"/>
          </a:p>
          <a:p>
            <a:pPr lvl="0"/>
            <a:endParaRPr lang="en-US"/>
          </a:p>
        </p:txBody>
      </p:sp>
      <p:sp>
        <p:nvSpPr>
          <p:cNvPr id="11" name="Text Placeholder 10"/>
          <p:cNvSpPr>
            <a:spLocks noGrp="1"/>
          </p:cNvSpPr>
          <p:nvPr>
            <p:ph type="body" sz="quarter" idx="11" hasCustomPrompt="1"/>
          </p:nvPr>
        </p:nvSpPr>
        <p:spPr>
          <a:xfrm>
            <a:off x="950385" y="2047373"/>
            <a:ext cx="3009900" cy="350248"/>
          </a:xfrm>
          <a:prstGeom prst="rect">
            <a:avLst/>
          </a:prstGeom>
        </p:spPr>
        <p:txBody>
          <a:bodyPr vert="horz"/>
          <a:lstStyle>
            <a:lvl1pPr marL="0" indent="0" algn="ctr">
              <a:buNone/>
              <a:defRPr sz="1867" b="1">
                <a:solidFill>
                  <a:schemeClr val="bg1"/>
                </a:solidFill>
                <a:latin typeface="Myriad Pro Cond"/>
                <a:cs typeface="Myriad Pro Cond"/>
              </a:defRPr>
            </a:lvl1pPr>
          </a:lstStyle>
          <a:p>
            <a:pPr lvl="0"/>
            <a:r>
              <a:rPr lang="en-US"/>
              <a:t>Header</a:t>
            </a:r>
          </a:p>
        </p:txBody>
      </p:sp>
      <p:sp>
        <p:nvSpPr>
          <p:cNvPr id="23" name="Rectangle 22"/>
          <p:cNvSpPr/>
          <p:nvPr userDrawn="1"/>
        </p:nvSpPr>
        <p:spPr>
          <a:xfrm>
            <a:off x="4602307" y="1979104"/>
            <a:ext cx="3008923" cy="4272411"/>
          </a:xfrm>
          <a:prstGeom prst="rect">
            <a:avLst/>
          </a:prstGeom>
          <a:solidFill>
            <a:schemeClr val="accent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Myriad Pro"/>
            </a:endParaRPr>
          </a:p>
        </p:txBody>
      </p:sp>
      <p:sp>
        <p:nvSpPr>
          <p:cNvPr id="24" name="Picture Placeholder 12"/>
          <p:cNvSpPr>
            <a:spLocks noGrp="1"/>
          </p:cNvSpPr>
          <p:nvPr>
            <p:ph type="pic" sz="quarter" idx="14" hasCustomPrompt="1"/>
          </p:nvPr>
        </p:nvSpPr>
        <p:spPr>
          <a:xfrm>
            <a:off x="4602307" y="2443661"/>
            <a:ext cx="3003549" cy="1672599"/>
          </a:xfrm>
          <a:prstGeom prst="rect">
            <a:avLst/>
          </a:prstGeom>
        </p:spPr>
        <p:txBody>
          <a:bodyPr vert="horz"/>
          <a:lstStyle>
            <a:lvl1pPr marL="0" indent="0">
              <a:buNone/>
              <a:defRPr sz="1600" b="1">
                <a:latin typeface="Myriad Pro"/>
              </a:defRPr>
            </a:lvl1pPr>
          </a:lstStyle>
          <a:p>
            <a:r>
              <a:rPr lang="en-US"/>
              <a:t>Image</a:t>
            </a:r>
          </a:p>
        </p:txBody>
      </p:sp>
      <p:sp>
        <p:nvSpPr>
          <p:cNvPr id="25" name="Text Placeholder 14"/>
          <p:cNvSpPr>
            <a:spLocks noGrp="1"/>
          </p:cNvSpPr>
          <p:nvPr>
            <p:ph type="body" sz="quarter" idx="15" hasCustomPrompt="1"/>
          </p:nvPr>
        </p:nvSpPr>
        <p:spPr>
          <a:xfrm>
            <a:off x="4602307" y="4115310"/>
            <a:ext cx="3002988" cy="2136205"/>
          </a:xfrm>
          <a:prstGeom prst="rect">
            <a:avLst/>
          </a:prstGeom>
          <a:solidFill>
            <a:schemeClr val="bg1"/>
          </a:solidFill>
        </p:spPr>
        <p:txBody>
          <a:bodyPr vert="horz" tIns="91440"/>
          <a:lstStyle>
            <a:lvl1pPr marL="0" indent="0" algn="ctr">
              <a:lnSpc>
                <a:spcPct val="120000"/>
              </a:lnSpc>
              <a:spcBef>
                <a:spcPts val="0"/>
              </a:spcBef>
              <a:spcAft>
                <a:spcPts val="0"/>
              </a:spcAft>
              <a:buNone/>
              <a:defRPr sz="1600" baseline="0">
                <a:solidFill>
                  <a:schemeClr val="tx1"/>
                </a:solidFill>
                <a:latin typeface="Myriad Pro"/>
              </a:defRPr>
            </a:lvl1pPr>
          </a:lstStyle>
          <a:p>
            <a:pPr lvl="0"/>
            <a:r>
              <a:rPr lang="en-US"/>
              <a:t>Bucket text here</a:t>
            </a:r>
          </a:p>
        </p:txBody>
      </p:sp>
      <p:sp>
        <p:nvSpPr>
          <p:cNvPr id="26" name="Text Placeholder 10"/>
          <p:cNvSpPr>
            <a:spLocks noGrp="1"/>
          </p:cNvSpPr>
          <p:nvPr>
            <p:ph type="body" sz="quarter" idx="16" hasCustomPrompt="1"/>
          </p:nvPr>
        </p:nvSpPr>
        <p:spPr>
          <a:xfrm>
            <a:off x="4602307" y="2016695"/>
            <a:ext cx="3009900" cy="350248"/>
          </a:xfrm>
          <a:prstGeom prst="rect">
            <a:avLst/>
          </a:prstGeom>
        </p:spPr>
        <p:txBody>
          <a:bodyPr vert="horz"/>
          <a:lstStyle>
            <a:lvl1pPr marL="0" marR="0" indent="0" algn="ctr" defTabSz="609585" rtl="0" eaLnBrk="1" fontAlgn="auto" latinLnBrk="0" hangingPunct="1">
              <a:lnSpc>
                <a:spcPct val="100000"/>
              </a:lnSpc>
              <a:spcBef>
                <a:spcPct val="20000"/>
              </a:spcBef>
              <a:spcAft>
                <a:spcPts val="0"/>
              </a:spcAft>
              <a:buClrTx/>
              <a:buSzTx/>
              <a:buFont typeface="Arial"/>
              <a:buNone/>
              <a:tabLst/>
              <a:defRPr sz="1867" b="1">
                <a:solidFill>
                  <a:schemeClr val="bg1"/>
                </a:solidFill>
                <a:latin typeface="Myriad Pro Cond"/>
                <a:cs typeface="Myriad Pro Cond"/>
              </a:defRPr>
            </a:lvl1pPr>
          </a:lstStyle>
          <a:p>
            <a:pPr lvl="0"/>
            <a:r>
              <a:rPr lang="en-US"/>
              <a:t>Header</a:t>
            </a:r>
          </a:p>
        </p:txBody>
      </p:sp>
      <p:sp>
        <p:nvSpPr>
          <p:cNvPr id="32" name="Rectangle 31"/>
          <p:cNvSpPr/>
          <p:nvPr userDrawn="1"/>
        </p:nvSpPr>
        <p:spPr>
          <a:xfrm>
            <a:off x="8272216" y="1978177"/>
            <a:ext cx="3008923" cy="4272411"/>
          </a:xfrm>
          <a:prstGeom prst="rect">
            <a:avLst/>
          </a:prstGeom>
          <a:solidFill>
            <a:schemeClr val="accent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Myriad Pro"/>
            </a:endParaRPr>
          </a:p>
        </p:txBody>
      </p:sp>
      <p:sp>
        <p:nvSpPr>
          <p:cNvPr id="33" name="Picture Placeholder 12"/>
          <p:cNvSpPr>
            <a:spLocks noGrp="1"/>
          </p:cNvSpPr>
          <p:nvPr>
            <p:ph type="pic" sz="quarter" idx="17" hasCustomPrompt="1"/>
          </p:nvPr>
        </p:nvSpPr>
        <p:spPr>
          <a:xfrm>
            <a:off x="8272216" y="2442734"/>
            <a:ext cx="3003549" cy="1672599"/>
          </a:xfrm>
          <a:prstGeom prst="rect">
            <a:avLst/>
          </a:prstGeom>
        </p:spPr>
        <p:txBody>
          <a:bodyPr vert="horz"/>
          <a:lstStyle>
            <a:lvl1pPr marL="0" indent="0">
              <a:buNone/>
              <a:defRPr sz="1600" b="1">
                <a:latin typeface="Myriad Pro"/>
              </a:defRPr>
            </a:lvl1pPr>
          </a:lstStyle>
          <a:p>
            <a:r>
              <a:rPr lang="en-US"/>
              <a:t>Image</a:t>
            </a:r>
          </a:p>
        </p:txBody>
      </p:sp>
      <p:sp>
        <p:nvSpPr>
          <p:cNvPr id="34" name="Text Placeholder 14"/>
          <p:cNvSpPr>
            <a:spLocks noGrp="1"/>
          </p:cNvSpPr>
          <p:nvPr>
            <p:ph type="body" sz="quarter" idx="18" hasCustomPrompt="1"/>
          </p:nvPr>
        </p:nvSpPr>
        <p:spPr>
          <a:xfrm>
            <a:off x="8272217" y="4114383"/>
            <a:ext cx="3002988" cy="2136205"/>
          </a:xfrm>
          <a:prstGeom prst="rect">
            <a:avLst/>
          </a:prstGeom>
          <a:solidFill>
            <a:schemeClr val="bg1"/>
          </a:solidFill>
        </p:spPr>
        <p:txBody>
          <a:bodyPr vert="horz" tIns="91440"/>
          <a:lstStyle>
            <a:lvl1pPr marL="0" indent="0" algn="ctr">
              <a:lnSpc>
                <a:spcPct val="120000"/>
              </a:lnSpc>
              <a:spcBef>
                <a:spcPts val="0"/>
              </a:spcBef>
              <a:spcAft>
                <a:spcPts val="0"/>
              </a:spcAft>
              <a:buNone/>
              <a:defRPr sz="1600" baseline="0">
                <a:solidFill>
                  <a:schemeClr val="tx1"/>
                </a:solidFill>
                <a:latin typeface="Myriad Pro"/>
              </a:defRPr>
            </a:lvl1pPr>
          </a:lstStyle>
          <a:p>
            <a:pPr lvl="0"/>
            <a:r>
              <a:rPr lang="en-US"/>
              <a:t>Bucket text here</a:t>
            </a:r>
          </a:p>
        </p:txBody>
      </p:sp>
      <p:sp>
        <p:nvSpPr>
          <p:cNvPr id="35" name="Text Placeholder 10"/>
          <p:cNvSpPr>
            <a:spLocks noGrp="1"/>
          </p:cNvSpPr>
          <p:nvPr>
            <p:ph type="body" sz="quarter" idx="19" hasCustomPrompt="1"/>
          </p:nvPr>
        </p:nvSpPr>
        <p:spPr>
          <a:xfrm>
            <a:off x="8272217" y="2015768"/>
            <a:ext cx="3009900" cy="350248"/>
          </a:xfrm>
          <a:prstGeom prst="rect">
            <a:avLst/>
          </a:prstGeom>
        </p:spPr>
        <p:txBody>
          <a:bodyPr vert="horz"/>
          <a:lstStyle>
            <a:lvl1pPr marL="0" indent="0" algn="ctr">
              <a:buNone/>
              <a:defRPr sz="1867" b="1">
                <a:solidFill>
                  <a:schemeClr val="bg1"/>
                </a:solidFill>
                <a:latin typeface="Myriad Pro Cond"/>
                <a:cs typeface="Myriad Pro Cond"/>
              </a:defRPr>
            </a:lvl1pPr>
          </a:lstStyle>
          <a:p>
            <a:pPr lvl="0"/>
            <a:r>
              <a:rPr lang="en-US"/>
              <a:t>Header</a:t>
            </a:r>
          </a:p>
        </p:txBody>
      </p:sp>
      <p:sp>
        <p:nvSpPr>
          <p:cNvPr id="18" name="Text Placeholder 2"/>
          <p:cNvSpPr>
            <a:spLocks noGrp="1"/>
          </p:cNvSpPr>
          <p:nvPr>
            <p:ph type="body" sz="quarter" idx="21" hasCustomPrompt="1"/>
          </p:nvPr>
        </p:nvSpPr>
        <p:spPr>
          <a:xfrm>
            <a:off x="362487" y="69082"/>
            <a:ext cx="9599084" cy="909735"/>
          </a:xfrm>
          <a:prstGeom prst="rect">
            <a:avLst/>
          </a:prstGeom>
        </p:spPr>
        <p:txBody>
          <a:bodyPr vert="horz"/>
          <a:lstStyle>
            <a:lvl1pPr marL="0" indent="0">
              <a:buNone/>
              <a:defRPr sz="4800" b="1">
                <a:solidFill>
                  <a:schemeClr val="bg1"/>
                </a:solidFill>
                <a:latin typeface="Myriad Pro Cond"/>
                <a:cs typeface="Myriad Pro Cond"/>
              </a:defRPr>
            </a:lvl1pPr>
          </a:lstStyle>
          <a:p>
            <a:pPr lvl="0"/>
            <a:r>
              <a:rPr lang="en-US"/>
              <a:t>Header Text</a:t>
            </a:r>
          </a:p>
        </p:txBody>
      </p:sp>
    </p:spTree>
    <p:extLst>
      <p:ext uri="{BB962C8B-B14F-4D97-AF65-F5344CB8AC3E}">
        <p14:creationId xmlns:p14="http://schemas.microsoft.com/office/powerpoint/2010/main" val="143142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14"/>
          <p:cNvSpPr>
            <a:spLocks noGrp="1"/>
          </p:cNvSpPr>
          <p:nvPr>
            <p:ph type="body" sz="quarter" idx="10" hasCustomPrompt="1"/>
          </p:nvPr>
        </p:nvSpPr>
        <p:spPr>
          <a:xfrm>
            <a:off x="609601" y="1245141"/>
            <a:ext cx="10720916" cy="4970128"/>
          </a:xfrm>
          <a:prstGeom prst="rect">
            <a:avLst/>
          </a:prstGeom>
        </p:spPr>
        <p:txBody>
          <a:bodyPr lIns="0" tIns="0" rIns="0" bIns="0">
            <a:normAutofit/>
          </a:bodyPr>
          <a:lstStyle>
            <a:lvl1pPr marL="0" indent="0">
              <a:spcBef>
                <a:spcPts val="0"/>
              </a:spcBef>
              <a:buNone/>
              <a:defRPr sz="2400">
                <a:latin typeface="Myriad Pro"/>
              </a:defRPr>
            </a:lvl1pPr>
          </a:lstStyle>
          <a:p>
            <a:pPr lvl="0"/>
            <a:r>
              <a:rPr lang="en-US" dirty="0"/>
              <a:t>Paragraph</a:t>
            </a:r>
          </a:p>
        </p:txBody>
      </p:sp>
      <p:sp>
        <p:nvSpPr>
          <p:cNvPr id="5" name="Text Placeholder 2"/>
          <p:cNvSpPr>
            <a:spLocks noGrp="1"/>
          </p:cNvSpPr>
          <p:nvPr>
            <p:ph type="body" sz="quarter" idx="11" hasCustomPrompt="1"/>
          </p:nvPr>
        </p:nvSpPr>
        <p:spPr>
          <a:xfrm>
            <a:off x="362487" y="69082"/>
            <a:ext cx="9599084" cy="909735"/>
          </a:xfrm>
          <a:prstGeom prst="rect">
            <a:avLst/>
          </a:prstGeom>
        </p:spPr>
        <p:txBody>
          <a:bodyPr vert="horz" anchor="ctr"/>
          <a:lstStyle>
            <a:lvl1pPr marL="0" indent="0">
              <a:buNone/>
              <a:defRPr sz="32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287907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862050" y="1352163"/>
            <a:ext cx="10698500" cy="1105893"/>
          </a:xfrm>
          <a:prstGeom prst="rect">
            <a:avLst/>
          </a:prstGeom>
        </p:spPr>
        <p:txBody>
          <a:bodyPr tIns="0"/>
          <a:lstStyle>
            <a:lvl1pPr marL="0" marR="0" indent="0" algn="l" defTabSz="609585" rtl="0" eaLnBrk="1" fontAlgn="auto" latinLnBrk="0" hangingPunct="1">
              <a:lnSpc>
                <a:spcPct val="100000"/>
              </a:lnSpc>
              <a:spcBef>
                <a:spcPct val="20000"/>
              </a:spcBef>
              <a:spcAft>
                <a:spcPts val="0"/>
              </a:spcAft>
              <a:buClrTx/>
              <a:buSzTx/>
              <a:buFont typeface="Arial"/>
              <a:buNone/>
              <a:tabLst/>
              <a:defRPr sz="3200">
                <a:solidFill>
                  <a:schemeClr val="accent6"/>
                </a:solidFill>
                <a:latin typeface="Myriad Pro"/>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cxnSp>
        <p:nvCxnSpPr>
          <p:cNvPr id="16" name="Straight Connector 15"/>
          <p:cNvCxnSpPr/>
          <p:nvPr userDrawn="1"/>
        </p:nvCxnSpPr>
        <p:spPr>
          <a:xfrm>
            <a:off x="751401" y="1417639"/>
            <a:ext cx="0" cy="963779"/>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4"/>
          <p:cNvSpPr>
            <a:spLocks noGrp="1"/>
          </p:cNvSpPr>
          <p:nvPr>
            <p:ph type="body" sz="quarter" idx="10" hasCustomPrompt="1"/>
          </p:nvPr>
        </p:nvSpPr>
        <p:spPr>
          <a:xfrm>
            <a:off x="751402" y="2644254"/>
            <a:ext cx="10720916" cy="1540933"/>
          </a:xfrm>
          <a:prstGeom prst="rect">
            <a:avLst/>
          </a:prstGeom>
        </p:spPr>
        <p:txBody>
          <a:bodyPr lIns="0" tIns="0" rIns="0" bIns="0">
            <a:normAutofit/>
          </a:bodyPr>
          <a:lstStyle>
            <a:lvl1pPr marL="0" indent="0">
              <a:spcBef>
                <a:spcPts val="0"/>
              </a:spcBef>
              <a:buNone/>
              <a:defRPr sz="2400">
                <a:latin typeface="Myriad Pro"/>
              </a:defRPr>
            </a:lvl1pPr>
          </a:lstStyle>
          <a:p>
            <a:pPr lvl="0"/>
            <a:r>
              <a:rPr lang="en-US" dirty="0"/>
              <a:t>Paragraph</a:t>
            </a:r>
          </a:p>
        </p:txBody>
      </p:sp>
      <p:sp>
        <p:nvSpPr>
          <p:cNvPr id="18" name="Picture Placeholder 16"/>
          <p:cNvSpPr>
            <a:spLocks noGrp="1"/>
          </p:cNvSpPr>
          <p:nvPr>
            <p:ph type="pic" sz="quarter" idx="11"/>
          </p:nvPr>
        </p:nvSpPr>
        <p:spPr>
          <a:xfrm>
            <a:off x="751418" y="4402667"/>
            <a:ext cx="10720916" cy="2063751"/>
          </a:xfrm>
          <a:prstGeom prst="rect">
            <a:avLst/>
          </a:prstGeom>
        </p:spPr>
        <p:txBody>
          <a:bodyPr/>
          <a:lstStyle>
            <a:lvl1pPr marL="0" indent="0">
              <a:buNone/>
              <a:defRPr>
                <a:latin typeface="Myriad Pro"/>
              </a:defRPr>
            </a:lvl1pPr>
          </a:lstStyle>
          <a:p>
            <a:r>
              <a:rPr lang="en-US"/>
              <a:t>Click icon to add picture</a:t>
            </a:r>
            <a:endParaRPr lang="en-US" dirty="0"/>
          </a:p>
        </p:txBody>
      </p:sp>
      <p:sp>
        <p:nvSpPr>
          <p:cNvPr id="9" name="Text Placeholder 2"/>
          <p:cNvSpPr>
            <a:spLocks noGrp="1"/>
          </p:cNvSpPr>
          <p:nvPr>
            <p:ph type="body" sz="quarter" idx="12" hasCustomPrompt="1"/>
          </p:nvPr>
        </p:nvSpPr>
        <p:spPr>
          <a:xfrm>
            <a:off x="362487" y="69082"/>
            <a:ext cx="9599084" cy="909735"/>
          </a:xfrm>
          <a:prstGeom prst="rect">
            <a:avLst/>
          </a:prstGeom>
        </p:spPr>
        <p:txBody>
          <a:bodyPr vert="horz" anchor="ctr"/>
          <a:lstStyle>
            <a:lvl1pPr marL="0" indent="0">
              <a:buNone/>
              <a:defRPr sz="32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334001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862050" y="1352164"/>
            <a:ext cx="10698500" cy="715176"/>
          </a:xfrm>
          <a:prstGeom prst="rect">
            <a:avLst/>
          </a:prstGeom>
        </p:spPr>
        <p:txBody>
          <a:bodyPr tIns="0"/>
          <a:lstStyle>
            <a:lvl1pPr marL="0" marR="0" indent="0" algn="l" defTabSz="609585" rtl="0" eaLnBrk="1" fontAlgn="auto" latinLnBrk="0" hangingPunct="1">
              <a:lnSpc>
                <a:spcPct val="100000"/>
              </a:lnSpc>
              <a:spcBef>
                <a:spcPct val="20000"/>
              </a:spcBef>
              <a:spcAft>
                <a:spcPts val="0"/>
              </a:spcAft>
              <a:buClrTx/>
              <a:buSzTx/>
              <a:buFont typeface="Arial"/>
              <a:buNone/>
              <a:tabLst/>
              <a:defRPr sz="3200">
                <a:solidFill>
                  <a:schemeClr val="accent6"/>
                </a:solidFill>
                <a:latin typeface="Myriad Pro"/>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cxnSp>
        <p:nvCxnSpPr>
          <p:cNvPr id="16" name="Straight Connector 15"/>
          <p:cNvCxnSpPr>
            <a:cxnSpLocks/>
          </p:cNvCxnSpPr>
          <p:nvPr userDrawn="1"/>
        </p:nvCxnSpPr>
        <p:spPr>
          <a:xfrm>
            <a:off x="751401" y="1338127"/>
            <a:ext cx="0" cy="543683"/>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7" name="Text Placeholder 14"/>
          <p:cNvSpPr>
            <a:spLocks noGrp="1"/>
          </p:cNvSpPr>
          <p:nvPr>
            <p:ph type="body" sz="quarter" idx="10" hasCustomPrompt="1"/>
          </p:nvPr>
        </p:nvSpPr>
        <p:spPr>
          <a:xfrm>
            <a:off x="844166" y="2279375"/>
            <a:ext cx="10720916" cy="4002157"/>
          </a:xfrm>
          <a:prstGeom prst="rect">
            <a:avLst/>
          </a:prstGeom>
        </p:spPr>
        <p:txBody>
          <a:bodyPr lIns="0" tIns="0" rIns="0" bIns="0">
            <a:normAutofit/>
          </a:bodyPr>
          <a:lstStyle>
            <a:lvl1pPr marL="0" indent="0">
              <a:spcBef>
                <a:spcPts val="0"/>
              </a:spcBef>
              <a:buNone/>
              <a:defRPr sz="2400">
                <a:latin typeface="Myriad Pro"/>
              </a:defRPr>
            </a:lvl1pPr>
          </a:lstStyle>
          <a:p>
            <a:pPr lvl="0"/>
            <a:r>
              <a:rPr lang="en-US" dirty="0"/>
              <a:t>Paragraph</a:t>
            </a:r>
          </a:p>
        </p:txBody>
      </p:sp>
      <p:sp>
        <p:nvSpPr>
          <p:cNvPr id="9" name="Text Placeholder 2"/>
          <p:cNvSpPr>
            <a:spLocks noGrp="1"/>
          </p:cNvSpPr>
          <p:nvPr>
            <p:ph type="body" sz="quarter" idx="12" hasCustomPrompt="1"/>
          </p:nvPr>
        </p:nvSpPr>
        <p:spPr>
          <a:xfrm>
            <a:off x="362487" y="69082"/>
            <a:ext cx="9599084" cy="909735"/>
          </a:xfrm>
          <a:prstGeom prst="rect">
            <a:avLst/>
          </a:prstGeom>
        </p:spPr>
        <p:txBody>
          <a:bodyPr vert="horz" anchor="ctr"/>
          <a:lstStyle>
            <a:lvl1pPr marL="0" indent="0">
              <a:buNone/>
              <a:defRPr sz="32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138524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ext Placeholder 2"/>
          <p:cNvSpPr>
            <a:spLocks noGrp="1"/>
          </p:cNvSpPr>
          <p:nvPr>
            <p:ph type="body" sz="quarter" idx="11" hasCustomPrompt="1"/>
          </p:nvPr>
        </p:nvSpPr>
        <p:spPr>
          <a:xfrm>
            <a:off x="362487" y="69082"/>
            <a:ext cx="9599084" cy="909735"/>
          </a:xfrm>
          <a:prstGeom prst="rect">
            <a:avLst/>
          </a:prstGeom>
        </p:spPr>
        <p:txBody>
          <a:bodyPr vert="horz" anchor="ctr"/>
          <a:lstStyle>
            <a:lvl1pPr marL="0" indent="0">
              <a:buNone/>
              <a:defRPr sz="3200" b="1">
                <a:solidFill>
                  <a:schemeClr val="bg1"/>
                </a:solidFill>
                <a:latin typeface="Myriad Pro Cond"/>
                <a:cs typeface="Myriad Pro Cond"/>
              </a:defRPr>
            </a:lvl1pPr>
          </a:lstStyle>
          <a:p>
            <a:pPr lvl="0"/>
            <a:r>
              <a:rPr lang="en-US" dirty="0"/>
              <a:t>Header Text</a:t>
            </a:r>
          </a:p>
        </p:txBody>
      </p:sp>
    </p:spTree>
    <p:extLst>
      <p:ext uri="{BB962C8B-B14F-4D97-AF65-F5344CB8AC3E}">
        <p14:creationId xmlns:p14="http://schemas.microsoft.com/office/powerpoint/2010/main" val="24313737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4.xml"/><Relationship Id="rId7" Type="http://schemas.openxmlformats.org/officeDocument/2006/relationships/image" Target="../media/image4.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3.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4.emf"/><Relationship Id="rId5" Type="http://schemas.openxmlformats.org/officeDocument/2006/relationships/image" Target="../media/image8.png"/><Relationship Id="rId4" Type="http://schemas.openxmlformats.org/officeDocument/2006/relationships/image" Target="../media/image7.jp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15.xml"/><Relationship Id="rId7" Type="http://schemas.openxmlformats.org/officeDocument/2006/relationships/image" Target="../media/image3.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5.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4.emf"/><Relationship Id="rId5" Type="http://schemas.openxmlformats.org/officeDocument/2006/relationships/image" Target="../media/image8.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60778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Coordinate-Plane-Header-BG 10.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490" y="-627"/>
            <a:ext cx="9950452" cy="952500"/>
          </a:xfrm>
          <a:prstGeom prst="rect">
            <a:avLst/>
          </a:prstGeom>
        </p:spPr>
      </p:pic>
      <p:pic>
        <p:nvPicPr>
          <p:cNvPr id="14" name="Picture 13" descr="Bird-Logo-Experts.pdf"/>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91544" y="-746333"/>
            <a:ext cx="3337717" cy="2579145"/>
          </a:xfrm>
          <a:prstGeom prst="rect">
            <a:avLst/>
          </a:prstGeom>
        </p:spPr>
      </p:pic>
      <p:pic>
        <p:nvPicPr>
          <p:cNvPr id="7" name="Picture 6" descr="Blue-Dash-Footer 13.pn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6522323"/>
            <a:ext cx="12192000" cy="355600"/>
          </a:xfrm>
          <a:prstGeom prst="rect">
            <a:avLst/>
          </a:prstGeom>
        </p:spPr>
      </p:pic>
    </p:spTree>
    <p:extLst>
      <p:ext uri="{BB962C8B-B14F-4D97-AF65-F5344CB8AC3E}">
        <p14:creationId xmlns:p14="http://schemas.microsoft.com/office/powerpoint/2010/main" val="12715494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Coordinate-Plane-Header-BG 10.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490" y="-627"/>
            <a:ext cx="9950452" cy="952500"/>
          </a:xfrm>
          <a:prstGeom prst="rect">
            <a:avLst/>
          </a:prstGeom>
        </p:spPr>
      </p:pic>
      <p:pic>
        <p:nvPicPr>
          <p:cNvPr id="14" name="Picture 13" descr="Bird-Logo-Experts.pdf"/>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91544" y="-746333"/>
            <a:ext cx="3337717" cy="2579145"/>
          </a:xfrm>
          <a:prstGeom prst="rect">
            <a:avLst/>
          </a:prstGeom>
        </p:spPr>
      </p:pic>
      <p:pic>
        <p:nvPicPr>
          <p:cNvPr id="7" name="Picture 6" descr="Blue-Dash-Footer 13.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6522323"/>
            <a:ext cx="12192000" cy="355600"/>
          </a:xfrm>
          <a:prstGeom prst="rect">
            <a:avLst/>
          </a:prstGeom>
        </p:spPr>
      </p:pic>
    </p:spTree>
    <p:extLst>
      <p:ext uri="{BB962C8B-B14F-4D97-AF65-F5344CB8AC3E}">
        <p14:creationId xmlns:p14="http://schemas.microsoft.com/office/powerpoint/2010/main" val="33522105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Header-BG-Light-Blue 13.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
            <a:ext cx="12192000" cy="241300"/>
          </a:xfrm>
          <a:prstGeom prst="rect">
            <a:avLst/>
          </a:prstGeom>
        </p:spPr>
      </p:pic>
      <p:pic>
        <p:nvPicPr>
          <p:cNvPr id="12" name="Picture 11" descr="Gray-Signal 1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 y="5899149"/>
            <a:ext cx="12192000" cy="958851"/>
          </a:xfrm>
          <a:prstGeom prst="rect">
            <a:avLst/>
          </a:prstGeom>
        </p:spPr>
      </p:pic>
      <p:pic>
        <p:nvPicPr>
          <p:cNvPr id="13" name="Picture 12" descr="Bird-Logo-Experts.pd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8079" y="3150006"/>
            <a:ext cx="5120839" cy="3957012"/>
          </a:xfrm>
          <a:prstGeom prst="rect">
            <a:avLst/>
          </a:prstGeom>
        </p:spPr>
      </p:pic>
      <p:cxnSp>
        <p:nvCxnSpPr>
          <p:cNvPr id="14" name="Straight Connector 13"/>
          <p:cNvCxnSpPr/>
          <p:nvPr/>
        </p:nvCxnSpPr>
        <p:spPr>
          <a:xfrm>
            <a:off x="3141989" y="4435758"/>
            <a:ext cx="0" cy="1590517"/>
          </a:xfrm>
          <a:prstGeom prst="line">
            <a:avLst/>
          </a:prstGeom>
          <a:ln>
            <a:solidFill>
              <a:srgbClr val="09C0E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3230949"/>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Coordinate-Plane-Header-BG 10.pn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490" y="-627"/>
            <a:ext cx="9950452" cy="952500"/>
          </a:xfrm>
          <a:prstGeom prst="rect">
            <a:avLst/>
          </a:prstGeom>
        </p:spPr>
      </p:pic>
      <p:pic>
        <p:nvPicPr>
          <p:cNvPr id="14" name="Picture 13" descr="Bird-Logo-Experts.pdf"/>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291544" y="-746333"/>
            <a:ext cx="3337717" cy="2579145"/>
          </a:xfrm>
          <a:prstGeom prst="rect">
            <a:avLst/>
          </a:prstGeom>
        </p:spPr>
      </p:pic>
      <p:pic>
        <p:nvPicPr>
          <p:cNvPr id="7" name="Picture 6" descr="Blue-Dash-Footer 13.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0" y="6522323"/>
            <a:ext cx="12192000" cy="355600"/>
          </a:xfrm>
          <a:prstGeom prst="rect">
            <a:avLst/>
          </a:prstGeom>
        </p:spPr>
      </p:pic>
    </p:spTree>
    <p:extLst>
      <p:ext uri="{BB962C8B-B14F-4D97-AF65-F5344CB8AC3E}">
        <p14:creationId xmlns:p14="http://schemas.microsoft.com/office/powerpoint/2010/main" val="43522402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descr="Gray-Signal 13.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 y="5899149"/>
            <a:ext cx="12192000" cy="958851"/>
          </a:xfrm>
          <a:prstGeom prst="rect">
            <a:avLst/>
          </a:prstGeom>
        </p:spPr>
      </p:pic>
      <p:pic>
        <p:nvPicPr>
          <p:cNvPr id="13" name="Picture 12" descr="Bird-Logo-Experts.pdf"/>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8079" y="3150006"/>
            <a:ext cx="5120839" cy="3957012"/>
          </a:xfrm>
          <a:prstGeom prst="rect">
            <a:avLst/>
          </a:prstGeom>
        </p:spPr>
      </p:pic>
      <p:cxnSp>
        <p:nvCxnSpPr>
          <p:cNvPr id="14" name="Straight Connector 13"/>
          <p:cNvCxnSpPr/>
          <p:nvPr/>
        </p:nvCxnSpPr>
        <p:spPr>
          <a:xfrm>
            <a:off x="3141989" y="4435758"/>
            <a:ext cx="0" cy="1590517"/>
          </a:xfrm>
          <a:prstGeom prst="line">
            <a:avLst/>
          </a:prstGeom>
          <a:ln>
            <a:solidFill>
              <a:srgbClr val="09C0E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5934622"/>
      </p:ext>
    </p:extLst>
  </p:cSld>
  <p:clrMap bg1="lt1" tx1="dk1" bg2="lt2" tx2="dk2" accent1="accent1" accent2="accent2" accent3="accent3" accent4="accent4" accent5="accent5" accent6="accent6" hlink="hlink" folHlink="folHlink"/>
  <p:sldLayoutIdLst>
    <p:sldLayoutId id="2147483717" r:id="rId1"/>
    <p:sldLayoutId id="2147483719" r:id="rId2"/>
    <p:sldLayoutId id="2147483718" r:id="rId3"/>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8.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mailto:sales@birdrf.com"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hyperlink" Target="mailto:AppEngineering@birdrf.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21AE0C-DA8F-44BA-A849-25FFBAB726FD}"/>
              </a:ext>
            </a:extLst>
          </p:cNvPr>
          <p:cNvSpPr txBox="1"/>
          <p:nvPr/>
        </p:nvSpPr>
        <p:spPr>
          <a:xfrm>
            <a:off x="1738183" y="5147212"/>
            <a:ext cx="8962767" cy="584775"/>
          </a:xfrm>
          <a:prstGeom prst="rect">
            <a:avLst/>
          </a:prstGeom>
          <a:noFill/>
        </p:spPr>
        <p:txBody>
          <a:bodyPr wrap="square" rtlCol="0">
            <a:spAutoFit/>
          </a:bodyPr>
          <a:lstStyle/>
          <a:p>
            <a:pPr lvl="0" algn="ctr" defTabSz="457200">
              <a:defRPr/>
            </a:pPr>
            <a:r>
              <a:rPr lang="en-US" sz="3200" b="1" dirty="0">
                <a:solidFill>
                  <a:schemeClr val="bg1"/>
                </a:solidFill>
                <a:latin typeface="Calibri" panose="020F0502020204030204" pitchFamily="34" charset="0"/>
                <a:ea typeface="Calibri" panose="020F0502020204030204" pitchFamily="34" charset="0"/>
              </a:rPr>
              <a:t>Distance to Fault Measurements</a:t>
            </a:r>
            <a:endParaRPr kumimoji="0" lang="en-US" sz="3200" b="1" i="0" u="none" strike="noStrike" kern="1200" cap="none" spc="0" normalizeH="0" baseline="0" noProof="0" dirty="0">
              <a:ln>
                <a:noFill/>
              </a:ln>
              <a:solidFill>
                <a:schemeClr val="bg1"/>
              </a:solidFill>
              <a:effectLst/>
              <a:uLnTx/>
              <a:uFillTx/>
              <a:latin typeface="Calibri"/>
            </a:endParaRPr>
          </a:p>
        </p:txBody>
      </p:sp>
    </p:spTree>
    <p:extLst>
      <p:ext uri="{BB962C8B-B14F-4D97-AF65-F5344CB8AC3E}">
        <p14:creationId xmlns:p14="http://schemas.microsoft.com/office/powerpoint/2010/main" val="146417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p:txBody>
          <a:bodyPr lIns="0" tIns="0" rIns="0" bIns="0" anchor="t">
            <a:normAutofit/>
          </a:bodyPr>
          <a:lstStyle/>
          <a:p>
            <a:r>
              <a:rPr lang="en-US" sz="2000" dirty="0"/>
              <a:t>Select DTF Mode by tapping here.</a:t>
            </a:r>
          </a:p>
          <a:p>
            <a:endParaRPr lang="en-US" sz="2000" dirty="0"/>
          </a:p>
          <a:p>
            <a:r>
              <a:rPr lang="en-US" sz="2000" dirty="0"/>
              <a:t>Set Frequency Range – wider than the system requires.</a:t>
            </a:r>
          </a:p>
          <a:p>
            <a:endParaRPr lang="en-US" sz="2000" b="1" dirty="0"/>
          </a:p>
          <a:p>
            <a:r>
              <a:rPr lang="en-US" sz="2000" dirty="0"/>
              <a:t>Select number of data points.</a:t>
            </a:r>
          </a:p>
          <a:p>
            <a:endParaRPr lang="en-US" sz="2000" dirty="0"/>
          </a:p>
          <a:p>
            <a:r>
              <a:rPr lang="en-US" sz="2000" dirty="0"/>
              <a:t>Set DTF info.</a:t>
            </a:r>
          </a:p>
          <a:p>
            <a:r>
              <a:rPr lang="en-US" sz="2000" dirty="0"/>
              <a:t>	Units – meters or feet</a:t>
            </a:r>
          </a:p>
          <a:p>
            <a:r>
              <a:rPr lang="en-US" sz="2000" dirty="0"/>
              <a:t>	Stop Distance – add total length of system including</a:t>
            </a:r>
          </a:p>
          <a:p>
            <a:r>
              <a:rPr lang="en-US" sz="2000" dirty="0"/>
              <a:t>		antenna and add 10-20%.</a:t>
            </a:r>
          </a:p>
          <a:p>
            <a:r>
              <a:rPr lang="en-US" sz="2000" dirty="0"/>
              <a:t>	Enter </a:t>
            </a:r>
            <a:r>
              <a:rPr lang="en-US" sz="2000" dirty="0" err="1"/>
              <a:t>Vp</a:t>
            </a:r>
            <a:r>
              <a:rPr lang="en-US" sz="2000" dirty="0"/>
              <a:t> and </a:t>
            </a:r>
            <a:r>
              <a:rPr lang="en-US" sz="2000" dirty="0" err="1"/>
              <a:t>CableLoss</a:t>
            </a:r>
            <a:r>
              <a:rPr lang="en-US" sz="2000" dirty="0"/>
              <a:t> manually</a:t>
            </a:r>
          </a:p>
          <a:p>
            <a:r>
              <a:rPr lang="en-US" sz="2000" dirty="0"/>
              <a:t>		or Select cable type from </a:t>
            </a:r>
            <a:r>
              <a:rPr lang="en-US" sz="2000" dirty="0" err="1"/>
              <a:t>CableList</a:t>
            </a:r>
            <a:r>
              <a:rPr lang="en-US" sz="2000" dirty="0"/>
              <a:t> to populate</a:t>
            </a:r>
          </a:p>
          <a:p>
            <a:r>
              <a:rPr lang="en-US" sz="2000" dirty="0"/>
              <a:t>		</a:t>
            </a:r>
            <a:r>
              <a:rPr lang="en-US" sz="2000" dirty="0" err="1"/>
              <a:t>Vp</a:t>
            </a:r>
            <a:r>
              <a:rPr lang="en-US" sz="2000" dirty="0"/>
              <a:t> and </a:t>
            </a:r>
            <a:r>
              <a:rPr lang="en-US" sz="2000" dirty="0" err="1"/>
              <a:t>CableLoss</a:t>
            </a:r>
            <a:r>
              <a:rPr lang="en-US" sz="2000" dirty="0"/>
              <a:t> fields automatically.</a:t>
            </a:r>
          </a:p>
          <a:p>
            <a:endParaRPr lang="en-US" sz="2000" dirty="0"/>
          </a:p>
          <a:p>
            <a:r>
              <a:rPr lang="en-US" sz="2000" dirty="0"/>
              <a:t>Calibrate</a:t>
            </a:r>
          </a:p>
          <a:p>
            <a:endParaRPr lang="en-US" sz="2000" b="1" i="1" dirty="0"/>
          </a:p>
          <a:p>
            <a:endParaRPr lang="en-US" sz="2000" b="1" i="1"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pPr lvl="0"/>
            <a:r>
              <a:rPr lang="en-US" sz="3200" dirty="0">
                <a:solidFill>
                  <a:prstClr val="white"/>
                </a:solidFill>
              </a:rPr>
              <a:t>Setup for Distance to Fault </a:t>
            </a:r>
          </a:p>
        </p:txBody>
      </p:sp>
      <p:pic>
        <p:nvPicPr>
          <p:cNvPr id="10" name="Picture 9">
            <a:extLst>
              <a:ext uri="{FF2B5EF4-FFF2-40B4-BE49-F238E27FC236}">
                <a16:creationId xmlns:a16="http://schemas.microsoft.com/office/drawing/2014/main" id="{08FA9F5D-9B2E-4B6A-A976-67DE26EC6D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6096" y="1874520"/>
            <a:ext cx="2502245" cy="4114800"/>
          </a:xfrm>
          <a:prstGeom prst="rect">
            <a:avLst/>
          </a:prstGeom>
        </p:spPr>
      </p:pic>
      <p:sp>
        <p:nvSpPr>
          <p:cNvPr id="14" name="Oval 13">
            <a:extLst>
              <a:ext uri="{FF2B5EF4-FFF2-40B4-BE49-F238E27FC236}">
                <a16:creationId xmlns:a16="http://schemas.microsoft.com/office/drawing/2014/main" id="{88A23D74-93D4-4ACD-8BB7-0C84ED14120A}"/>
              </a:ext>
            </a:extLst>
          </p:cNvPr>
          <p:cNvSpPr/>
          <p:nvPr/>
        </p:nvSpPr>
        <p:spPr>
          <a:xfrm>
            <a:off x="7714902" y="2081852"/>
            <a:ext cx="1091713" cy="53957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1E1A04F0-41AB-4B7C-B7E1-E890D4B256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pic>
        <p:nvPicPr>
          <p:cNvPr id="13" name="Picture 12">
            <a:extLst>
              <a:ext uri="{FF2B5EF4-FFF2-40B4-BE49-F238E27FC236}">
                <a16:creationId xmlns:a16="http://schemas.microsoft.com/office/drawing/2014/main" id="{B81BE84F-913D-4032-BC41-500EAF5F5073}"/>
              </a:ext>
            </a:extLst>
          </p:cNvPr>
          <p:cNvPicPr>
            <a:picLocks noChangeAspect="1"/>
          </p:cNvPicPr>
          <p:nvPr/>
        </p:nvPicPr>
        <p:blipFill>
          <a:blip r:embed="rId4"/>
          <a:stretch>
            <a:fillRect/>
          </a:stretch>
        </p:blipFill>
        <p:spPr>
          <a:xfrm>
            <a:off x="10244438" y="1885950"/>
            <a:ext cx="1600200" cy="1543050"/>
          </a:xfrm>
          <a:prstGeom prst="rect">
            <a:avLst/>
          </a:prstGeom>
        </p:spPr>
      </p:pic>
      <p:sp>
        <p:nvSpPr>
          <p:cNvPr id="9" name="Oval 8">
            <a:extLst>
              <a:ext uri="{FF2B5EF4-FFF2-40B4-BE49-F238E27FC236}">
                <a16:creationId xmlns:a16="http://schemas.microsoft.com/office/drawing/2014/main" id="{67383A28-3FD1-4E2C-8ACD-A868CB62B13A}"/>
              </a:ext>
            </a:extLst>
          </p:cNvPr>
          <p:cNvSpPr/>
          <p:nvPr/>
        </p:nvSpPr>
        <p:spPr>
          <a:xfrm>
            <a:off x="7923202" y="5062453"/>
            <a:ext cx="457200"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572E1ABB-A7EB-4E05-813E-E324EC76DB53}"/>
              </a:ext>
            </a:extLst>
          </p:cNvPr>
          <p:cNvSpPr/>
          <p:nvPr/>
        </p:nvSpPr>
        <p:spPr>
          <a:xfrm>
            <a:off x="8830302" y="5314870"/>
            <a:ext cx="457200"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a:extLst>
              <a:ext uri="{FF2B5EF4-FFF2-40B4-BE49-F238E27FC236}">
                <a16:creationId xmlns:a16="http://schemas.microsoft.com/office/drawing/2014/main" id="{D738D690-9B31-4D99-8746-CA6B331B46BB}"/>
              </a:ext>
            </a:extLst>
          </p:cNvPr>
          <p:cNvSpPr/>
          <p:nvPr/>
        </p:nvSpPr>
        <p:spPr>
          <a:xfrm>
            <a:off x="8769945" y="5072686"/>
            <a:ext cx="457200"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C8A5013F-9DAA-493A-96AB-15C915D18556}"/>
              </a:ext>
            </a:extLst>
          </p:cNvPr>
          <p:cNvSpPr/>
          <p:nvPr/>
        </p:nvSpPr>
        <p:spPr>
          <a:xfrm>
            <a:off x="9227145" y="5303625"/>
            <a:ext cx="457200"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A4BC7128-F8AE-46A1-85B8-217492C5E087}"/>
              </a:ext>
            </a:extLst>
          </p:cNvPr>
          <p:cNvSpPr/>
          <p:nvPr/>
        </p:nvSpPr>
        <p:spPr>
          <a:xfrm>
            <a:off x="9529312" y="5041371"/>
            <a:ext cx="548640" cy="54864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8E1997AE-12BE-45A6-A71A-931A1AA38DB1}"/>
              </a:ext>
            </a:extLst>
          </p:cNvPr>
          <p:cNvPicPr>
            <a:picLocks noChangeAspect="1"/>
          </p:cNvPicPr>
          <p:nvPr/>
        </p:nvPicPr>
        <p:blipFill>
          <a:blip r:embed="rId5"/>
          <a:stretch>
            <a:fillRect/>
          </a:stretch>
        </p:blipFill>
        <p:spPr>
          <a:xfrm>
            <a:off x="10236468" y="1885950"/>
            <a:ext cx="1485900" cy="1866900"/>
          </a:xfrm>
          <a:prstGeom prst="rect">
            <a:avLst/>
          </a:prstGeom>
        </p:spPr>
      </p:pic>
      <p:pic>
        <p:nvPicPr>
          <p:cNvPr id="25" name="Picture 24">
            <a:extLst>
              <a:ext uri="{FF2B5EF4-FFF2-40B4-BE49-F238E27FC236}">
                <a16:creationId xmlns:a16="http://schemas.microsoft.com/office/drawing/2014/main" id="{EAA7C00F-46C4-413A-BD95-C6097DE79AF7}"/>
              </a:ext>
            </a:extLst>
          </p:cNvPr>
          <p:cNvPicPr>
            <a:picLocks noChangeAspect="1"/>
          </p:cNvPicPr>
          <p:nvPr/>
        </p:nvPicPr>
        <p:blipFill>
          <a:blip r:embed="rId6"/>
          <a:stretch>
            <a:fillRect/>
          </a:stretch>
        </p:blipFill>
        <p:spPr>
          <a:xfrm>
            <a:off x="10217145" y="1885950"/>
            <a:ext cx="1847850" cy="2009775"/>
          </a:xfrm>
          <a:prstGeom prst="rect">
            <a:avLst/>
          </a:prstGeom>
        </p:spPr>
      </p:pic>
      <p:cxnSp>
        <p:nvCxnSpPr>
          <p:cNvPr id="5" name="Straight Arrow Connector 4">
            <a:extLst>
              <a:ext uri="{FF2B5EF4-FFF2-40B4-BE49-F238E27FC236}">
                <a16:creationId xmlns:a16="http://schemas.microsoft.com/office/drawing/2014/main" id="{AD7045DB-6132-4A94-A755-7E63493550E1}"/>
              </a:ext>
            </a:extLst>
          </p:cNvPr>
          <p:cNvCxnSpPr>
            <a:cxnSpLocks/>
          </p:cNvCxnSpPr>
          <p:nvPr/>
        </p:nvCxnSpPr>
        <p:spPr>
          <a:xfrm>
            <a:off x="4477099" y="1612490"/>
            <a:ext cx="3546024" cy="75708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645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13"/>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Effect transition="in" filter="fade">
                                      <p:cBhvr>
                                        <p:cTn id="34" dur="1000"/>
                                        <p:tgtEl>
                                          <p:spTgt spid="2">
                                            <p:txEl>
                                              <p:pRg st="2" end="2"/>
                                            </p:txEl>
                                          </p:spTgt>
                                        </p:tgtEl>
                                      </p:cBhvr>
                                    </p:animEffect>
                                    <p:anim calcmode="lin" valueType="num">
                                      <p:cBhvr>
                                        <p:cTn id="3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6" presetClass="entr" presetSubtype="21"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par>
                                <p:cTn id="44" presetID="1" presetClass="exit" presetSubtype="0" fill="hold" grpId="1" nodeType="withEffect">
                                  <p:stCondLst>
                                    <p:cond delay="0"/>
                                  </p:stCondLst>
                                  <p:childTnLst>
                                    <p:set>
                                      <p:cBhvr>
                                        <p:cTn id="45" dur="1" fill="hold">
                                          <p:stCondLst>
                                            <p:cond delay="0"/>
                                          </p:stCondLst>
                                        </p:cTn>
                                        <p:tgtEl>
                                          <p:spTgt spid="1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txEl>
                                              <p:pRg st="4" end="4"/>
                                            </p:txEl>
                                          </p:spTgt>
                                        </p:tgtEl>
                                        <p:attrNameLst>
                                          <p:attrName>style.visibility</p:attrName>
                                        </p:attrNameLst>
                                      </p:cBhvr>
                                      <p:to>
                                        <p:strVal val="visible"/>
                                      </p:to>
                                    </p:set>
                                    <p:animEffect transition="in" filter="fade">
                                      <p:cBhvr>
                                        <p:cTn id="50" dur="1000"/>
                                        <p:tgtEl>
                                          <p:spTgt spid="2">
                                            <p:txEl>
                                              <p:pRg st="4" end="4"/>
                                            </p:txEl>
                                          </p:spTgt>
                                        </p:tgtEl>
                                      </p:cBhvr>
                                    </p:animEffect>
                                    <p:anim calcmode="lin" valueType="num">
                                      <p:cBhvr>
                                        <p:cTn id="5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16" presetClass="entr" presetSubtype="21"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arn(inVertical)">
                                      <p:cBhvr>
                                        <p:cTn id="56" dur="500"/>
                                        <p:tgtEl>
                                          <p:spTgt spid="21"/>
                                        </p:tgtEl>
                                      </p:cBhvr>
                                    </p:animEffect>
                                  </p:childTnLst>
                                </p:cTn>
                              </p:par>
                              <p:par>
                                <p:cTn id="57" presetID="16" presetClass="entr" presetSubtype="21"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arn(inVertical)">
                                      <p:cBhvr>
                                        <p:cTn id="59" dur="500"/>
                                        <p:tgtEl>
                                          <p:spTgt spid="15"/>
                                        </p:tgtEl>
                                      </p:cBhvr>
                                    </p:animEffect>
                                  </p:childTnLst>
                                </p:cTn>
                              </p:par>
                              <p:par>
                                <p:cTn id="60" presetID="1" presetClass="exit" presetSubtype="0" fill="hold" grpId="1" nodeType="withEffect">
                                  <p:stCondLst>
                                    <p:cond delay="0"/>
                                  </p:stCondLst>
                                  <p:childTnLst>
                                    <p:set>
                                      <p:cBhvr>
                                        <p:cTn id="61" dur="1" fill="hold">
                                          <p:stCondLst>
                                            <p:cond delay="0"/>
                                          </p:stCondLst>
                                        </p:cTn>
                                        <p:tgtEl>
                                          <p:spTgt spid="9"/>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7"/>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
                                            <p:txEl>
                                              <p:pRg st="6" end="6"/>
                                            </p:txEl>
                                          </p:spTgt>
                                        </p:tgtEl>
                                        <p:attrNameLst>
                                          <p:attrName>style.visibility</p:attrName>
                                        </p:attrNameLst>
                                      </p:cBhvr>
                                      <p:to>
                                        <p:strVal val="visible"/>
                                      </p:to>
                                    </p:set>
                                    <p:animEffect transition="in" filter="fade">
                                      <p:cBhvr>
                                        <p:cTn id="68" dur="1000"/>
                                        <p:tgtEl>
                                          <p:spTgt spid="2">
                                            <p:txEl>
                                              <p:pRg st="6" end="6"/>
                                            </p:txEl>
                                          </p:spTgt>
                                        </p:tgtEl>
                                      </p:cBhvr>
                                    </p:animEffect>
                                    <p:anim calcmode="lin" valueType="num">
                                      <p:cBhvr>
                                        <p:cTn id="6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16" presetClass="entr" presetSubtype="21" fill="hold" grpId="0"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barn(inVertical)">
                                      <p:cBhvr>
                                        <p:cTn id="74" dur="500"/>
                                        <p:tgtEl>
                                          <p:spTgt spid="8"/>
                                        </p:tgtEl>
                                      </p:cBhvr>
                                    </p:animEffect>
                                  </p:childTnLst>
                                </p:cTn>
                              </p:par>
                              <p:par>
                                <p:cTn id="75" presetID="16" presetClass="entr" presetSubtype="21"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barn(inVertical)">
                                      <p:cBhvr>
                                        <p:cTn id="77" dur="500"/>
                                        <p:tgtEl>
                                          <p:spTgt spid="25"/>
                                        </p:tgtEl>
                                      </p:cBhvr>
                                    </p:animEffect>
                                  </p:childTnLst>
                                </p:cTn>
                              </p:par>
                              <p:par>
                                <p:cTn id="78" presetID="1" presetClass="exit" presetSubtype="0" fill="hold" grpId="1" nodeType="withEffect">
                                  <p:stCondLst>
                                    <p:cond delay="0"/>
                                  </p:stCondLst>
                                  <p:childTnLst>
                                    <p:set>
                                      <p:cBhvr>
                                        <p:cTn id="79" dur="1" fill="hold">
                                          <p:stCondLst>
                                            <p:cond delay="0"/>
                                          </p:stCondLst>
                                        </p:cTn>
                                        <p:tgtEl>
                                          <p:spTgt spid="21"/>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15"/>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
                                            <p:txEl>
                                              <p:pRg st="7" end="7"/>
                                            </p:txEl>
                                          </p:spTgt>
                                        </p:tgtEl>
                                        <p:attrNameLst>
                                          <p:attrName>style.visibility</p:attrName>
                                        </p:attrNameLst>
                                      </p:cBhvr>
                                      <p:to>
                                        <p:strVal val="visible"/>
                                      </p:to>
                                    </p:set>
                                    <p:animEffect transition="in" filter="fade">
                                      <p:cBhvr>
                                        <p:cTn id="86" dur="1000"/>
                                        <p:tgtEl>
                                          <p:spTgt spid="2">
                                            <p:txEl>
                                              <p:pRg st="7" end="7"/>
                                            </p:txEl>
                                          </p:spTgt>
                                        </p:tgtEl>
                                      </p:cBhvr>
                                    </p:animEffect>
                                    <p:anim calcmode="lin" valueType="num">
                                      <p:cBhvr>
                                        <p:cTn id="8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8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
                                            <p:txEl>
                                              <p:pRg st="8" end="8"/>
                                            </p:txEl>
                                          </p:spTgt>
                                        </p:tgtEl>
                                        <p:attrNameLst>
                                          <p:attrName>style.visibility</p:attrName>
                                        </p:attrNameLst>
                                      </p:cBhvr>
                                      <p:to>
                                        <p:strVal val="visible"/>
                                      </p:to>
                                    </p:set>
                                    <p:animEffect transition="in" filter="fade">
                                      <p:cBhvr>
                                        <p:cTn id="93" dur="1000"/>
                                        <p:tgtEl>
                                          <p:spTgt spid="2">
                                            <p:txEl>
                                              <p:pRg st="8" end="8"/>
                                            </p:txEl>
                                          </p:spTgt>
                                        </p:tgtEl>
                                      </p:cBhvr>
                                    </p:animEffect>
                                    <p:anim calcmode="lin" valueType="num">
                                      <p:cBhvr>
                                        <p:cTn id="9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95" dur="1000" fill="hold"/>
                                        <p:tgtEl>
                                          <p:spTgt spid="2">
                                            <p:txEl>
                                              <p:pRg st="8" end="8"/>
                                            </p:txEl>
                                          </p:spTgt>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
                                            <p:txEl>
                                              <p:pRg st="9" end="9"/>
                                            </p:txEl>
                                          </p:spTgt>
                                        </p:tgtEl>
                                        <p:attrNameLst>
                                          <p:attrName>style.visibility</p:attrName>
                                        </p:attrNameLst>
                                      </p:cBhvr>
                                      <p:to>
                                        <p:strVal val="visible"/>
                                      </p:to>
                                    </p:set>
                                    <p:animEffect transition="in" filter="fade">
                                      <p:cBhvr>
                                        <p:cTn id="98" dur="1000"/>
                                        <p:tgtEl>
                                          <p:spTgt spid="2">
                                            <p:txEl>
                                              <p:pRg st="9" end="9"/>
                                            </p:txEl>
                                          </p:spTgt>
                                        </p:tgtEl>
                                      </p:cBhvr>
                                    </p:animEffect>
                                    <p:anim calcmode="lin" valueType="num">
                                      <p:cBhvr>
                                        <p:cTn id="99"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100"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
                                            <p:txEl>
                                              <p:pRg st="10" end="10"/>
                                            </p:txEl>
                                          </p:spTgt>
                                        </p:tgtEl>
                                        <p:attrNameLst>
                                          <p:attrName>style.visibility</p:attrName>
                                        </p:attrNameLst>
                                      </p:cBhvr>
                                      <p:to>
                                        <p:strVal val="visible"/>
                                      </p:to>
                                    </p:set>
                                    <p:animEffect transition="in" filter="fade">
                                      <p:cBhvr>
                                        <p:cTn id="105" dur="1000"/>
                                        <p:tgtEl>
                                          <p:spTgt spid="2">
                                            <p:txEl>
                                              <p:pRg st="10" end="10"/>
                                            </p:txEl>
                                          </p:spTgt>
                                        </p:tgtEl>
                                      </p:cBhvr>
                                    </p:animEffect>
                                    <p:anim calcmode="lin" valueType="num">
                                      <p:cBhvr>
                                        <p:cTn id="106"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107"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
                                            <p:txEl>
                                              <p:pRg st="11" end="11"/>
                                            </p:txEl>
                                          </p:spTgt>
                                        </p:tgtEl>
                                        <p:attrNameLst>
                                          <p:attrName>style.visibility</p:attrName>
                                        </p:attrNameLst>
                                      </p:cBhvr>
                                      <p:to>
                                        <p:strVal val="visible"/>
                                      </p:to>
                                    </p:set>
                                    <p:animEffect transition="in" filter="fade">
                                      <p:cBhvr>
                                        <p:cTn id="112" dur="1000"/>
                                        <p:tgtEl>
                                          <p:spTgt spid="2">
                                            <p:txEl>
                                              <p:pRg st="11" end="11"/>
                                            </p:txEl>
                                          </p:spTgt>
                                        </p:tgtEl>
                                      </p:cBhvr>
                                    </p:animEffect>
                                    <p:anim calcmode="lin" valueType="num">
                                      <p:cBhvr>
                                        <p:cTn id="113"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114"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
                                            <p:txEl>
                                              <p:pRg st="12" end="12"/>
                                            </p:txEl>
                                          </p:spTgt>
                                        </p:tgtEl>
                                        <p:attrNameLst>
                                          <p:attrName>style.visibility</p:attrName>
                                        </p:attrNameLst>
                                      </p:cBhvr>
                                      <p:to>
                                        <p:strVal val="visible"/>
                                      </p:to>
                                    </p:set>
                                    <p:animEffect transition="in" filter="fade">
                                      <p:cBhvr>
                                        <p:cTn id="117" dur="1000"/>
                                        <p:tgtEl>
                                          <p:spTgt spid="2">
                                            <p:txEl>
                                              <p:pRg st="12" end="12"/>
                                            </p:txEl>
                                          </p:spTgt>
                                        </p:tgtEl>
                                      </p:cBhvr>
                                    </p:animEffect>
                                    <p:anim calcmode="lin" valueType="num">
                                      <p:cBhvr>
                                        <p:cTn id="118"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119"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2">
                                            <p:txEl>
                                              <p:pRg st="14" end="14"/>
                                            </p:txEl>
                                          </p:spTgt>
                                        </p:tgtEl>
                                        <p:attrNameLst>
                                          <p:attrName>style.visibility</p:attrName>
                                        </p:attrNameLst>
                                      </p:cBhvr>
                                      <p:to>
                                        <p:strVal val="visible"/>
                                      </p:to>
                                    </p:set>
                                    <p:animEffect transition="in" filter="fade">
                                      <p:cBhvr>
                                        <p:cTn id="124" dur="1000"/>
                                        <p:tgtEl>
                                          <p:spTgt spid="2">
                                            <p:txEl>
                                              <p:pRg st="14" end="14"/>
                                            </p:txEl>
                                          </p:spTgt>
                                        </p:tgtEl>
                                      </p:cBhvr>
                                    </p:animEffect>
                                    <p:anim calcmode="lin" valueType="num">
                                      <p:cBhvr>
                                        <p:cTn id="125"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126"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par>
                          <p:cTn id="127" fill="hold">
                            <p:stCondLst>
                              <p:cond delay="1000"/>
                            </p:stCondLst>
                            <p:childTnLst>
                              <p:par>
                                <p:cTn id="128" presetID="16" presetClass="entr" presetSubtype="21" fill="hold" grpId="0" nodeType="afterEffect">
                                  <p:stCondLst>
                                    <p:cond delay="0"/>
                                  </p:stCondLst>
                                  <p:childTnLst>
                                    <p:set>
                                      <p:cBhvr>
                                        <p:cTn id="129" dur="1" fill="hold">
                                          <p:stCondLst>
                                            <p:cond delay="0"/>
                                          </p:stCondLst>
                                        </p:cTn>
                                        <p:tgtEl>
                                          <p:spTgt spid="12"/>
                                        </p:tgtEl>
                                        <p:attrNameLst>
                                          <p:attrName>style.visibility</p:attrName>
                                        </p:attrNameLst>
                                      </p:cBhvr>
                                      <p:to>
                                        <p:strVal val="visible"/>
                                      </p:to>
                                    </p:set>
                                    <p:animEffect transition="in" filter="barn(inVertical)">
                                      <p:cBhvr>
                                        <p:cTn id="130" dur="500"/>
                                        <p:tgtEl>
                                          <p:spTgt spid="12"/>
                                        </p:tgtEl>
                                      </p:cBhvr>
                                    </p:animEffect>
                                  </p:childTnLst>
                                </p:cTn>
                              </p:par>
                              <p:par>
                                <p:cTn id="131" presetID="1" presetClass="exit" presetSubtype="0" fill="hold" grpId="1" nodeType="withEffect">
                                  <p:stCondLst>
                                    <p:cond delay="0"/>
                                  </p:stCondLst>
                                  <p:childTnLst>
                                    <p:set>
                                      <p:cBhvr>
                                        <p:cTn id="132" dur="1" fill="hold">
                                          <p:stCondLst>
                                            <p:cond delay="0"/>
                                          </p:stCondLst>
                                        </p:cTn>
                                        <p:tgtEl>
                                          <p:spTgt spid="8"/>
                                        </p:tgtEl>
                                        <p:attrNameLst>
                                          <p:attrName>style.visibility</p:attrName>
                                        </p:attrNameLst>
                                      </p:cBhvr>
                                      <p:to>
                                        <p:strVal val="hidden"/>
                                      </p:to>
                                    </p:set>
                                  </p:childTnLst>
                                </p:cTn>
                              </p:par>
                              <p:par>
                                <p:cTn id="133" presetID="1" presetClass="exit" presetSubtype="0" fill="hold" nodeType="withEffect">
                                  <p:stCondLst>
                                    <p:cond delay="0"/>
                                  </p:stCondLst>
                                  <p:childTnLst>
                                    <p:set>
                                      <p:cBhvr>
                                        <p:cTn id="134"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4" grpId="0" animBg="1"/>
      <p:bldP spid="14" grpId="1" animBg="1"/>
      <p:bldP spid="9" grpId="0" animBg="1"/>
      <p:bldP spid="9" grpId="1" animBg="1"/>
      <p:bldP spid="8" grpId="0" animBg="1"/>
      <p:bldP spid="8" grpId="1" animBg="1"/>
      <p:bldP spid="21" grpId="0" animBg="1"/>
      <p:bldP spid="21" grpId="1" animBg="1"/>
      <p:bldP spid="12" grpId="0"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368ADF5-1223-4F7C-BC48-EDFCEC38E1E0}"/>
              </a:ext>
            </a:extLst>
          </p:cNvPr>
          <p:cNvSpPr>
            <a:spLocks noGrp="1"/>
          </p:cNvSpPr>
          <p:nvPr>
            <p:ph type="body" sz="quarter" idx="10"/>
          </p:nvPr>
        </p:nvSpPr>
        <p:spPr>
          <a:xfrm>
            <a:off x="609601" y="1245141"/>
            <a:ext cx="6765290" cy="4970128"/>
          </a:xfrm>
        </p:spPr>
        <p:txBody>
          <a:bodyPr/>
          <a:lstStyle/>
          <a:p>
            <a:r>
              <a:rPr lang="en-US" b="1" dirty="0">
                <a:solidFill>
                  <a:srgbClr val="FF0000"/>
                </a:solidFill>
              </a:rPr>
              <a:t>CALIBRATION TIP:</a:t>
            </a:r>
          </a:p>
          <a:p>
            <a:r>
              <a:rPr lang="en-US" dirty="0"/>
              <a:t>Use a test cable in your measurements.</a:t>
            </a:r>
          </a:p>
          <a:p>
            <a:endParaRPr lang="en-US" dirty="0"/>
          </a:p>
          <a:p>
            <a:r>
              <a:rPr lang="en-US" dirty="0"/>
              <a:t>Adding a test cable allows you to extend the test port to reach those hard to get to places.</a:t>
            </a:r>
          </a:p>
          <a:p>
            <a:endParaRPr lang="en-US" dirty="0"/>
          </a:p>
          <a:p>
            <a:r>
              <a:rPr lang="en-US" dirty="0"/>
              <a:t>The addition of a test cable, or changes in the length of the test cable, will affect readings taken in Distance to Fault measurements.  </a:t>
            </a:r>
          </a:p>
          <a:p>
            <a:endParaRPr lang="en-US" dirty="0"/>
          </a:p>
          <a:p>
            <a:r>
              <a:rPr lang="en-US" dirty="0"/>
              <a:t>When using a test cable calibrate to the end of the cable.</a:t>
            </a:r>
          </a:p>
          <a:p>
            <a:r>
              <a:rPr lang="en-US" dirty="0"/>
              <a:t>  </a:t>
            </a:r>
          </a:p>
          <a:p>
            <a:endParaRPr lang="en-US"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dirty="0"/>
              <a:t>Calibration Tips</a:t>
            </a:r>
          </a:p>
        </p:txBody>
      </p:sp>
      <p:cxnSp>
        <p:nvCxnSpPr>
          <p:cNvPr id="7" name="Straight Connector 6">
            <a:extLst>
              <a:ext uri="{FF2B5EF4-FFF2-40B4-BE49-F238E27FC236}">
                <a16:creationId xmlns:a16="http://schemas.microsoft.com/office/drawing/2014/main" id="{EC654543-D7B9-44BC-A22E-5BF573ADD661}"/>
              </a:ext>
            </a:extLst>
          </p:cNvPr>
          <p:cNvCxnSpPr>
            <a:cxnSpLocks/>
          </p:cNvCxnSpPr>
          <p:nvPr/>
        </p:nvCxnSpPr>
        <p:spPr>
          <a:xfrm>
            <a:off x="7896819" y="2665491"/>
            <a:ext cx="0" cy="757337"/>
          </a:xfrm>
          <a:prstGeom prst="line">
            <a:avLst/>
          </a:prstGeom>
          <a:ln w="508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Arc 7">
            <a:extLst>
              <a:ext uri="{FF2B5EF4-FFF2-40B4-BE49-F238E27FC236}">
                <a16:creationId xmlns:a16="http://schemas.microsoft.com/office/drawing/2014/main" id="{2BE2C017-301A-44B8-8430-BAFAD619A86A}"/>
              </a:ext>
            </a:extLst>
          </p:cNvPr>
          <p:cNvSpPr/>
          <p:nvPr/>
        </p:nvSpPr>
        <p:spPr>
          <a:xfrm rot="-5400000">
            <a:off x="7896819" y="2408947"/>
            <a:ext cx="549275" cy="549275"/>
          </a:xfrm>
          <a:prstGeom prst="arc">
            <a:avLst/>
          </a:prstGeom>
          <a:ln w="508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9" name="Straight Connector 8">
            <a:extLst>
              <a:ext uri="{FF2B5EF4-FFF2-40B4-BE49-F238E27FC236}">
                <a16:creationId xmlns:a16="http://schemas.microsoft.com/office/drawing/2014/main" id="{C33DE7E1-5D5A-4E4D-85BD-1EE2A8448850}"/>
              </a:ext>
            </a:extLst>
          </p:cNvPr>
          <p:cNvCxnSpPr>
            <a:cxnSpLocks/>
          </p:cNvCxnSpPr>
          <p:nvPr/>
        </p:nvCxnSpPr>
        <p:spPr>
          <a:xfrm>
            <a:off x="8159264" y="2408947"/>
            <a:ext cx="2087569" cy="6398"/>
          </a:xfrm>
          <a:prstGeom prst="line">
            <a:avLst/>
          </a:prstGeom>
          <a:ln w="508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35ECB11-3ED5-4300-A04E-ECD745228B26}"/>
              </a:ext>
            </a:extLst>
          </p:cNvPr>
          <p:cNvSpPr txBox="1"/>
          <p:nvPr/>
        </p:nvSpPr>
        <p:spPr>
          <a:xfrm>
            <a:off x="8871710" y="2879170"/>
            <a:ext cx="11428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1.5m RF Test Cable</a:t>
            </a:r>
          </a:p>
        </p:txBody>
      </p:sp>
      <p:sp>
        <p:nvSpPr>
          <p:cNvPr id="11" name="Rectangle 10">
            <a:extLst>
              <a:ext uri="{FF2B5EF4-FFF2-40B4-BE49-F238E27FC236}">
                <a16:creationId xmlns:a16="http://schemas.microsoft.com/office/drawing/2014/main" id="{EA072BF7-F806-4389-A414-733079F9B269}"/>
              </a:ext>
            </a:extLst>
          </p:cNvPr>
          <p:cNvSpPr/>
          <p:nvPr/>
        </p:nvSpPr>
        <p:spPr>
          <a:xfrm>
            <a:off x="10259025" y="2346765"/>
            <a:ext cx="137160" cy="13716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2" descr="SK-CAL-MN-C6, 3-in-1 Calibration Standard RF Termination">
            <a:extLst>
              <a:ext uri="{FF2B5EF4-FFF2-40B4-BE49-F238E27FC236}">
                <a16:creationId xmlns:a16="http://schemas.microsoft.com/office/drawing/2014/main" id="{73B1983B-747C-4A2A-9187-A36F34E18D3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10319320" y="2090109"/>
            <a:ext cx="657339" cy="65733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5F5CCF43-5CD5-4542-BE33-2C417E6901B2}"/>
              </a:ext>
            </a:extLst>
          </p:cNvPr>
          <p:cNvSpPr/>
          <p:nvPr/>
        </p:nvSpPr>
        <p:spPr>
          <a:xfrm>
            <a:off x="7828239" y="3436021"/>
            <a:ext cx="137160" cy="137160"/>
          </a:xfrm>
          <a:prstGeom prst="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4" name="Picture 2" descr="SK-CAL-MN-C6, 3-in-1 Calibration Standard RF Termination">
            <a:extLst>
              <a:ext uri="{FF2B5EF4-FFF2-40B4-BE49-F238E27FC236}">
                <a16:creationId xmlns:a16="http://schemas.microsoft.com/office/drawing/2014/main" id="{C773CB42-2426-47C0-B056-BE006969F7E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76045" y="3015904"/>
            <a:ext cx="657339" cy="65733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999823C4-1F09-4A5E-A20A-2642D878C8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0951" y="3573181"/>
            <a:ext cx="807526" cy="1554480"/>
          </a:xfrm>
          <a:prstGeom prst="rect">
            <a:avLst/>
          </a:prstGeom>
        </p:spPr>
      </p:pic>
      <p:cxnSp>
        <p:nvCxnSpPr>
          <p:cNvPr id="4" name="Straight Arrow Connector 3">
            <a:extLst>
              <a:ext uri="{FF2B5EF4-FFF2-40B4-BE49-F238E27FC236}">
                <a16:creationId xmlns:a16="http://schemas.microsoft.com/office/drawing/2014/main" id="{B1C1CC20-5DF0-43D4-ADFC-1F2A617A576B}"/>
              </a:ext>
            </a:extLst>
          </p:cNvPr>
          <p:cNvCxnSpPr>
            <a:cxnSpLocks/>
          </p:cNvCxnSpPr>
          <p:nvPr/>
        </p:nvCxnSpPr>
        <p:spPr>
          <a:xfrm flipV="1">
            <a:off x="9230173" y="2497317"/>
            <a:ext cx="0" cy="3952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BCF8C404-31F0-456B-A990-F5B0A957E8F0}"/>
              </a:ext>
            </a:extLst>
          </p:cNvPr>
          <p:cNvSpPr txBox="1"/>
          <p:nvPr/>
        </p:nvSpPr>
        <p:spPr>
          <a:xfrm>
            <a:off x="10798626" y="2721165"/>
            <a:ext cx="114283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Cal combo</a:t>
            </a:r>
          </a:p>
        </p:txBody>
      </p:sp>
      <p:sp>
        <p:nvSpPr>
          <p:cNvPr id="19" name="TextBox 18">
            <a:extLst>
              <a:ext uri="{FF2B5EF4-FFF2-40B4-BE49-F238E27FC236}">
                <a16:creationId xmlns:a16="http://schemas.microsoft.com/office/drawing/2014/main" id="{A2FF6B7A-3B78-4E13-AEA8-C7D2F549047A}"/>
              </a:ext>
            </a:extLst>
          </p:cNvPr>
          <p:cNvSpPr txBox="1"/>
          <p:nvPr/>
        </p:nvSpPr>
        <p:spPr>
          <a:xfrm>
            <a:off x="8360684" y="1161565"/>
            <a:ext cx="164162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Calibrate here, measurement begins here.</a:t>
            </a:r>
          </a:p>
        </p:txBody>
      </p:sp>
      <p:cxnSp>
        <p:nvCxnSpPr>
          <p:cNvPr id="6" name="Straight Arrow Connector 5">
            <a:extLst>
              <a:ext uri="{FF2B5EF4-FFF2-40B4-BE49-F238E27FC236}">
                <a16:creationId xmlns:a16="http://schemas.microsoft.com/office/drawing/2014/main" id="{2D15932C-3781-4A6A-8D1D-453EA0AB0304}"/>
              </a:ext>
            </a:extLst>
          </p:cNvPr>
          <p:cNvCxnSpPr/>
          <p:nvPr/>
        </p:nvCxnSpPr>
        <p:spPr>
          <a:xfrm>
            <a:off x="9715441" y="1907738"/>
            <a:ext cx="573731" cy="3313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049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000"/>
                                        <p:tgtEl>
                                          <p:spTgt spid="5">
                                            <p:txEl>
                                              <p:pRg st="3" end="3"/>
                                            </p:txEl>
                                          </p:spTgt>
                                        </p:tgtEl>
                                      </p:cBhvr>
                                    </p:animEffect>
                                    <p:anim calcmode="lin" valueType="num">
                                      <p:cBhvr>
                                        <p:cTn id="3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5" presetID="10" presetClass="exit" presetSubtype="0" fill="hold" nodeType="with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1000"/>
                            </p:stCondLst>
                            <p:childTnLst>
                              <p:par>
                                <p:cTn id="39" presetID="42" presetClass="entr" presetSubtype="0"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2000"/>
                            </p:stCondLst>
                            <p:childTnLst>
                              <p:par>
                                <p:cTn id="65" presetID="42" presetClass="entr" presetSubtype="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1000"/>
                                        <p:tgtEl>
                                          <p:spTgt spid="4"/>
                                        </p:tgtEl>
                                      </p:cBhvr>
                                    </p:animEffect>
                                    <p:anim calcmode="lin" valueType="num">
                                      <p:cBhvr>
                                        <p:cTn id="73" dur="1000" fill="hold"/>
                                        <p:tgtEl>
                                          <p:spTgt spid="4"/>
                                        </p:tgtEl>
                                        <p:attrNameLst>
                                          <p:attrName>ppt_x</p:attrName>
                                        </p:attrNameLst>
                                      </p:cBhvr>
                                      <p:tavLst>
                                        <p:tav tm="0">
                                          <p:val>
                                            <p:strVal val="#ppt_x"/>
                                          </p:val>
                                        </p:tav>
                                        <p:tav tm="100000">
                                          <p:val>
                                            <p:strVal val="#ppt_x"/>
                                          </p:val>
                                        </p:tav>
                                      </p:tavLst>
                                    </p:anim>
                                    <p:anim calcmode="lin" valueType="num">
                                      <p:cBhvr>
                                        <p:cTn id="7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5">
                                            <p:txEl>
                                              <p:pRg st="5" end="5"/>
                                            </p:txEl>
                                          </p:spTgt>
                                        </p:tgtEl>
                                        <p:attrNameLst>
                                          <p:attrName>style.visibility</p:attrName>
                                        </p:attrNameLst>
                                      </p:cBhvr>
                                      <p:to>
                                        <p:strVal val="visible"/>
                                      </p:to>
                                    </p:set>
                                    <p:animEffect transition="in" filter="fade">
                                      <p:cBhvr>
                                        <p:cTn id="79" dur="1000"/>
                                        <p:tgtEl>
                                          <p:spTgt spid="5">
                                            <p:txEl>
                                              <p:pRg st="5" end="5"/>
                                            </p:txEl>
                                          </p:spTgt>
                                        </p:tgtEl>
                                      </p:cBhvr>
                                    </p:animEffect>
                                    <p:anim calcmode="lin" valueType="num">
                                      <p:cBhvr>
                                        <p:cTn id="8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8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5">
                                            <p:txEl>
                                              <p:pRg st="7" end="7"/>
                                            </p:txEl>
                                          </p:spTgt>
                                        </p:tgtEl>
                                        <p:attrNameLst>
                                          <p:attrName>style.visibility</p:attrName>
                                        </p:attrNameLst>
                                      </p:cBhvr>
                                      <p:to>
                                        <p:strVal val="visible"/>
                                      </p:to>
                                    </p:set>
                                    <p:animEffect transition="in" filter="fade">
                                      <p:cBhvr>
                                        <p:cTn id="86" dur="1000"/>
                                        <p:tgtEl>
                                          <p:spTgt spid="5">
                                            <p:txEl>
                                              <p:pRg st="7" end="7"/>
                                            </p:txEl>
                                          </p:spTgt>
                                        </p:tgtEl>
                                      </p:cBhvr>
                                    </p:animEffect>
                                    <p:anim calcmode="lin" valueType="num">
                                      <p:cBhvr>
                                        <p:cTn id="8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88" dur="1000" fill="hold"/>
                                        <p:tgtEl>
                                          <p:spTgt spid="5">
                                            <p:txEl>
                                              <p:pRg st="7" end="7"/>
                                            </p:txEl>
                                          </p:spTgt>
                                        </p:tgtEl>
                                        <p:attrNameLst>
                                          <p:attrName>ppt_y</p:attrName>
                                        </p:attrNameLst>
                                      </p:cBhvr>
                                      <p:tavLst>
                                        <p:tav tm="0">
                                          <p:val>
                                            <p:strVal val="#ppt_y+.1"/>
                                          </p:val>
                                        </p:tav>
                                        <p:tav tm="100000">
                                          <p:val>
                                            <p:strVal val="#ppt_y"/>
                                          </p:val>
                                        </p:tav>
                                      </p:tavLst>
                                    </p:anim>
                                  </p:childTnLst>
                                </p:cTn>
                              </p:par>
                              <p:par>
                                <p:cTn id="89" presetID="16" presetClass="entr" presetSubtype="21" fill="hold" nodeType="withEffect">
                                  <p:stCondLst>
                                    <p:cond delay="0"/>
                                  </p:stCondLst>
                                  <p:childTnLst>
                                    <p:set>
                                      <p:cBhvr>
                                        <p:cTn id="90" dur="1" fill="hold">
                                          <p:stCondLst>
                                            <p:cond delay="0"/>
                                          </p:stCondLst>
                                        </p:cTn>
                                        <p:tgtEl>
                                          <p:spTgt spid="19">
                                            <p:txEl>
                                              <p:pRg st="0" end="0"/>
                                            </p:txEl>
                                          </p:spTgt>
                                        </p:tgtEl>
                                        <p:attrNameLst>
                                          <p:attrName>style.visibility</p:attrName>
                                        </p:attrNameLst>
                                      </p:cBhvr>
                                      <p:to>
                                        <p:strVal val="visible"/>
                                      </p:to>
                                    </p:set>
                                    <p:animEffect transition="in" filter="barn(inVertical)">
                                      <p:cBhvr>
                                        <p:cTn id="91" dur="500"/>
                                        <p:tgtEl>
                                          <p:spTgt spid="19">
                                            <p:txEl>
                                              <p:pRg st="0" end="0"/>
                                            </p:txEl>
                                          </p:spTgt>
                                        </p:tgtEl>
                                      </p:cBhvr>
                                    </p:animEffect>
                                  </p:childTnLst>
                                </p:cTn>
                              </p:par>
                              <p:par>
                                <p:cTn id="92" presetID="42" presetClass="entr" presetSubtype="0" fill="hold" nodeType="with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3"/>
                                        </p:tgtEl>
                                        <p:attrNameLst>
                                          <p:attrName>style.visibility</p:attrName>
                                        </p:attrNameLst>
                                      </p:cBhvr>
                                      <p:to>
                                        <p:strVal val="visible"/>
                                      </p:to>
                                    </p:set>
                                  </p:childTnLst>
                                </p:cTn>
                              </p:par>
                              <p:par>
                                <p:cTn id="101" presetID="42" presetClass="entr" presetSubtype="0" fill="hold" grpId="0" nodeType="with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fade">
                                      <p:cBhvr>
                                        <p:cTn id="103" dur="1000"/>
                                        <p:tgtEl>
                                          <p:spTgt spid="16"/>
                                        </p:tgtEl>
                                      </p:cBhvr>
                                    </p:animEffect>
                                    <p:anim calcmode="lin" valueType="num">
                                      <p:cBhvr>
                                        <p:cTn id="104" dur="1000" fill="hold"/>
                                        <p:tgtEl>
                                          <p:spTgt spid="16"/>
                                        </p:tgtEl>
                                        <p:attrNameLst>
                                          <p:attrName>ppt_x</p:attrName>
                                        </p:attrNameLst>
                                      </p:cBhvr>
                                      <p:tavLst>
                                        <p:tav tm="0">
                                          <p:val>
                                            <p:strVal val="#ppt_x"/>
                                          </p:val>
                                        </p:tav>
                                        <p:tav tm="100000">
                                          <p:val>
                                            <p:strVal val="#ppt_x"/>
                                          </p:val>
                                        </p:tav>
                                      </p:tavLst>
                                    </p:anim>
                                    <p:anim calcmode="lin" valueType="num">
                                      <p:cBhvr>
                                        <p:cTn id="105" dur="1000" fill="hold"/>
                                        <p:tgtEl>
                                          <p:spTgt spid="16"/>
                                        </p:tgtEl>
                                        <p:attrNameLst>
                                          <p:attrName>ppt_y</p:attrName>
                                        </p:attrNameLst>
                                      </p:cBhvr>
                                      <p:tavLst>
                                        <p:tav tm="0">
                                          <p:val>
                                            <p:strVal val="#ppt_y+.1"/>
                                          </p:val>
                                        </p:tav>
                                        <p:tav tm="100000">
                                          <p:val>
                                            <p:strVal val="#ppt_y"/>
                                          </p:val>
                                        </p:tav>
                                      </p:tavLst>
                                    </p:anim>
                                  </p:childTnLst>
                                </p:cTn>
                              </p:par>
                              <p:par>
                                <p:cTn id="106" presetID="1" presetClass="exit" presetSubtype="0" fill="hold" grpId="0" nodeType="withEffect">
                                  <p:stCondLst>
                                    <p:cond delay="0"/>
                                  </p:stCondLst>
                                  <p:childTnLst>
                                    <p:set>
                                      <p:cBhvr>
                                        <p:cTn id="107" dur="1" fill="hold">
                                          <p:stCondLst>
                                            <p:cond delay="0"/>
                                          </p:stCondLst>
                                        </p:cTn>
                                        <p:tgtEl>
                                          <p:spTgt spid="19">
                                            <p:txEl>
                                              <p:pRg st="0" end="0"/>
                                            </p:txEl>
                                          </p:spTgt>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animBg="1"/>
      <p:bldP spid="10" grpId="0"/>
      <p:bldP spid="11" grpId="0" animBg="1"/>
      <p:bldP spid="15" grpId="0" animBg="1"/>
      <p:bldP spid="16" grpId="0"/>
      <p:bldP spid="19"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73BC77-DD5C-4A62-9607-60816FD67097}"/>
              </a:ext>
            </a:extLst>
          </p:cNvPr>
          <p:cNvSpPr>
            <a:spLocks noGrp="1"/>
          </p:cNvSpPr>
          <p:nvPr>
            <p:ph type="body" sz="quarter" idx="11"/>
          </p:nvPr>
        </p:nvSpPr>
        <p:spPr/>
        <p:txBody>
          <a:bodyPr/>
          <a:lstStyle/>
          <a:p>
            <a:r>
              <a:rPr lang="en-US" dirty="0"/>
              <a:t>Typical Values </a:t>
            </a:r>
          </a:p>
        </p:txBody>
      </p:sp>
      <p:sp>
        <p:nvSpPr>
          <p:cNvPr id="6" name="Subtitle 4">
            <a:extLst>
              <a:ext uri="{FF2B5EF4-FFF2-40B4-BE49-F238E27FC236}">
                <a16:creationId xmlns:a16="http://schemas.microsoft.com/office/drawing/2014/main" id="{3D93A336-A9FE-4F1E-895D-7AE913828756}"/>
              </a:ext>
            </a:extLst>
          </p:cNvPr>
          <p:cNvSpPr txBox="1">
            <a:spLocks/>
          </p:cNvSpPr>
          <p:nvPr/>
        </p:nvSpPr>
        <p:spPr>
          <a:xfrm>
            <a:off x="862050" y="1352164"/>
            <a:ext cx="10698500" cy="715176"/>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altLang="en-US" sz="3200" dirty="0"/>
              <a:t>Measure Match/Return Loss VSWR vs Return Loss in dB</a:t>
            </a:r>
            <a:endParaRPr lang="en-US" sz="3200" dirty="0"/>
          </a:p>
        </p:txBody>
      </p:sp>
      <p:sp>
        <p:nvSpPr>
          <p:cNvPr id="7" name="TextBox 6">
            <a:extLst>
              <a:ext uri="{FF2B5EF4-FFF2-40B4-BE49-F238E27FC236}">
                <a16:creationId xmlns:a16="http://schemas.microsoft.com/office/drawing/2014/main" id="{068E5310-D27A-4441-9826-EE8D502E3951}"/>
              </a:ext>
            </a:extLst>
          </p:cNvPr>
          <p:cNvSpPr txBox="1">
            <a:spLocks noChangeAspect="1"/>
          </p:cNvSpPr>
          <p:nvPr/>
        </p:nvSpPr>
        <p:spPr>
          <a:xfrm>
            <a:off x="4427538" y="2263076"/>
            <a:ext cx="2689225" cy="595312"/>
          </a:xfrm>
          <a:prstGeom prst="rect">
            <a:avLst/>
          </a:prstGeom>
          <a:solidFill>
            <a:schemeClr val="accent1"/>
          </a:solid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Return Loss</a:t>
            </a:r>
          </a:p>
        </p:txBody>
      </p:sp>
      <p:sp>
        <p:nvSpPr>
          <p:cNvPr id="8" name="TextBox 7">
            <a:extLst>
              <a:ext uri="{FF2B5EF4-FFF2-40B4-BE49-F238E27FC236}">
                <a16:creationId xmlns:a16="http://schemas.microsoft.com/office/drawing/2014/main" id="{41640281-D48D-4CC0-961D-9071A395C72C}"/>
              </a:ext>
            </a:extLst>
          </p:cNvPr>
          <p:cNvSpPr txBox="1"/>
          <p:nvPr/>
        </p:nvSpPr>
        <p:spPr>
          <a:xfrm>
            <a:off x="2060575" y="2263076"/>
            <a:ext cx="2366963" cy="595312"/>
          </a:xfrm>
          <a:prstGeom prst="rect">
            <a:avLst/>
          </a:prstGeom>
          <a:solidFill>
            <a:schemeClr val="accent1"/>
          </a:solid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VSWR</a:t>
            </a:r>
          </a:p>
        </p:txBody>
      </p:sp>
      <p:sp>
        <p:nvSpPr>
          <p:cNvPr id="9" name="TextBox 8">
            <a:extLst>
              <a:ext uri="{FF2B5EF4-FFF2-40B4-BE49-F238E27FC236}">
                <a16:creationId xmlns:a16="http://schemas.microsoft.com/office/drawing/2014/main" id="{494BBA2E-7B2E-4933-B4CD-850D332F27A1}"/>
              </a:ext>
            </a:extLst>
          </p:cNvPr>
          <p:cNvSpPr txBox="1">
            <a:spLocks noChangeAspect="1"/>
          </p:cNvSpPr>
          <p:nvPr/>
        </p:nvSpPr>
        <p:spPr>
          <a:xfrm>
            <a:off x="7116763" y="2263076"/>
            <a:ext cx="2690812" cy="595312"/>
          </a:xfrm>
          <a:prstGeom prst="rect">
            <a:avLst/>
          </a:prstGeom>
          <a:solidFill>
            <a:schemeClr val="accent1"/>
          </a:solid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a:ea typeface="+mn-ea"/>
                <a:cs typeface="+mn-cs"/>
              </a:rPr>
              <a:t>Description</a:t>
            </a:r>
          </a:p>
        </p:txBody>
      </p:sp>
      <p:sp>
        <p:nvSpPr>
          <p:cNvPr id="10" name="TextBox 9">
            <a:extLst>
              <a:ext uri="{FF2B5EF4-FFF2-40B4-BE49-F238E27FC236}">
                <a16:creationId xmlns:a16="http://schemas.microsoft.com/office/drawing/2014/main" id="{CEA921B7-7A04-4C10-8879-FA9E45C0FD53}"/>
              </a:ext>
            </a:extLst>
          </p:cNvPr>
          <p:cNvSpPr txBox="1">
            <a:spLocks noChangeAspect="1"/>
          </p:cNvSpPr>
          <p:nvPr/>
        </p:nvSpPr>
        <p:spPr>
          <a:xfrm>
            <a:off x="7113588" y="2858388"/>
            <a:ext cx="2690812" cy="593725"/>
          </a:xfrm>
          <a:prstGeom prst="rect">
            <a:avLst/>
          </a:prstGeom>
          <a:solidFill>
            <a:schemeClr val="tx2">
              <a:lumMod val="20000"/>
              <a:lumOff val="80000"/>
            </a:schemeClr>
          </a:solid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Antenna at Resonance</a:t>
            </a:r>
          </a:p>
        </p:txBody>
      </p:sp>
      <p:sp>
        <p:nvSpPr>
          <p:cNvPr id="11" name="TextBox 10">
            <a:extLst>
              <a:ext uri="{FF2B5EF4-FFF2-40B4-BE49-F238E27FC236}">
                <a16:creationId xmlns:a16="http://schemas.microsoft.com/office/drawing/2014/main" id="{91159ECD-5AA7-408F-8AA5-07BA0DAF4086}"/>
              </a:ext>
            </a:extLst>
          </p:cNvPr>
          <p:cNvSpPr txBox="1">
            <a:spLocks noChangeAspect="1"/>
          </p:cNvSpPr>
          <p:nvPr/>
        </p:nvSpPr>
        <p:spPr>
          <a:xfrm>
            <a:off x="7113588" y="3452113"/>
            <a:ext cx="2690812" cy="593725"/>
          </a:xfrm>
          <a:prstGeom prst="rect">
            <a:avLst/>
          </a:prstGeom>
          <a:no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Connector</a:t>
            </a:r>
          </a:p>
        </p:txBody>
      </p:sp>
      <p:sp>
        <p:nvSpPr>
          <p:cNvPr id="12" name="TextBox 11">
            <a:extLst>
              <a:ext uri="{FF2B5EF4-FFF2-40B4-BE49-F238E27FC236}">
                <a16:creationId xmlns:a16="http://schemas.microsoft.com/office/drawing/2014/main" id="{3B49EA1A-5F2B-4D5F-A9A2-89E4DD7C6844}"/>
              </a:ext>
            </a:extLst>
          </p:cNvPr>
          <p:cNvSpPr txBox="1">
            <a:spLocks noChangeAspect="1"/>
          </p:cNvSpPr>
          <p:nvPr/>
        </p:nvSpPr>
        <p:spPr>
          <a:xfrm>
            <a:off x="7113588" y="4045838"/>
            <a:ext cx="2690812" cy="595313"/>
          </a:xfrm>
          <a:prstGeom prst="rect">
            <a:avLst/>
          </a:prstGeom>
          <a:solidFill>
            <a:schemeClr val="tx2">
              <a:lumMod val="20000"/>
              <a:lumOff val="80000"/>
            </a:schemeClr>
          </a:solid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Jumper</a:t>
            </a:r>
          </a:p>
        </p:txBody>
      </p:sp>
      <p:sp>
        <p:nvSpPr>
          <p:cNvPr id="13" name="TextBox 12">
            <a:extLst>
              <a:ext uri="{FF2B5EF4-FFF2-40B4-BE49-F238E27FC236}">
                <a16:creationId xmlns:a16="http://schemas.microsoft.com/office/drawing/2014/main" id="{94077987-959F-4BEC-99D3-BDE66A628B78}"/>
              </a:ext>
            </a:extLst>
          </p:cNvPr>
          <p:cNvSpPr txBox="1">
            <a:spLocks noChangeAspect="1"/>
          </p:cNvSpPr>
          <p:nvPr/>
        </p:nvSpPr>
        <p:spPr>
          <a:xfrm>
            <a:off x="7113588" y="4641151"/>
            <a:ext cx="2690812" cy="593725"/>
          </a:xfrm>
          <a:prstGeom prst="rect">
            <a:avLst/>
          </a:prstGeom>
          <a:no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Lightning Arrestor</a:t>
            </a:r>
          </a:p>
        </p:txBody>
      </p:sp>
      <p:sp>
        <p:nvSpPr>
          <p:cNvPr id="14" name="TextBox 13">
            <a:extLst>
              <a:ext uri="{FF2B5EF4-FFF2-40B4-BE49-F238E27FC236}">
                <a16:creationId xmlns:a16="http://schemas.microsoft.com/office/drawing/2014/main" id="{5F790BB5-5112-4DCD-A7EC-BA8AA7CDFFD7}"/>
              </a:ext>
            </a:extLst>
          </p:cNvPr>
          <p:cNvSpPr txBox="1">
            <a:spLocks noChangeAspect="1"/>
          </p:cNvSpPr>
          <p:nvPr/>
        </p:nvSpPr>
        <p:spPr>
          <a:xfrm>
            <a:off x="7113588" y="5234876"/>
            <a:ext cx="2690812" cy="595312"/>
          </a:xfrm>
          <a:prstGeom prst="rect">
            <a:avLst/>
          </a:prstGeom>
          <a:solidFill>
            <a:schemeClr val="tx2">
              <a:lumMod val="20000"/>
              <a:lumOff val="80000"/>
            </a:schemeClr>
          </a:solid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Feed Line</a:t>
            </a:r>
          </a:p>
        </p:txBody>
      </p:sp>
      <p:sp>
        <p:nvSpPr>
          <p:cNvPr id="15" name="TextBox 14">
            <a:extLst>
              <a:ext uri="{FF2B5EF4-FFF2-40B4-BE49-F238E27FC236}">
                <a16:creationId xmlns:a16="http://schemas.microsoft.com/office/drawing/2014/main" id="{0B59CA50-ECD3-4FF9-B7FA-05619F165E63}"/>
              </a:ext>
            </a:extLst>
          </p:cNvPr>
          <p:cNvSpPr txBox="1">
            <a:spLocks noChangeAspect="1"/>
          </p:cNvSpPr>
          <p:nvPr/>
        </p:nvSpPr>
        <p:spPr>
          <a:xfrm>
            <a:off x="4425950" y="2858388"/>
            <a:ext cx="2689225" cy="593725"/>
          </a:xfrm>
          <a:prstGeom prst="rect">
            <a:avLst/>
          </a:prstGeom>
          <a:solidFill>
            <a:schemeClr val="tx2">
              <a:lumMod val="20000"/>
              <a:lumOff val="80000"/>
            </a:schemeClr>
          </a:solid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-14dB</a:t>
            </a:r>
          </a:p>
        </p:txBody>
      </p:sp>
      <p:sp>
        <p:nvSpPr>
          <p:cNvPr id="16" name="TextBox 15">
            <a:extLst>
              <a:ext uri="{FF2B5EF4-FFF2-40B4-BE49-F238E27FC236}">
                <a16:creationId xmlns:a16="http://schemas.microsoft.com/office/drawing/2014/main" id="{8E65BE99-8C2D-4D80-9BF0-E763D1A499AE}"/>
              </a:ext>
            </a:extLst>
          </p:cNvPr>
          <p:cNvSpPr txBox="1">
            <a:spLocks noChangeAspect="1"/>
          </p:cNvSpPr>
          <p:nvPr/>
        </p:nvSpPr>
        <p:spPr>
          <a:xfrm>
            <a:off x="4425950" y="3452113"/>
            <a:ext cx="2689225" cy="593725"/>
          </a:xfrm>
          <a:prstGeom prst="rect">
            <a:avLst/>
          </a:prstGeom>
          <a:no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-25dB</a:t>
            </a:r>
          </a:p>
        </p:txBody>
      </p:sp>
      <p:sp>
        <p:nvSpPr>
          <p:cNvPr id="17" name="TextBox 16">
            <a:extLst>
              <a:ext uri="{FF2B5EF4-FFF2-40B4-BE49-F238E27FC236}">
                <a16:creationId xmlns:a16="http://schemas.microsoft.com/office/drawing/2014/main" id="{74215E88-E6DD-4E86-A7D6-59D8E1FBF72B}"/>
              </a:ext>
            </a:extLst>
          </p:cNvPr>
          <p:cNvSpPr txBox="1">
            <a:spLocks noChangeAspect="1"/>
          </p:cNvSpPr>
          <p:nvPr/>
        </p:nvSpPr>
        <p:spPr>
          <a:xfrm>
            <a:off x="4425950" y="4045838"/>
            <a:ext cx="2689225" cy="595313"/>
          </a:xfrm>
          <a:prstGeom prst="rect">
            <a:avLst/>
          </a:prstGeom>
          <a:solidFill>
            <a:schemeClr val="tx2">
              <a:lumMod val="20000"/>
              <a:lumOff val="80000"/>
            </a:schemeClr>
          </a:solid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-35dB</a:t>
            </a:r>
          </a:p>
        </p:txBody>
      </p:sp>
      <p:sp>
        <p:nvSpPr>
          <p:cNvPr id="18" name="TextBox 17">
            <a:extLst>
              <a:ext uri="{FF2B5EF4-FFF2-40B4-BE49-F238E27FC236}">
                <a16:creationId xmlns:a16="http://schemas.microsoft.com/office/drawing/2014/main" id="{BA2A37AB-C980-4A02-AE3A-84009F7FC3FC}"/>
              </a:ext>
            </a:extLst>
          </p:cNvPr>
          <p:cNvSpPr txBox="1">
            <a:spLocks noChangeAspect="1"/>
          </p:cNvSpPr>
          <p:nvPr/>
        </p:nvSpPr>
        <p:spPr>
          <a:xfrm>
            <a:off x="4425950" y="4641151"/>
            <a:ext cx="2689225" cy="593725"/>
          </a:xfrm>
          <a:prstGeom prst="rect">
            <a:avLst/>
          </a:prstGeom>
          <a:no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-25dB</a:t>
            </a:r>
          </a:p>
        </p:txBody>
      </p:sp>
      <p:sp>
        <p:nvSpPr>
          <p:cNvPr id="19" name="TextBox 18">
            <a:extLst>
              <a:ext uri="{FF2B5EF4-FFF2-40B4-BE49-F238E27FC236}">
                <a16:creationId xmlns:a16="http://schemas.microsoft.com/office/drawing/2014/main" id="{6F2AB622-A360-4740-A55E-BAA2F52EB5A0}"/>
              </a:ext>
            </a:extLst>
          </p:cNvPr>
          <p:cNvSpPr txBox="1">
            <a:spLocks noChangeAspect="1"/>
          </p:cNvSpPr>
          <p:nvPr/>
        </p:nvSpPr>
        <p:spPr>
          <a:xfrm>
            <a:off x="4425950" y="5234876"/>
            <a:ext cx="2689225" cy="595312"/>
          </a:xfrm>
          <a:prstGeom prst="rect">
            <a:avLst/>
          </a:prstGeom>
          <a:solidFill>
            <a:schemeClr val="tx2">
              <a:lumMod val="20000"/>
              <a:lumOff val="80000"/>
            </a:schemeClr>
          </a:solid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-30dB</a:t>
            </a:r>
          </a:p>
        </p:txBody>
      </p:sp>
      <p:sp>
        <p:nvSpPr>
          <p:cNvPr id="20" name="TextBox 19">
            <a:extLst>
              <a:ext uri="{FF2B5EF4-FFF2-40B4-BE49-F238E27FC236}">
                <a16:creationId xmlns:a16="http://schemas.microsoft.com/office/drawing/2014/main" id="{C69AF9A4-CBBD-4D5A-AABD-B1091406028A}"/>
              </a:ext>
            </a:extLst>
          </p:cNvPr>
          <p:cNvSpPr txBox="1"/>
          <p:nvPr/>
        </p:nvSpPr>
        <p:spPr>
          <a:xfrm>
            <a:off x="2057400" y="2858388"/>
            <a:ext cx="2365375" cy="593725"/>
          </a:xfrm>
          <a:prstGeom prst="rect">
            <a:avLst/>
          </a:prstGeom>
          <a:solidFill>
            <a:schemeClr val="tx2">
              <a:lumMod val="20000"/>
              <a:lumOff val="80000"/>
            </a:schemeClr>
          </a:solid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1.5:1</a:t>
            </a:r>
          </a:p>
        </p:txBody>
      </p:sp>
      <p:sp>
        <p:nvSpPr>
          <p:cNvPr id="21" name="TextBox 20">
            <a:extLst>
              <a:ext uri="{FF2B5EF4-FFF2-40B4-BE49-F238E27FC236}">
                <a16:creationId xmlns:a16="http://schemas.microsoft.com/office/drawing/2014/main" id="{11B7C6E1-8627-485F-8906-D3A01C4A68CB}"/>
              </a:ext>
            </a:extLst>
          </p:cNvPr>
          <p:cNvSpPr txBox="1"/>
          <p:nvPr/>
        </p:nvSpPr>
        <p:spPr>
          <a:xfrm>
            <a:off x="2057400" y="3452113"/>
            <a:ext cx="2365375" cy="593725"/>
          </a:xfrm>
          <a:prstGeom prst="rect">
            <a:avLst/>
          </a:prstGeom>
          <a:no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1.12:1</a:t>
            </a:r>
          </a:p>
        </p:txBody>
      </p:sp>
      <p:sp>
        <p:nvSpPr>
          <p:cNvPr id="22" name="TextBox 21">
            <a:extLst>
              <a:ext uri="{FF2B5EF4-FFF2-40B4-BE49-F238E27FC236}">
                <a16:creationId xmlns:a16="http://schemas.microsoft.com/office/drawing/2014/main" id="{7E929821-6EC7-4D53-8896-64341BC09575}"/>
              </a:ext>
            </a:extLst>
          </p:cNvPr>
          <p:cNvSpPr txBox="1"/>
          <p:nvPr/>
        </p:nvSpPr>
        <p:spPr>
          <a:xfrm>
            <a:off x="2057400" y="4045838"/>
            <a:ext cx="2365375" cy="595313"/>
          </a:xfrm>
          <a:prstGeom prst="rect">
            <a:avLst/>
          </a:prstGeom>
          <a:solidFill>
            <a:schemeClr val="tx2">
              <a:lumMod val="20000"/>
              <a:lumOff val="80000"/>
            </a:schemeClr>
          </a:solid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1.04:1</a:t>
            </a:r>
          </a:p>
        </p:txBody>
      </p:sp>
      <p:sp>
        <p:nvSpPr>
          <p:cNvPr id="23" name="TextBox 22">
            <a:extLst>
              <a:ext uri="{FF2B5EF4-FFF2-40B4-BE49-F238E27FC236}">
                <a16:creationId xmlns:a16="http://schemas.microsoft.com/office/drawing/2014/main" id="{843FD661-0EC7-45CC-9566-B4D15CA8BB8F}"/>
              </a:ext>
            </a:extLst>
          </p:cNvPr>
          <p:cNvSpPr txBox="1"/>
          <p:nvPr/>
        </p:nvSpPr>
        <p:spPr>
          <a:xfrm>
            <a:off x="2057400" y="4641151"/>
            <a:ext cx="2365375" cy="593725"/>
          </a:xfrm>
          <a:prstGeom prst="rect">
            <a:avLst/>
          </a:prstGeom>
          <a:no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1.12:1</a:t>
            </a:r>
          </a:p>
        </p:txBody>
      </p:sp>
      <p:sp>
        <p:nvSpPr>
          <p:cNvPr id="24" name="TextBox 23">
            <a:extLst>
              <a:ext uri="{FF2B5EF4-FFF2-40B4-BE49-F238E27FC236}">
                <a16:creationId xmlns:a16="http://schemas.microsoft.com/office/drawing/2014/main" id="{74FE7C05-660E-4E3B-8C33-532B15AA3E3C}"/>
              </a:ext>
            </a:extLst>
          </p:cNvPr>
          <p:cNvSpPr txBox="1"/>
          <p:nvPr/>
        </p:nvSpPr>
        <p:spPr>
          <a:xfrm>
            <a:off x="2057400" y="5234876"/>
            <a:ext cx="2365375" cy="595312"/>
          </a:xfrm>
          <a:prstGeom prst="rect">
            <a:avLst/>
          </a:prstGeom>
          <a:solidFill>
            <a:schemeClr val="tx2">
              <a:lumMod val="20000"/>
              <a:lumOff val="80000"/>
            </a:schemeClr>
          </a:solidFill>
          <a:ln>
            <a:noFill/>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1.06:1</a:t>
            </a:r>
          </a:p>
        </p:txBody>
      </p:sp>
    </p:spTree>
    <p:extLst>
      <p:ext uri="{BB962C8B-B14F-4D97-AF65-F5344CB8AC3E}">
        <p14:creationId xmlns:p14="http://schemas.microsoft.com/office/powerpoint/2010/main" val="74193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1000"/>
                                        <p:tgtEl>
                                          <p:spTgt spid="12"/>
                                        </p:tgtEl>
                                      </p:cBhvr>
                                    </p:animEffect>
                                    <p:anim calcmode="lin" valueType="num">
                                      <p:cBhvr>
                                        <p:cTn id="67" dur="1000" fill="hold"/>
                                        <p:tgtEl>
                                          <p:spTgt spid="12"/>
                                        </p:tgtEl>
                                        <p:attrNameLst>
                                          <p:attrName>ppt_x</p:attrName>
                                        </p:attrNameLst>
                                      </p:cBhvr>
                                      <p:tavLst>
                                        <p:tav tm="0">
                                          <p:val>
                                            <p:strVal val="#ppt_x"/>
                                          </p:val>
                                        </p:tav>
                                        <p:tav tm="100000">
                                          <p:val>
                                            <p:strVal val="#ppt_x"/>
                                          </p:val>
                                        </p:tav>
                                      </p:tavLst>
                                    </p:anim>
                                    <p:anim calcmode="lin" valueType="num">
                                      <p:cBhvr>
                                        <p:cTn id="6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1000"/>
                                        <p:tgtEl>
                                          <p:spTgt spid="23"/>
                                        </p:tgtEl>
                                      </p:cBhvr>
                                    </p:animEffect>
                                    <p:anim calcmode="lin" valueType="num">
                                      <p:cBhvr>
                                        <p:cTn id="74" dur="1000" fill="hold"/>
                                        <p:tgtEl>
                                          <p:spTgt spid="23"/>
                                        </p:tgtEl>
                                        <p:attrNameLst>
                                          <p:attrName>ppt_x</p:attrName>
                                        </p:attrNameLst>
                                      </p:cBhvr>
                                      <p:tavLst>
                                        <p:tav tm="0">
                                          <p:val>
                                            <p:strVal val="#ppt_x"/>
                                          </p:val>
                                        </p:tav>
                                        <p:tav tm="100000">
                                          <p:val>
                                            <p:strVal val="#ppt_x"/>
                                          </p:val>
                                        </p:tav>
                                      </p:tavLst>
                                    </p:anim>
                                    <p:anim calcmode="lin" valueType="num">
                                      <p:cBhvr>
                                        <p:cTn id="75" dur="1000" fill="hold"/>
                                        <p:tgtEl>
                                          <p:spTgt spid="2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1000"/>
                                        <p:tgtEl>
                                          <p:spTgt spid="24"/>
                                        </p:tgtEl>
                                      </p:cBhvr>
                                    </p:animEffect>
                                    <p:anim calcmode="lin" valueType="num">
                                      <p:cBhvr>
                                        <p:cTn id="91" dur="1000" fill="hold"/>
                                        <p:tgtEl>
                                          <p:spTgt spid="24"/>
                                        </p:tgtEl>
                                        <p:attrNameLst>
                                          <p:attrName>ppt_x</p:attrName>
                                        </p:attrNameLst>
                                      </p:cBhvr>
                                      <p:tavLst>
                                        <p:tav tm="0">
                                          <p:val>
                                            <p:strVal val="#ppt_x"/>
                                          </p:val>
                                        </p:tav>
                                        <p:tav tm="100000">
                                          <p:val>
                                            <p:strVal val="#ppt_x"/>
                                          </p:val>
                                        </p:tav>
                                      </p:tavLst>
                                    </p:anim>
                                    <p:anim calcmode="lin" valueType="num">
                                      <p:cBhvr>
                                        <p:cTn id="92" dur="1000" fill="hold"/>
                                        <p:tgtEl>
                                          <p:spTgt spid="24"/>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fade">
                                      <p:cBhvr>
                                        <p:cTn id="95" dur="1000"/>
                                        <p:tgtEl>
                                          <p:spTgt spid="19"/>
                                        </p:tgtEl>
                                      </p:cBhvr>
                                    </p:animEffect>
                                    <p:anim calcmode="lin" valueType="num">
                                      <p:cBhvr>
                                        <p:cTn id="96" dur="1000" fill="hold"/>
                                        <p:tgtEl>
                                          <p:spTgt spid="19"/>
                                        </p:tgtEl>
                                        <p:attrNameLst>
                                          <p:attrName>ppt_x</p:attrName>
                                        </p:attrNameLst>
                                      </p:cBhvr>
                                      <p:tavLst>
                                        <p:tav tm="0">
                                          <p:val>
                                            <p:strVal val="#ppt_x"/>
                                          </p:val>
                                        </p:tav>
                                        <p:tav tm="100000">
                                          <p:val>
                                            <p:strVal val="#ppt_x"/>
                                          </p:val>
                                        </p:tav>
                                      </p:tavLst>
                                    </p:anim>
                                    <p:anim calcmode="lin" valueType="num">
                                      <p:cBhvr>
                                        <p:cTn id="97" dur="1000" fill="hold"/>
                                        <p:tgtEl>
                                          <p:spTgt spid="1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fade">
                                      <p:cBhvr>
                                        <p:cTn id="100" dur="1000"/>
                                        <p:tgtEl>
                                          <p:spTgt spid="14"/>
                                        </p:tgtEl>
                                      </p:cBhvr>
                                    </p:animEffect>
                                    <p:anim calcmode="lin" valueType="num">
                                      <p:cBhvr>
                                        <p:cTn id="101" dur="1000" fill="hold"/>
                                        <p:tgtEl>
                                          <p:spTgt spid="14"/>
                                        </p:tgtEl>
                                        <p:attrNameLst>
                                          <p:attrName>ppt_x</p:attrName>
                                        </p:attrNameLst>
                                      </p:cBhvr>
                                      <p:tavLst>
                                        <p:tav tm="0">
                                          <p:val>
                                            <p:strVal val="#ppt_x"/>
                                          </p:val>
                                        </p:tav>
                                        <p:tav tm="100000">
                                          <p:val>
                                            <p:strVal val="#ppt_x"/>
                                          </p:val>
                                        </p:tav>
                                      </p:tavLst>
                                    </p:anim>
                                    <p:anim calcmode="lin" valueType="num">
                                      <p:cBhvr>
                                        <p:cTn id="10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animBg="1"/>
      <p:bldP spid="13" grpId="0"/>
      <p:bldP spid="14" grpId="0" animBg="1"/>
      <p:bldP spid="15" grpId="0" animBg="1"/>
      <p:bldP spid="16" grpId="0"/>
      <p:bldP spid="17" grpId="0" animBg="1"/>
      <p:bldP spid="18" grpId="0"/>
      <p:bldP spid="19" grpId="0" animBg="1"/>
      <p:bldP spid="20" grpId="0" animBg="1"/>
      <p:bldP spid="21" grpId="0"/>
      <p:bldP spid="22" grpId="0" animBg="1"/>
      <p:bldP spid="23"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A1C4C3B-2B4B-489E-B766-56ABC3EF03B9}"/>
              </a:ext>
            </a:extLst>
          </p:cNvPr>
          <p:cNvSpPr>
            <a:spLocks noGrp="1"/>
          </p:cNvSpPr>
          <p:nvPr>
            <p:ph type="body" sz="quarter" idx="11"/>
          </p:nvPr>
        </p:nvSpPr>
        <p:spPr/>
        <p:txBody>
          <a:bodyPr/>
          <a:lstStyle/>
          <a:p>
            <a:r>
              <a:rPr lang="en-US" altLang="en-US" sz="3200" dirty="0"/>
              <a:t>Interpreting Sweeps </a:t>
            </a:r>
            <a:endParaRPr lang="en-US" sz="3200" dirty="0"/>
          </a:p>
        </p:txBody>
      </p:sp>
      <p:sp>
        <p:nvSpPr>
          <p:cNvPr id="154" name="Rectangle 153">
            <a:extLst>
              <a:ext uri="{FF2B5EF4-FFF2-40B4-BE49-F238E27FC236}">
                <a16:creationId xmlns:a16="http://schemas.microsoft.com/office/drawing/2014/main" id="{B8D3BC86-01B8-494D-BAAD-E953E6F8631F}"/>
              </a:ext>
            </a:extLst>
          </p:cNvPr>
          <p:cNvSpPr/>
          <p:nvPr/>
        </p:nvSpPr>
        <p:spPr>
          <a:xfrm>
            <a:off x="2630904" y="3095091"/>
            <a:ext cx="393700" cy="19843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sp>
        <p:nvSpPr>
          <p:cNvPr id="155" name="Rectangle 154">
            <a:extLst>
              <a:ext uri="{FF2B5EF4-FFF2-40B4-BE49-F238E27FC236}">
                <a16:creationId xmlns:a16="http://schemas.microsoft.com/office/drawing/2014/main" id="{595F352E-3C9A-4303-B517-01FFE3A103D3}"/>
              </a:ext>
            </a:extLst>
          </p:cNvPr>
          <p:cNvSpPr/>
          <p:nvPr/>
        </p:nvSpPr>
        <p:spPr>
          <a:xfrm>
            <a:off x="6007502" y="3099855"/>
            <a:ext cx="393700" cy="19843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sp>
        <p:nvSpPr>
          <p:cNvPr id="156" name="Rectangle 155">
            <a:extLst>
              <a:ext uri="{FF2B5EF4-FFF2-40B4-BE49-F238E27FC236}">
                <a16:creationId xmlns:a16="http://schemas.microsoft.com/office/drawing/2014/main" id="{79FAC794-7BF4-4981-8E14-C246937D4A24}"/>
              </a:ext>
            </a:extLst>
          </p:cNvPr>
          <p:cNvSpPr/>
          <p:nvPr/>
        </p:nvSpPr>
        <p:spPr>
          <a:xfrm>
            <a:off x="9231313" y="3095091"/>
            <a:ext cx="393700" cy="19843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cxnSp>
        <p:nvCxnSpPr>
          <p:cNvPr id="157" name="Straight Connector 156">
            <a:extLst>
              <a:ext uri="{FF2B5EF4-FFF2-40B4-BE49-F238E27FC236}">
                <a16:creationId xmlns:a16="http://schemas.microsoft.com/office/drawing/2014/main" id="{26D686AA-022F-4048-A73C-F3B42AA6793A}"/>
              </a:ext>
            </a:extLst>
          </p:cNvPr>
          <p:cNvCxnSpPr>
            <a:cxnSpLocks/>
            <a:stCxn id="156" idx="3"/>
            <a:endCxn id="160" idx="2"/>
          </p:cNvCxnSpPr>
          <p:nvPr/>
        </p:nvCxnSpPr>
        <p:spPr>
          <a:xfrm flipV="1">
            <a:off x="9625013" y="3180819"/>
            <a:ext cx="436561" cy="1349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8350824F-1E39-4E72-BD69-BCA1B63E7AAF}"/>
              </a:ext>
            </a:extLst>
          </p:cNvPr>
          <p:cNvCxnSpPr>
            <a:cxnSpLocks/>
          </p:cNvCxnSpPr>
          <p:nvPr/>
        </p:nvCxnSpPr>
        <p:spPr>
          <a:xfrm flipV="1">
            <a:off x="6401202" y="3195374"/>
            <a:ext cx="2830111" cy="396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51B826C2-6158-4F7F-81CF-9C28280A7649}"/>
              </a:ext>
            </a:extLst>
          </p:cNvPr>
          <p:cNvCxnSpPr>
            <a:cxnSpLocks/>
            <a:endCxn id="155" idx="1"/>
          </p:cNvCxnSpPr>
          <p:nvPr/>
        </p:nvCxnSpPr>
        <p:spPr>
          <a:xfrm>
            <a:off x="3033319" y="3196225"/>
            <a:ext cx="2974183" cy="284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Arc 159">
            <a:extLst>
              <a:ext uri="{FF2B5EF4-FFF2-40B4-BE49-F238E27FC236}">
                <a16:creationId xmlns:a16="http://schemas.microsoft.com/office/drawing/2014/main" id="{C130965F-3EAB-44ED-8F9E-C47FC743E28C}"/>
              </a:ext>
            </a:extLst>
          </p:cNvPr>
          <p:cNvSpPr/>
          <p:nvPr/>
        </p:nvSpPr>
        <p:spPr>
          <a:xfrm rot="5400000">
            <a:off x="9786936" y="2632337"/>
            <a:ext cx="549275" cy="547688"/>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161" name="Straight Connector 160">
            <a:extLst>
              <a:ext uri="{FF2B5EF4-FFF2-40B4-BE49-F238E27FC236}">
                <a16:creationId xmlns:a16="http://schemas.microsoft.com/office/drawing/2014/main" id="{C005EC4E-29B0-40FE-BC6A-80AAB02F9A76}"/>
              </a:ext>
            </a:extLst>
          </p:cNvPr>
          <p:cNvCxnSpPr>
            <a:cxnSpLocks/>
          </p:cNvCxnSpPr>
          <p:nvPr/>
        </p:nvCxnSpPr>
        <p:spPr>
          <a:xfrm>
            <a:off x="10335418" y="1938748"/>
            <a:ext cx="0" cy="99600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Isosceles Triangle 161">
            <a:extLst>
              <a:ext uri="{FF2B5EF4-FFF2-40B4-BE49-F238E27FC236}">
                <a16:creationId xmlns:a16="http://schemas.microsoft.com/office/drawing/2014/main" id="{F31DEF21-F603-4DB7-8D78-19700253D0F1}"/>
              </a:ext>
            </a:extLst>
          </p:cNvPr>
          <p:cNvSpPr/>
          <p:nvPr/>
        </p:nvSpPr>
        <p:spPr>
          <a:xfrm rot="10800000">
            <a:off x="10137775" y="1764672"/>
            <a:ext cx="395287" cy="24923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sp>
        <p:nvSpPr>
          <p:cNvPr id="163" name="TextBox 162">
            <a:extLst>
              <a:ext uri="{FF2B5EF4-FFF2-40B4-BE49-F238E27FC236}">
                <a16:creationId xmlns:a16="http://schemas.microsoft.com/office/drawing/2014/main" id="{6DD7EBD8-2637-4B4B-85D1-27E7BC5C56CE}"/>
              </a:ext>
            </a:extLst>
          </p:cNvPr>
          <p:cNvSpPr txBox="1"/>
          <p:nvPr/>
        </p:nvSpPr>
        <p:spPr>
          <a:xfrm>
            <a:off x="4005849" y="3265751"/>
            <a:ext cx="1304938"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LDF5-50A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Feedline</a:t>
            </a:r>
          </a:p>
        </p:txBody>
      </p:sp>
      <p:sp>
        <p:nvSpPr>
          <p:cNvPr id="164" name="TextBox 163">
            <a:extLst>
              <a:ext uri="{FF2B5EF4-FFF2-40B4-BE49-F238E27FC236}">
                <a16:creationId xmlns:a16="http://schemas.microsoft.com/office/drawing/2014/main" id="{0058EE26-FBB6-4712-9E47-A801AD091ED7}"/>
              </a:ext>
            </a:extLst>
          </p:cNvPr>
          <p:cNvSpPr txBox="1"/>
          <p:nvPr/>
        </p:nvSpPr>
        <p:spPr>
          <a:xfrm>
            <a:off x="7432662" y="3265283"/>
            <a:ext cx="1304938"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LDF5-50A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Feedline</a:t>
            </a:r>
          </a:p>
        </p:txBody>
      </p:sp>
      <p:sp>
        <p:nvSpPr>
          <p:cNvPr id="165" name="TextBox 164">
            <a:extLst>
              <a:ext uri="{FF2B5EF4-FFF2-40B4-BE49-F238E27FC236}">
                <a16:creationId xmlns:a16="http://schemas.microsoft.com/office/drawing/2014/main" id="{ACF1F50F-5A73-44F8-B7BC-165B472C6996}"/>
              </a:ext>
            </a:extLst>
          </p:cNvPr>
          <p:cNvSpPr txBox="1"/>
          <p:nvPr/>
        </p:nvSpPr>
        <p:spPr>
          <a:xfrm>
            <a:off x="5661031" y="2710627"/>
            <a:ext cx="1304938"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Connector</a:t>
            </a:r>
          </a:p>
        </p:txBody>
      </p:sp>
      <p:sp>
        <p:nvSpPr>
          <p:cNvPr id="166" name="TextBox 165">
            <a:extLst>
              <a:ext uri="{FF2B5EF4-FFF2-40B4-BE49-F238E27FC236}">
                <a16:creationId xmlns:a16="http://schemas.microsoft.com/office/drawing/2014/main" id="{F7B5FD37-D267-4CED-90F1-F2F54D9A1C14}"/>
              </a:ext>
            </a:extLst>
          </p:cNvPr>
          <p:cNvSpPr txBox="1"/>
          <p:nvPr/>
        </p:nvSpPr>
        <p:spPr>
          <a:xfrm>
            <a:off x="8861416" y="2766183"/>
            <a:ext cx="1304938"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Connector</a:t>
            </a:r>
          </a:p>
        </p:txBody>
      </p:sp>
      <p:sp>
        <p:nvSpPr>
          <p:cNvPr id="167" name="TextBox 166">
            <a:extLst>
              <a:ext uri="{FF2B5EF4-FFF2-40B4-BE49-F238E27FC236}">
                <a16:creationId xmlns:a16="http://schemas.microsoft.com/office/drawing/2014/main" id="{1DCC9C2C-A931-4912-9051-555D39E0BC86}"/>
              </a:ext>
            </a:extLst>
          </p:cNvPr>
          <p:cNvSpPr txBox="1"/>
          <p:nvPr/>
        </p:nvSpPr>
        <p:spPr>
          <a:xfrm>
            <a:off x="2279247" y="2721293"/>
            <a:ext cx="1304938"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Connector</a:t>
            </a:r>
          </a:p>
        </p:txBody>
      </p:sp>
      <p:sp>
        <p:nvSpPr>
          <p:cNvPr id="168" name="TextBox 167">
            <a:extLst>
              <a:ext uri="{FF2B5EF4-FFF2-40B4-BE49-F238E27FC236}">
                <a16:creationId xmlns:a16="http://schemas.microsoft.com/office/drawing/2014/main" id="{03FE93BE-4FC3-44B1-B322-7BF37AEC7D93}"/>
              </a:ext>
            </a:extLst>
          </p:cNvPr>
          <p:cNvSpPr txBox="1"/>
          <p:nvPr/>
        </p:nvSpPr>
        <p:spPr>
          <a:xfrm>
            <a:off x="1230656" y="3418700"/>
            <a:ext cx="1142837"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RF Test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Cable 1.5m</a:t>
            </a:r>
          </a:p>
        </p:txBody>
      </p:sp>
      <p:sp>
        <p:nvSpPr>
          <p:cNvPr id="169" name="TextBox 168">
            <a:extLst>
              <a:ext uri="{FF2B5EF4-FFF2-40B4-BE49-F238E27FC236}">
                <a16:creationId xmlns:a16="http://schemas.microsoft.com/office/drawing/2014/main" id="{042EFD32-614E-472C-A30A-785DFF9DCE3B}"/>
              </a:ext>
            </a:extLst>
          </p:cNvPr>
          <p:cNvSpPr txBox="1"/>
          <p:nvPr/>
        </p:nvSpPr>
        <p:spPr>
          <a:xfrm>
            <a:off x="9042399" y="1280130"/>
            <a:ext cx="2038348"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Antenna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Return Loss = -14dB</a:t>
            </a:r>
          </a:p>
        </p:txBody>
      </p:sp>
      <p:cxnSp>
        <p:nvCxnSpPr>
          <p:cNvPr id="170" name="Straight Connector 169">
            <a:extLst>
              <a:ext uri="{FF2B5EF4-FFF2-40B4-BE49-F238E27FC236}">
                <a16:creationId xmlns:a16="http://schemas.microsoft.com/office/drawing/2014/main" id="{6C2838ED-0D4B-48B1-80AF-64354C02D6F3}"/>
              </a:ext>
            </a:extLst>
          </p:cNvPr>
          <p:cNvCxnSpPr>
            <a:cxnSpLocks/>
          </p:cNvCxnSpPr>
          <p:nvPr/>
        </p:nvCxnSpPr>
        <p:spPr>
          <a:xfrm>
            <a:off x="2820803" y="3385065"/>
            <a:ext cx="0" cy="111397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01B5FF14-E9F8-4BA2-A8E7-ED23C72686F9}"/>
              </a:ext>
            </a:extLst>
          </p:cNvPr>
          <p:cNvCxnSpPr>
            <a:cxnSpLocks/>
          </p:cNvCxnSpPr>
          <p:nvPr/>
        </p:nvCxnSpPr>
        <p:spPr>
          <a:xfrm>
            <a:off x="6201331" y="3385064"/>
            <a:ext cx="0" cy="111397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8D78351-4DB9-4A79-A4DF-4E6B6D4FCBDA}"/>
              </a:ext>
            </a:extLst>
          </p:cNvPr>
          <p:cNvCxnSpPr>
            <a:cxnSpLocks/>
          </p:cNvCxnSpPr>
          <p:nvPr/>
        </p:nvCxnSpPr>
        <p:spPr>
          <a:xfrm>
            <a:off x="9428163" y="3310993"/>
            <a:ext cx="0" cy="118804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B8905568-CEBF-4C28-8074-9E6DCA3FD5F7}"/>
              </a:ext>
            </a:extLst>
          </p:cNvPr>
          <p:cNvSpPr txBox="1"/>
          <p:nvPr/>
        </p:nvSpPr>
        <p:spPr>
          <a:xfrm>
            <a:off x="4151299" y="4196132"/>
            <a:ext cx="648923"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33 ft</a:t>
            </a:r>
          </a:p>
        </p:txBody>
      </p:sp>
      <p:sp>
        <p:nvSpPr>
          <p:cNvPr id="174" name="TextBox 173">
            <a:extLst>
              <a:ext uri="{FF2B5EF4-FFF2-40B4-BE49-F238E27FC236}">
                <a16:creationId xmlns:a16="http://schemas.microsoft.com/office/drawing/2014/main" id="{B25303CD-4D97-4E51-9ADC-920555A7252F}"/>
              </a:ext>
            </a:extLst>
          </p:cNvPr>
          <p:cNvSpPr txBox="1"/>
          <p:nvPr/>
        </p:nvSpPr>
        <p:spPr>
          <a:xfrm>
            <a:off x="7614550" y="4191262"/>
            <a:ext cx="62375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33 ft</a:t>
            </a:r>
          </a:p>
        </p:txBody>
      </p:sp>
      <p:cxnSp>
        <p:nvCxnSpPr>
          <p:cNvPr id="175" name="Straight Arrow Connector 174">
            <a:extLst>
              <a:ext uri="{FF2B5EF4-FFF2-40B4-BE49-F238E27FC236}">
                <a16:creationId xmlns:a16="http://schemas.microsoft.com/office/drawing/2014/main" id="{18953FB7-8EC5-4CF0-8DFE-F88B26EDC137}"/>
              </a:ext>
            </a:extLst>
          </p:cNvPr>
          <p:cNvCxnSpPr>
            <a:cxnSpLocks/>
          </p:cNvCxnSpPr>
          <p:nvPr/>
        </p:nvCxnSpPr>
        <p:spPr>
          <a:xfrm>
            <a:off x="8115300" y="4338123"/>
            <a:ext cx="1312863" cy="4676"/>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8B363D6F-2594-4E76-8CF0-CE67775C0426}"/>
              </a:ext>
            </a:extLst>
          </p:cNvPr>
          <p:cNvCxnSpPr>
            <a:cxnSpLocks/>
          </p:cNvCxnSpPr>
          <p:nvPr/>
        </p:nvCxnSpPr>
        <p:spPr>
          <a:xfrm flipV="1">
            <a:off x="4625607" y="4338051"/>
            <a:ext cx="1569669" cy="9911"/>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E0615DCE-D652-4FE5-8B60-70A8E540ED57}"/>
              </a:ext>
            </a:extLst>
          </p:cNvPr>
          <p:cNvCxnSpPr>
            <a:cxnSpLocks/>
            <a:stCxn id="173" idx="1"/>
          </p:cNvCxnSpPr>
          <p:nvPr/>
        </p:nvCxnSpPr>
        <p:spPr>
          <a:xfrm flipH="1" flipV="1">
            <a:off x="2826859" y="4335017"/>
            <a:ext cx="1324440" cy="1500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3BEB59DB-3728-4571-9809-E3DBD71328CC}"/>
              </a:ext>
            </a:extLst>
          </p:cNvPr>
          <p:cNvCxnSpPr>
            <a:cxnSpLocks/>
            <a:stCxn id="174" idx="1"/>
          </p:cNvCxnSpPr>
          <p:nvPr/>
        </p:nvCxnSpPr>
        <p:spPr>
          <a:xfrm flipH="1" flipV="1">
            <a:off x="6201332" y="4340461"/>
            <a:ext cx="1413218" cy="469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1DF0592C-73A7-4E08-A9BE-813953FA79F2}"/>
              </a:ext>
            </a:extLst>
          </p:cNvPr>
          <p:cNvCxnSpPr>
            <a:cxnSpLocks/>
          </p:cNvCxnSpPr>
          <p:nvPr/>
        </p:nvCxnSpPr>
        <p:spPr>
          <a:xfrm>
            <a:off x="1029477" y="3472447"/>
            <a:ext cx="6137" cy="122147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Arc 179">
            <a:extLst>
              <a:ext uri="{FF2B5EF4-FFF2-40B4-BE49-F238E27FC236}">
                <a16:creationId xmlns:a16="http://schemas.microsoft.com/office/drawing/2014/main" id="{2A1600DB-BBDC-4EFE-9532-84B32E7E55C2}"/>
              </a:ext>
            </a:extLst>
          </p:cNvPr>
          <p:cNvSpPr/>
          <p:nvPr/>
        </p:nvSpPr>
        <p:spPr>
          <a:xfrm rot="-5400000">
            <a:off x="1029477" y="3197809"/>
            <a:ext cx="549275" cy="549275"/>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181" name="Straight Connector 180">
            <a:extLst>
              <a:ext uri="{FF2B5EF4-FFF2-40B4-BE49-F238E27FC236}">
                <a16:creationId xmlns:a16="http://schemas.microsoft.com/office/drawing/2014/main" id="{89438773-9766-4B60-96FE-D50983DC303A}"/>
              </a:ext>
            </a:extLst>
          </p:cNvPr>
          <p:cNvCxnSpPr>
            <a:cxnSpLocks/>
          </p:cNvCxnSpPr>
          <p:nvPr/>
        </p:nvCxnSpPr>
        <p:spPr>
          <a:xfrm>
            <a:off x="1290637" y="3194309"/>
            <a:ext cx="134026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BFBBDF6-A1D2-49E4-BC2D-44D03A84CF12}"/>
              </a:ext>
            </a:extLst>
          </p:cNvPr>
          <p:cNvCxnSpPr>
            <a:cxnSpLocks/>
          </p:cNvCxnSpPr>
          <p:nvPr/>
        </p:nvCxnSpPr>
        <p:spPr>
          <a:xfrm flipH="1">
            <a:off x="10306015" y="3196618"/>
            <a:ext cx="77473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5F5989AF-60B0-461B-874D-741202B5BB5F}"/>
              </a:ext>
            </a:extLst>
          </p:cNvPr>
          <p:cNvCxnSpPr>
            <a:cxnSpLocks/>
          </p:cNvCxnSpPr>
          <p:nvPr/>
        </p:nvCxnSpPr>
        <p:spPr>
          <a:xfrm>
            <a:off x="10579094" y="1769036"/>
            <a:ext cx="50165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a:extLst>
              <a:ext uri="{FF2B5EF4-FFF2-40B4-BE49-F238E27FC236}">
                <a16:creationId xmlns:a16="http://schemas.microsoft.com/office/drawing/2014/main" id="{49455445-5CCF-4D4C-9B26-8884E0C7F0D7}"/>
              </a:ext>
            </a:extLst>
          </p:cNvPr>
          <p:cNvSpPr txBox="1"/>
          <p:nvPr/>
        </p:nvSpPr>
        <p:spPr>
          <a:xfrm>
            <a:off x="10585508" y="2292256"/>
            <a:ext cx="623751"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20 ft</a:t>
            </a:r>
          </a:p>
        </p:txBody>
      </p:sp>
      <p:cxnSp>
        <p:nvCxnSpPr>
          <p:cNvPr id="185" name="Straight Arrow Connector 184">
            <a:extLst>
              <a:ext uri="{FF2B5EF4-FFF2-40B4-BE49-F238E27FC236}">
                <a16:creationId xmlns:a16="http://schemas.microsoft.com/office/drawing/2014/main" id="{38473A26-7334-405C-8F32-B139BE874BFC}"/>
              </a:ext>
            </a:extLst>
          </p:cNvPr>
          <p:cNvCxnSpPr>
            <a:cxnSpLocks/>
          </p:cNvCxnSpPr>
          <p:nvPr/>
        </p:nvCxnSpPr>
        <p:spPr>
          <a:xfrm>
            <a:off x="10909581" y="2554976"/>
            <a:ext cx="0" cy="64041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4EC9ADA1-DE09-4601-992E-8AB0AADA2B2C}"/>
              </a:ext>
            </a:extLst>
          </p:cNvPr>
          <p:cNvCxnSpPr>
            <a:cxnSpLocks/>
          </p:cNvCxnSpPr>
          <p:nvPr/>
        </p:nvCxnSpPr>
        <p:spPr>
          <a:xfrm flipV="1">
            <a:off x="10909581" y="1777827"/>
            <a:ext cx="0" cy="47216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7" name="TextBox 186">
            <a:extLst>
              <a:ext uri="{FF2B5EF4-FFF2-40B4-BE49-F238E27FC236}">
                <a16:creationId xmlns:a16="http://schemas.microsoft.com/office/drawing/2014/main" id="{4B13F2FF-8BAF-49B0-BB4E-F01A6D2CF9CF}"/>
              </a:ext>
            </a:extLst>
          </p:cNvPr>
          <p:cNvSpPr txBox="1"/>
          <p:nvPr/>
        </p:nvSpPr>
        <p:spPr>
          <a:xfrm>
            <a:off x="6983065" y="5219970"/>
            <a:ext cx="244509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Total system length = 86 ft.</a:t>
            </a:r>
          </a:p>
        </p:txBody>
      </p:sp>
      <p:sp>
        <p:nvSpPr>
          <p:cNvPr id="2" name="Rectangle 1">
            <a:extLst>
              <a:ext uri="{FF2B5EF4-FFF2-40B4-BE49-F238E27FC236}">
                <a16:creationId xmlns:a16="http://schemas.microsoft.com/office/drawing/2014/main" id="{5C51B756-0EA9-4120-9045-37400AA55EF1}"/>
              </a:ext>
            </a:extLst>
          </p:cNvPr>
          <p:cNvSpPr/>
          <p:nvPr/>
        </p:nvSpPr>
        <p:spPr>
          <a:xfrm>
            <a:off x="4005849" y="1286597"/>
            <a:ext cx="4161588"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Myriad Pro Cond"/>
                <a:ea typeface="+mn-ea"/>
                <a:cs typeface="+mn-cs"/>
              </a:rPr>
              <a:t>DTF Test System Diagram</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F90DFB50-CB97-40F7-A2F7-4034489DC63A}"/>
              </a:ext>
            </a:extLst>
          </p:cNvPr>
          <p:cNvSpPr txBox="1"/>
          <p:nvPr/>
        </p:nvSpPr>
        <p:spPr>
          <a:xfrm>
            <a:off x="637847" y="1853585"/>
            <a:ext cx="164162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Calibrate here, measurement begins here.</a:t>
            </a:r>
          </a:p>
        </p:txBody>
      </p:sp>
      <p:cxnSp>
        <p:nvCxnSpPr>
          <p:cNvPr id="40" name="Straight Arrow Connector 39">
            <a:extLst>
              <a:ext uri="{FF2B5EF4-FFF2-40B4-BE49-F238E27FC236}">
                <a16:creationId xmlns:a16="http://schemas.microsoft.com/office/drawing/2014/main" id="{92CAE707-3770-4C0B-99A7-30756DB046D9}"/>
              </a:ext>
            </a:extLst>
          </p:cNvPr>
          <p:cNvCxnSpPr/>
          <p:nvPr/>
        </p:nvCxnSpPr>
        <p:spPr>
          <a:xfrm>
            <a:off x="1972641" y="2776915"/>
            <a:ext cx="573731" cy="33134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41" name="Picture 40">
            <a:extLst>
              <a:ext uri="{FF2B5EF4-FFF2-40B4-BE49-F238E27FC236}">
                <a16:creationId xmlns:a16="http://schemas.microsoft.com/office/drawing/2014/main" id="{964B5789-06D3-4D7C-A9C2-57A7DDC74F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8530" y="4681728"/>
            <a:ext cx="871523" cy="1737360"/>
          </a:xfrm>
          <a:prstGeom prst="rect">
            <a:avLst/>
          </a:prstGeom>
        </p:spPr>
      </p:pic>
    </p:spTree>
    <p:extLst>
      <p:ext uri="{BB962C8B-B14F-4D97-AF65-F5344CB8AC3E}">
        <p14:creationId xmlns:p14="http://schemas.microsoft.com/office/powerpoint/2010/main" val="193380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A1C4C3B-2B4B-489E-B766-56ABC3EF03B9}"/>
              </a:ext>
            </a:extLst>
          </p:cNvPr>
          <p:cNvSpPr>
            <a:spLocks noGrp="1"/>
          </p:cNvSpPr>
          <p:nvPr>
            <p:ph type="body" sz="quarter" idx="11"/>
          </p:nvPr>
        </p:nvSpPr>
        <p:spPr/>
        <p:txBody>
          <a:bodyPr/>
          <a:lstStyle/>
          <a:p>
            <a:r>
              <a:rPr lang="en-US" altLang="en-US" sz="3200" dirty="0"/>
              <a:t>DTF – Interpreting Traces</a:t>
            </a:r>
            <a:endParaRPr lang="en-US" sz="3200" dirty="0"/>
          </a:p>
        </p:txBody>
      </p:sp>
      <p:pic>
        <p:nvPicPr>
          <p:cNvPr id="124" name="Content Placeholder 4">
            <a:extLst>
              <a:ext uri="{FF2B5EF4-FFF2-40B4-BE49-F238E27FC236}">
                <a16:creationId xmlns:a16="http://schemas.microsoft.com/office/drawing/2014/main" id="{F649F246-9E8F-44D9-9BB8-19048011436E}"/>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2264471" y="2711208"/>
            <a:ext cx="7681912" cy="3567112"/>
          </a:xfrm>
          <a:prstGeom prst="rect">
            <a:avLst/>
          </a:prstGeom>
          <a:noFill/>
        </p:spPr>
      </p:pic>
      <p:sp>
        <p:nvSpPr>
          <p:cNvPr id="125" name="TextBox 124">
            <a:extLst>
              <a:ext uri="{FF2B5EF4-FFF2-40B4-BE49-F238E27FC236}">
                <a16:creationId xmlns:a16="http://schemas.microsoft.com/office/drawing/2014/main" id="{431081E4-2982-4DB4-A6C3-0DB4E8568219}"/>
              </a:ext>
            </a:extLst>
          </p:cNvPr>
          <p:cNvSpPr txBox="1"/>
          <p:nvPr/>
        </p:nvSpPr>
        <p:spPr>
          <a:xfrm>
            <a:off x="6171308" y="3117608"/>
            <a:ext cx="749300" cy="36988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Open</a:t>
            </a:r>
          </a:p>
        </p:txBody>
      </p:sp>
      <p:cxnSp>
        <p:nvCxnSpPr>
          <p:cNvPr id="126" name="Straight Arrow Connector 125">
            <a:extLst>
              <a:ext uri="{FF2B5EF4-FFF2-40B4-BE49-F238E27FC236}">
                <a16:creationId xmlns:a16="http://schemas.microsoft.com/office/drawing/2014/main" id="{4ECBC487-3D90-4CD4-8F4F-D73A93E074A0}"/>
              </a:ext>
            </a:extLst>
          </p:cNvPr>
          <p:cNvCxnSpPr>
            <a:cxnSpLocks/>
          </p:cNvCxnSpPr>
          <p:nvPr/>
        </p:nvCxnSpPr>
        <p:spPr>
          <a:xfrm flipH="1">
            <a:off x="5039421" y="4238383"/>
            <a:ext cx="268287" cy="101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C80481B8-D749-4C97-897D-16F4321F36D0}"/>
              </a:ext>
            </a:extLst>
          </p:cNvPr>
          <p:cNvCxnSpPr>
            <a:cxnSpLocks/>
          </p:cNvCxnSpPr>
          <p:nvPr/>
        </p:nvCxnSpPr>
        <p:spPr>
          <a:xfrm>
            <a:off x="6995221" y="3130308"/>
            <a:ext cx="354012" cy="19367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D9132847-C6E7-4880-9B9A-C0E478F12120}"/>
              </a:ext>
            </a:extLst>
          </p:cNvPr>
          <p:cNvCxnSpPr>
            <a:cxnSpLocks/>
          </p:cNvCxnSpPr>
          <p:nvPr/>
        </p:nvCxnSpPr>
        <p:spPr>
          <a:xfrm>
            <a:off x="3231258" y="4238383"/>
            <a:ext cx="212725" cy="49847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26ABBEFC-3E7A-4C75-AE3F-C8EAB3FB9980}"/>
              </a:ext>
            </a:extLst>
          </p:cNvPr>
          <p:cNvSpPr txBox="1"/>
          <p:nvPr/>
        </p:nvSpPr>
        <p:spPr>
          <a:xfrm>
            <a:off x="5307708" y="3922470"/>
            <a:ext cx="1651000" cy="6477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Non precision barrel</a:t>
            </a:r>
          </a:p>
        </p:txBody>
      </p:sp>
      <p:sp>
        <p:nvSpPr>
          <p:cNvPr id="130" name="TextBox 129">
            <a:extLst>
              <a:ext uri="{FF2B5EF4-FFF2-40B4-BE49-F238E27FC236}">
                <a16:creationId xmlns:a16="http://schemas.microsoft.com/office/drawing/2014/main" id="{F8F1AA06-DA7F-4F94-86B5-9E805FB95941}"/>
              </a:ext>
            </a:extLst>
          </p:cNvPr>
          <p:cNvSpPr txBox="1"/>
          <p:nvPr/>
        </p:nvSpPr>
        <p:spPr>
          <a:xfrm>
            <a:off x="3116958" y="5146433"/>
            <a:ext cx="1109663" cy="36988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Feed Line</a:t>
            </a:r>
          </a:p>
        </p:txBody>
      </p:sp>
      <p:cxnSp>
        <p:nvCxnSpPr>
          <p:cNvPr id="132" name="Straight Connector 131">
            <a:extLst>
              <a:ext uri="{FF2B5EF4-FFF2-40B4-BE49-F238E27FC236}">
                <a16:creationId xmlns:a16="http://schemas.microsoft.com/office/drawing/2014/main" id="{30C7C36B-4911-40EA-86B5-D6716BD0316F}"/>
              </a:ext>
            </a:extLst>
          </p:cNvPr>
          <p:cNvCxnSpPr>
            <a:cxnSpLocks/>
          </p:cNvCxnSpPr>
          <p:nvPr/>
        </p:nvCxnSpPr>
        <p:spPr>
          <a:xfrm>
            <a:off x="1030983" y="2541345"/>
            <a:ext cx="0" cy="183356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Arc 132">
            <a:extLst>
              <a:ext uri="{FF2B5EF4-FFF2-40B4-BE49-F238E27FC236}">
                <a16:creationId xmlns:a16="http://schemas.microsoft.com/office/drawing/2014/main" id="{778B6FF3-406A-477D-B748-CE2773E7F022}"/>
              </a:ext>
            </a:extLst>
          </p:cNvPr>
          <p:cNvSpPr/>
          <p:nvPr/>
        </p:nvSpPr>
        <p:spPr>
          <a:xfrm rot="-5400000">
            <a:off x="1030983" y="2301633"/>
            <a:ext cx="549275" cy="549275"/>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134" name="Straight Connector 133">
            <a:extLst>
              <a:ext uri="{FF2B5EF4-FFF2-40B4-BE49-F238E27FC236}">
                <a16:creationId xmlns:a16="http://schemas.microsoft.com/office/drawing/2014/main" id="{31CF97BA-9A98-4951-8299-B9C9AEFD140D}"/>
              </a:ext>
            </a:extLst>
          </p:cNvPr>
          <p:cNvCxnSpPr>
            <a:cxnSpLocks/>
          </p:cNvCxnSpPr>
          <p:nvPr/>
        </p:nvCxnSpPr>
        <p:spPr>
          <a:xfrm flipV="1">
            <a:off x="1305621" y="2280995"/>
            <a:ext cx="838200" cy="1746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2BED951-6C1C-4C38-8E1E-F0DBD2E720C6}"/>
              </a:ext>
            </a:extLst>
          </p:cNvPr>
          <p:cNvCxnSpPr>
            <a:cxnSpLocks/>
          </p:cNvCxnSpPr>
          <p:nvPr/>
        </p:nvCxnSpPr>
        <p:spPr>
          <a:xfrm>
            <a:off x="2462908" y="2290520"/>
            <a:ext cx="226853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D2C951F0-CC9F-431D-B872-E745DC06EDA1}"/>
              </a:ext>
            </a:extLst>
          </p:cNvPr>
          <p:cNvSpPr/>
          <p:nvPr/>
        </p:nvSpPr>
        <p:spPr>
          <a:xfrm>
            <a:off x="2088258" y="2225433"/>
            <a:ext cx="393700" cy="1968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sp>
        <p:nvSpPr>
          <p:cNvPr id="137" name="Rectangle 136">
            <a:extLst>
              <a:ext uri="{FF2B5EF4-FFF2-40B4-BE49-F238E27FC236}">
                <a16:creationId xmlns:a16="http://schemas.microsoft.com/office/drawing/2014/main" id="{EA33D20B-5F45-454A-BDDC-79C1A258EE86}"/>
              </a:ext>
            </a:extLst>
          </p:cNvPr>
          <p:cNvSpPr/>
          <p:nvPr/>
        </p:nvSpPr>
        <p:spPr>
          <a:xfrm>
            <a:off x="4731446" y="2192095"/>
            <a:ext cx="393700" cy="1968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cxnSp>
        <p:nvCxnSpPr>
          <p:cNvPr id="138" name="Straight Connector 137">
            <a:extLst>
              <a:ext uri="{FF2B5EF4-FFF2-40B4-BE49-F238E27FC236}">
                <a16:creationId xmlns:a16="http://schemas.microsoft.com/office/drawing/2014/main" id="{11AB0600-E6B6-4C99-9EB2-1792D89FBD9C}"/>
              </a:ext>
            </a:extLst>
          </p:cNvPr>
          <p:cNvCxnSpPr>
            <a:cxnSpLocks/>
          </p:cNvCxnSpPr>
          <p:nvPr/>
        </p:nvCxnSpPr>
        <p:spPr>
          <a:xfrm flipV="1">
            <a:off x="5125146" y="2276233"/>
            <a:ext cx="2128837" cy="142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2D6A1ECF-F4C4-49AC-8AE7-364AB4C3C10C}"/>
              </a:ext>
            </a:extLst>
          </p:cNvPr>
          <p:cNvCxnSpPr>
            <a:cxnSpLocks/>
          </p:cNvCxnSpPr>
          <p:nvPr/>
        </p:nvCxnSpPr>
        <p:spPr>
          <a:xfrm flipV="1">
            <a:off x="7647683" y="2265120"/>
            <a:ext cx="930275" cy="14288"/>
          </a:xfrm>
          <a:prstGeom prst="line">
            <a:avLst/>
          </a:prstGeom>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0" name="Arc 139">
            <a:extLst>
              <a:ext uri="{FF2B5EF4-FFF2-40B4-BE49-F238E27FC236}">
                <a16:creationId xmlns:a16="http://schemas.microsoft.com/office/drawing/2014/main" id="{2D456D74-2B28-4D6F-A3FF-AE9166E49858}"/>
              </a:ext>
            </a:extLst>
          </p:cNvPr>
          <p:cNvSpPr/>
          <p:nvPr/>
        </p:nvSpPr>
        <p:spPr>
          <a:xfrm rot="5400000">
            <a:off x="8304114" y="1716639"/>
            <a:ext cx="549275" cy="547688"/>
          </a:xfrm>
          <a:prstGeom prst="arc">
            <a:avLst/>
          </a:prstGeom>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141" name="Straight Connector 140">
            <a:extLst>
              <a:ext uri="{FF2B5EF4-FFF2-40B4-BE49-F238E27FC236}">
                <a16:creationId xmlns:a16="http://schemas.microsoft.com/office/drawing/2014/main" id="{8F6364A7-EB44-4CA4-AB59-9CF27B93BB6F}"/>
              </a:ext>
            </a:extLst>
          </p:cNvPr>
          <p:cNvCxnSpPr>
            <a:cxnSpLocks/>
            <a:stCxn id="142" idx="0"/>
          </p:cNvCxnSpPr>
          <p:nvPr/>
        </p:nvCxnSpPr>
        <p:spPr>
          <a:xfrm flipH="1">
            <a:off x="8852597" y="1615833"/>
            <a:ext cx="792" cy="374650"/>
          </a:xfrm>
          <a:prstGeom prst="line">
            <a:avLst/>
          </a:prstGeom>
          <a:ln w="508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2" name="Isosceles Triangle 141">
            <a:extLst>
              <a:ext uri="{FF2B5EF4-FFF2-40B4-BE49-F238E27FC236}">
                <a16:creationId xmlns:a16="http://schemas.microsoft.com/office/drawing/2014/main" id="{1E288472-E79F-4DDF-B2A8-DC287E6260EF}"/>
              </a:ext>
            </a:extLst>
          </p:cNvPr>
          <p:cNvSpPr/>
          <p:nvPr/>
        </p:nvSpPr>
        <p:spPr>
          <a:xfrm rot="10800000">
            <a:off x="8655746" y="1366595"/>
            <a:ext cx="395287" cy="249238"/>
          </a:xfrm>
          <a:prstGeom prst="triangle">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sp>
        <p:nvSpPr>
          <p:cNvPr id="143" name="TextBox 142">
            <a:extLst>
              <a:ext uri="{FF2B5EF4-FFF2-40B4-BE49-F238E27FC236}">
                <a16:creationId xmlns:a16="http://schemas.microsoft.com/office/drawing/2014/main" id="{4091F596-B307-42A6-9750-383FBA00194A}"/>
              </a:ext>
            </a:extLst>
          </p:cNvPr>
          <p:cNvSpPr txBox="1"/>
          <p:nvPr/>
        </p:nvSpPr>
        <p:spPr>
          <a:xfrm>
            <a:off x="1045271" y="2768358"/>
            <a:ext cx="1306512" cy="64611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Analyzer Connection</a:t>
            </a:r>
          </a:p>
        </p:txBody>
      </p:sp>
      <p:cxnSp>
        <p:nvCxnSpPr>
          <p:cNvPr id="144" name="Straight Arrow Connector 143">
            <a:extLst>
              <a:ext uri="{FF2B5EF4-FFF2-40B4-BE49-F238E27FC236}">
                <a16:creationId xmlns:a16="http://schemas.microsoft.com/office/drawing/2014/main" id="{50AF5CFE-BC39-46DF-B65F-56DB80E6F66C}"/>
              </a:ext>
            </a:extLst>
          </p:cNvPr>
          <p:cNvCxnSpPr>
            <a:cxnSpLocks/>
          </p:cNvCxnSpPr>
          <p:nvPr/>
        </p:nvCxnSpPr>
        <p:spPr>
          <a:xfrm flipV="1">
            <a:off x="1589783" y="2439745"/>
            <a:ext cx="463550" cy="37465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8D19EFF8-2D1A-4D3A-BBE7-5990F7BC8595}"/>
              </a:ext>
            </a:extLst>
          </p:cNvPr>
          <p:cNvCxnSpPr>
            <a:cxnSpLocks/>
          </p:cNvCxnSpPr>
          <p:nvPr/>
        </p:nvCxnSpPr>
        <p:spPr>
          <a:xfrm>
            <a:off x="1507233" y="3471620"/>
            <a:ext cx="728663" cy="94773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CA317F91-0242-498A-B905-66DDDF20ADFD}"/>
              </a:ext>
            </a:extLst>
          </p:cNvPr>
          <p:cNvCxnSpPr>
            <a:cxnSpLocks/>
          </p:cNvCxnSpPr>
          <p:nvPr/>
        </p:nvCxnSpPr>
        <p:spPr>
          <a:xfrm flipH="1">
            <a:off x="3231258" y="1949208"/>
            <a:ext cx="117475" cy="27622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3D3BEB20-EDE6-4324-913B-780100D14EE6}"/>
              </a:ext>
            </a:extLst>
          </p:cNvPr>
          <p:cNvCxnSpPr>
            <a:cxnSpLocks/>
          </p:cNvCxnSpPr>
          <p:nvPr/>
        </p:nvCxnSpPr>
        <p:spPr>
          <a:xfrm>
            <a:off x="4288533" y="1644408"/>
            <a:ext cx="515938" cy="48418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873FBE92-B7B6-480C-B7F7-72EC88E4FD07}"/>
              </a:ext>
            </a:extLst>
          </p:cNvPr>
          <p:cNvCxnSpPr>
            <a:cxnSpLocks/>
          </p:cNvCxnSpPr>
          <p:nvPr/>
        </p:nvCxnSpPr>
        <p:spPr>
          <a:xfrm flipH="1">
            <a:off x="7690546" y="1790458"/>
            <a:ext cx="282575" cy="37147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3EBAE17F-0699-4D0A-8878-4E8AB4B26CB7}"/>
              </a:ext>
            </a:extLst>
          </p:cNvPr>
          <p:cNvSpPr txBox="1"/>
          <p:nvPr/>
        </p:nvSpPr>
        <p:spPr>
          <a:xfrm>
            <a:off x="5615683" y="5240095"/>
            <a:ext cx="1109663" cy="369888"/>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Feed Line</a:t>
            </a:r>
          </a:p>
        </p:txBody>
      </p:sp>
      <p:cxnSp>
        <p:nvCxnSpPr>
          <p:cNvPr id="150" name="Straight Arrow Connector 149">
            <a:extLst>
              <a:ext uri="{FF2B5EF4-FFF2-40B4-BE49-F238E27FC236}">
                <a16:creationId xmlns:a16="http://schemas.microsoft.com/office/drawing/2014/main" id="{F857B3EA-06B4-4693-94D3-ED42C15B7A4D}"/>
              </a:ext>
            </a:extLst>
          </p:cNvPr>
          <p:cNvCxnSpPr>
            <a:cxnSpLocks/>
          </p:cNvCxnSpPr>
          <p:nvPr/>
        </p:nvCxnSpPr>
        <p:spPr>
          <a:xfrm flipH="1">
            <a:off x="6276083" y="1820620"/>
            <a:ext cx="152400" cy="3048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80F91BCC-5914-403D-AAC9-0228C956CA71}"/>
              </a:ext>
            </a:extLst>
          </p:cNvPr>
          <p:cNvCxnSpPr>
            <a:cxnSpLocks/>
          </p:cNvCxnSpPr>
          <p:nvPr/>
        </p:nvCxnSpPr>
        <p:spPr>
          <a:xfrm flipV="1">
            <a:off x="5579171" y="5048008"/>
            <a:ext cx="222250" cy="32861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2" name="Picture 4" descr="383_Bird_Tower021_2">
            <a:extLst>
              <a:ext uri="{FF2B5EF4-FFF2-40B4-BE49-F238E27FC236}">
                <a16:creationId xmlns:a16="http://schemas.microsoft.com/office/drawing/2014/main" id="{B11D35F7-B70E-4C62-8DE8-7A34FA177138}"/>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390089" y="3911123"/>
            <a:ext cx="1579562"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218E4083-3DD1-4762-BCA0-205CB13609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2017" y="4294910"/>
            <a:ext cx="642173" cy="1280160"/>
          </a:xfrm>
          <a:prstGeom prst="rect">
            <a:avLst/>
          </a:prstGeom>
        </p:spPr>
      </p:pic>
    </p:spTree>
    <p:extLst>
      <p:ext uri="{BB962C8B-B14F-4D97-AF65-F5344CB8AC3E}">
        <p14:creationId xmlns:p14="http://schemas.microsoft.com/office/powerpoint/2010/main" val="384381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par>
                                <p:cTn id="8" presetID="14" presetClass="entr" presetSubtype="10" fill="hold" nodeType="withEffect">
                                  <p:stCondLst>
                                    <p:cond delay="0"/>
                                  </p:stCondLst>
                                  <p:childTnLst>
                                    <p:set>
                                      <p:cBhvr>
                                        <p:cTn id="9" dur="1" fill="hold">
                                          <p:stCondLst>
                                            <p:cond delay="0"/>
                                          </p:stCondLst>
                                        </p:cTn>
                                        <p:tgtEl>
                                          <p:spTgt spid="143">
                                            <p:txEl>
                                              <p:pRg st="0" end="0"/>
                                            </p:txEl>
                                          </p:spTgt>
                                        </p:tgtEl>
                                        <p:attrNameLst>
                                          <p:attrName>style.visibility</p:attrName>
                                        </p:attrNameLst>
                                      </p:cBhvr>
                                      <p:to>
                                        <p:strVal val="visible"/>
                                      </p:to>
                                    </p:set>
                                    <p:animEffect transition="in" filter="randombar(horizontal)">
                                      <p:cBhvr>
                                        <p:cTn id="10" dur="500"/>
                                        <p:tgtEl>
                                          <p:spTgt spid="14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4"/>
                                        </p:tgtEl>
                                        <p:attrNameLst>
                                          <p:attrName>style.visibility</p:attrName>
                                        </p:attrNameLst>
                                      </p:cBhvr>
                                      <p:to>
                                        <p:strVal val="visible"/>
                                      </p:to>
                                    </p:set>
                                    <p:animEffect transition="in" filter="fade">
                                      <p:cBhvr>
                                        <p:cTn id="13" dur="500"/>
                                        <p:tgtEl>
                                          <p:spTgt spid="144"/>
                                        </p:tgtEl>
                                      </p:cBhvr>
                                    </p:animEffect>
                                  </p:childTnLst>
                                </p:cTn>
                              </p:par>
                              <p:par>
                                <p:cTn id="14" presetID="10" presetClass="entr" presetSubtype="0" fill="hold" nodeType="withEffect">
                                  <p:stCondLst>
                                    <p:cond delay="0"/>
                                  </p:stCondLst>
                                  <p:childTnLst>
                                    <p:set>
                                      <p:cBhvr>
                                        <p:cTn id="15" dur="1" fill="hold">
                                          <p:stCondLst>
                                            <p:cond delay="0"/>
                                          </p:stCondLst>
                                        </p:cTn>
                                        <p:tgtEl>
                                          <p:spTgt spid="145"/>
                                        </p:tgtEl>
                                        <p:attrNameLst>
                                          <p:attrName>style.visibility</p:attrName>
                                        </p:attrNameLst>
                                      </p:cBhvr>
                                      <p:to>
                                        <p:strVal val="visible"/>
                                      </p:to>
                                    </p:set>
                                    <p:animEffect transition="in" filter="fade">
                                      <p:cBhvr>
                                        <p:cTn id="16" dur="500"/>
                                        <p:tgtEl>
                                          <p:spTgt spid="145"/>
                                        </p:tgtEl>
                                      </p:cBhvr>
                                    </p:animEffect>
                                  </p:childTnLst>
                                </p:cTn>
                              </p:par>
                              <p:par>
                                <p:cTn id="17" presetID="10"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fade">
                                      <p:cBhvr>
                                        <p:cTn id="22" dur="500"/>
                                        <p:tgtEl>
                                          <p:spTgt spid="132"/>
                                        </p:tgtEl>
                                      </p:cBhvr>
                                    </p:animEffect>
                                  </p:childTnLst>
                                </p:cTn>
                              </p:par>
                              <p:par>
                                <p:cTn id="23" presetID="10" presetClass="entr" presetSubtype="0" fill="hold" nodeType="with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fade">
                                      <p:cBhvr>
                                        <p:cTn id="25" dur="500"/>
                                        <p:tgtEl>
                                          <p:spTgt spid="133"/>
                                        </p:tgtEl>
                                      </p:cBhvr>
                                    </p:animEffect>
                                  </p:childTnLst>
                                </p:cTn>
                              </p:par>
                              <p:par>
                                <p:cTn id="26" presetID="10" presetClass="entr" presetSubtype="0" fill="hold" nodeType="withEffect">
                                  <p:stCondLst>
                                    <p:cond delay="0"/>
                                  </p:stCondLst>
                                  <p:childTnLst>
                                    <p:set>
                                      <p:cBhvr>
                                        <p:cTn id="27" dur="1" fill="hold">
                                          <p:stCondLst>
                                            <p:cond delay="0"/>
                                          </p:stCondLst>
                                        </p:cTn>
                                        <p:tgtEl>
                                          <p:spTgt spid="134"/>
                                        </p:tgtEl>
                                        <p:attrNameLst>
                                          <p:attrName>style.visibility</p:attrName>
                                        </p:attrNameLst>
                                      </p:cBhvr>
                                      <p:to>
                                        <p:strVal val="visible"/>
                                      </p:to>
                                    </p:set>
                                    <p:animEffect transition="in" filter="fade">
                                      <p:cBhvr>
                                        <p:cTn id="28" dur="500"/>
                                        <p:tgtEl>
                                          <p:spTgt spid="13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30">
                                            <p:txEl>
                                              <p:pRg st="0" end="0"/>
                                            </p:txEl>
                                          </p:spTgt>
                                        </p:tgtEl>
                                        <p:attrNameLst>
                                          <p:attrName>style.visibility</p:attrName>
                                        </p:attrNameLst>
                                      </p:cBhvr>
                                      <p:to>
                                        <p:strVal val="visible"/>
                                      </p:to>
                                    </p:set>
                                    <p:animEffect transition="in" filter="randombar(horizontal)">
                                      <p:cBhvr>
                                        <p:cTn id="33" dur="500"/>
                                        <p:tgtEl>
                                          <p:spTgt spid="130">
                                            <p:txEl>
                                              <p:pRg st="0" end="0"/>
                                            </p:txEl>
                                          </p:spTgt>
                                        </p:tgtEl>
                                      </p:cBhvr>
                                    </p:animEffect>
                                  </p:childTnLst>
                                </p:cTn>
                              </p:par>
                            </p:childTnLst>
                          </p:cTn>
                        </p:par>
                        <p:par>
                          <p:cTn id="34" fill="hold">
                            <p:stCondLst>
                              <p:cond delay="500"/>
                            </p:stCondLst>
                            <p:childTnLst>
                              <p:par>
                                <p:cTn id="35" presetID="2" presetClass="entr" presetSubtype="4" fill="hold" nodeType="afterEffect">
                                  <p:stCondLst>
                                    <p:cond delay="0"/>
                                  </p:stCondLst>
                                  <p:childTnLst>
                                    <p:set>
                                      <p:cBhvr>
                                        <p:cTn id="36" dur="1" fill="hold">
                                          <p:stCondLst>
                                            <p:cond delay="0"/>
                                          </p:stCondLst>
                                        </p:cTn>
                                        <p:tgtEl>
                                          <p:spTgt spid="128"/>
                                        </p:tgtEl>
                                        <p:attrNameLst>
                                          <p:attrName>style.visibility</p:attrName>
                                        </p:attrNameLst>
                                      </p:cBhvr>
                                      <p:to>
                                        <p:strVal val="visible"/>
                                      </p:to>
                                    </p:set>
                                    <p:anim calcmode="lin" valueType="num">
                                      <p:cBhvr additive="base">
                                        <p:cTn id="37" dur="500" fill="hold"/>
                                        <p:tgtEl>
                                          <p:spTgt spid="128"/>
                                        </p:tgtEl>
                                        <p:attrNameLst>
                                          <p:attrName>ppt_x</p:attrName>
                                        </p:attrNameLst>
                                      </p:cBhvr>
                                      <p:tavLst>
                                        <p:tav tm="0">
                                          <p:val>
                                            <p:strVal val="#ppt_x"/>
                                          </p:val>
                                        </p:tav>
                                        <p:tav tm="100000">
                                          <p:val>
                                            <p:strVal val="#ppt_x"/>
                                          </p:val>
                                        </p:tav>
                                      </p:tavLst>
                                    </p:anim>
                                    <p:anim calcmode="lin" valueType="num">
                                      <p:cBhvr additive="base">
                                        <p:cTn id="38" dur="500" fill="hold"/>
                                        <p:tgtEl>
                                          <p:spTgt spid="128"/>
                                        </p:tgtEl>
                                        <p:attrNameLst>
                                          <p:attrName>ppt_y</p:attrName>
                                        </p:attrNameLst>
                                      </p:cBhvr>
                                      <p:tavLst>
                                        <p:tav tm="0">
                                          <p:val>
                                            <p:strVal val="1+#ppt_h/2"/>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135"/>
                                        </p:tgtEl>
                                        <p:attrNameLst>
                                          <p:attrName>style.visibility</p:attrName>
                                        </p:attrNameLst>
                                      </p:cBhvr>
                                      <p:to>
                                        <p:strVal val="visible"/>
                                      </p:to>
                                    </p:set>
                                    <p:animEffect transition="in" filter="fade">
                                      <p:cBhvr>
                                        <p:cTn id="41" dur="500"/>
                                        <p:tgtEl>
                                          <p:spTgt spid="135"/>
                                        </p:tgtEl>
                                      </p:cBhvr>
                                    </p:animEffect>
                                  </p:childTnLst>
                                </p:cTn>
                              </p:par>
                              <p:par>
                                <p:cTn id="42" presetID="10" presetClass="entr" presetSubtype="0" fill="hold" nodeType="withEffect">
                                  <p:stCondLst>
                                    <p:cond delay="0"/>
                                  </p:stCondLst>
                                  <p:childTnLst>
                                    <p:set>
                                      <p:cBhvr>
                                        <p:cTn id="43" dur="1" fill="hold">
                                          <p:stCondLst>
                                            <p:cond delay="0"/>
                                          </p:stCondLst>
                                        </p:cTn>
                                        <p:tgtEl>
                                          <p:spTgt spid="146"/>
                                        </p:tgtEl>
                                        <p:attrNameLst>
                                          <p:attrName>style.visibility</p:attrName>
                                        </p:attrNameLst>
                                      </p:cBhvr>
                                      <p:to>
                                        <p:strVal val="visible"/>
                                      </p:to>
                                    </p:set>
                                    <p:animEffect transition="in" filter="fade">
                                      <p:cBhvr>
                                        <p:cTn id="44" dur="500"/>
                                        <p:tgtEl>
                                          <p:spTgt spid="146"/>
                                        </p:tgtEl>
                                      </p:cBhvr>
                                    </p:animEffect>
                                  </p:childTnLst>
                                </p:cTn>
                              </p:par>
                              <p:par>
                                <p:cTn id="45" presetID="1" presetClass="exit" presetSubtype="0" fill="hold" grpId="0" nodeType="withEffect">
                                  <p:stCondLst>
                                    <p:cond delay="0"/>
                                  </p:stCondLst>
                                  <p:childTnLst>
                                    <p:set>
                                      <p:cBhvr>
                                        <p:cTn id="46" dur="1" fill="hold">
                                          <p:stCondLst>
                                            <p:cond delay="0"/>
                                          </p:stCondLst>
                                        </p:cTn>
                                        <p:tgtEl>
                                          <p:spTgt spid="143">
                                            <p:txEl>
                                              <p:pRg st="0" end="0"/>
                                            </p:txEl>
                                          </p:spTgt>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4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4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29">
                                            <p:txEl>
                                              <p:pRg st="0" end="0"/>
                                            </p:txEl>
                                          </p:spTgt>
                                        </p:tgtEl>
                                        <p:attrNameLst>
                                          <p:attrName>style.visibility</p:attrName>
                                        </p:attrNameLst>
                                      </p:cBhvr>
                                      <p:to>
                                        <p:strVal val="visible"/>
                                      </p:to>
                                    </p:set>
                                    <p:animEffect transition="in" filter="randombar(horizontal)">
                                      <p:cBhvr>
                                        <p:cTn id="55" dur="500"/>
                                        <p:tgtEl>
                                          <p:spTgt spid="129">
                                            <p:txEl>
                                              <p:pRg st="0" end="0"/>
                                            </p:txEl>
                                          </p:spTgt>
                                        </p:tgtEl>
                                      </p:cBhvr>
                                    </p:animEffect>
                                  </p:childTnLst>
                                </p:cTn>
                              </p:par>
                            </p:childTnLst>
                          </p:cTn>
                        </p:par>
                        <p:par>
                          <p:cTn id="56" fill="hold">
                            <p:stCondLst>
                              <p:cond delay="500"/>
                            </p:stCondLst>
                            <p:childTnLst>
                              <p:par>
                                <p:cTn id="57" presetID="2" presetClass="entr" presetSubtype="4"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 calcmode="lin" valueType="num">
                                      <p:cBhvr additive="base">
                                        <p:cTn id="59" dur="500" fill="hold"/>
                                        <p:tgtEl>
                                          <p:spTgt spid="126"/>
                                        </p:tgtEl>
                                        <p:attrNameLst>
                                          <p:attrName>ppt_x</p:attrName>
                                        </p:attrNameLst>
                                      </p:cBhvr>
                                      <p:tavLst>
                                        <p:tav tm="0">
                                          <p:val>
                                            <p:strVal val="#ppt_x"/>
                                          </p:val>
                                        </p:tav>
                                        <p:tav tm="100000">
                                          <p:val>
                                            <p:strVal val="#ppt_x"/>
                                          </p:val>
                                        </p:tav>
                                      </p:tavLst>
                                    </p:anim>
                                    <p:anim calcmode="lin" valueType="num">
                                      <p:cBhvr additive="base">
                                        <p:cTn id="60" dur="500" fill="hold"/>
                                        <p:tgtEl>
                                          <p:spTgt spid="126"/>
                                        </p:tgtEl>
                                        <p:attrNameLst>
                                          <p:attrName>ppt_y</p:attrName>
                                        </p:attrNameLst>
                                      </p:cBhvr>
                                      <p:tavLst>
                                        <p:tav tm="0">
                                          <p:val>
                                            <p:strVal val="1+#ppt_h/2"/>
                                          </p:val>
                                        </p:tav>
                                        <p:tav tm="100000">
                                          <p:val>
                                            <p:strVal val="#ppt_y"/>
                                          </p:val>
                                        </p:tav>
                                      </p:tavLst>
                                    </p:anim>
                                  </p:childTnLst>
                                </p:cTn>
                              </p:par>
                              <p:par>
                                <p:cTn id="61" presetID="10" presetClass="entr" presetSubtype="0" fill="hold" grpId="0" nodeType="withEffect">
                                  <p:stCondLst>
                                    <p:cond delay="0"/>
                                  </p:stCondLst>
                                  <p:childTnLst>
                                    <p:set>
                                      <p:cBhvr>
                                        <p:cTn id="62" dur="1" fill="hold">
                                          <p:stCondLst>
                                            <p:cond delay="0"/>
                                          </p:stCondLst>
                                        </p:cTn>
                                        <p:tgtEl>
                                          <p:spTgt spid="137"/>
                                        </p:tgtEl>
                                        <p:attrNameLst>
                                          <p:attrName>style.visibility</p:attrName>
                                        </p:attrNameLst>
                                      </p:cBhvr>
                                      <p:to>
                                        <p:strVal val="visible"/>
                                      </p:to>
                                    </p:set>
                                    <p:animEffect transition="in" filter="fade">
                                      <p:cBhvr>
                                        <p:cTn id="63" dur="500"/>
                                        <p:tgtEl>
                                          <p:spTgt spid="137"/>
                                        </p:tgtEl>
                                      </p:cBhvr>
                                    </p:animEffect>
                                  </p:childTnLst>
                                </p:cTn>
                              </p:par>
                              <p:par>
                                <p:cTn id="64" presetID="10" presetClass="entr" presetSubtype="0" fill="hold" nodeType="withEffect">
                                  <p:stCondLst>
                                    <p:cond delay="0"/>
                                  </p:stCondLst>
                                  <p:childTnLst>
                                    <p:set>
                                      <p:cBhvr>
                                        <p:cTn id="65" dur="1" fill="hold">
                                          <p:stCondLst>
                                            <p:cond delay="0"/>
                                          </p:stCondLst>
                                        </p:cTn>
                                        <p:tgtEl>
                                          <p:spTgt spid="147"/>
                                        </p:tgtEl>
                                        <p:attrNameLst>
                                          <p:attrName>style.visibility</p:attrName>
                                        </p:attrNameLst>
                                      </p:cBhvr>
                                      <p:to>
                                        <p:strVal val="visible"/>
                                      </p:to>
                                    </p:set>
                                    <p:animEffect transition="in" filter="fade">
                                      <p:cBhvr>
                                        <p:cTn id="66" dur="500"/>
                                        <p:tgtEl>
                                          <p:spTgt spid="147"/>
                                        </p:tgtEl>
                                      </p:cBhvr>
                                    </p:animEffect>
                                  </p:childTnLst>
                                </p:cTn>
                              </p:par>
                              <p:par>
                                <p:cTn id="67" presetID="1" presetClass="exit" presetSubtype="0" fill="hold" nodeType="withEffect">
                                  <p:stCondLst>
                                    <p:cond delay="0"/>
                                  </p:stCondLst>
                                  <p:childTnLst>
                                    <p:set>
                                      <p:cBhvr>
                                        <p:cTn id="68" dur="1" fill="hold">
                                          <p:stCondLst>
                                            <p:cond delay="0"/>
                                          </p:stCondLst>
                                        </p:cTn>
                                        <p:tgtEl>
                                          <p:spTgt spid="14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28"/>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30">
                                            <p:txEl>
                                              <p:pRg st="0" end="0"/>
                                            </p:txEl>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49">
                                            <p:txEl>
                                              <p:pRg st="0" end="0"/>
                                            </p:txEl>
                                          </p:spTgt>
                                        </p:tgtEl>
                                        <p:attrNameLst>
                                          <p:attrName>style.visibility</p:attrName>
                                        </p:attrNameLst>
                                      </p:cBhvr>
                                      <p:to>
                                        <p:strVal val="visible"/>
                                      </p:to>
                                    </p:set>
                                    <p:animEffect transition="in" filter="fade">
                                      <p:cBhvr>
                                        <p:cTn id="77" dur="500"/>
                                        <p:tgtEl>
                                          <p:spTgt spid="149">
                                            <p:txEl>
                                              <p:pRg st="0" end="0"/>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150"/>
                                        </p:tgtEl>
                                        <p:attrNameLst>
                                          <p:attrName>style.visibility</p:attrName>
                                        </p:attrNameLst>
                                      </p:cBhvr>
                                      <p:to>
                                        <p:strVal val="visible"/>
                                      </p:to>
                                    </p:set>
                                    <p:animEffect transition="in" filter="fade">
                                      <p:cBhvr>
                                        <p:cTn id="80" dur="500"/>
                                        <p:tgtEl>
                                          <p:spTgt spid="150"/>
                                        </p:tgtEl>
                                      </p:cBhvr>
                                    </p:animEffect>
                                  </p:childTnLst>
                                </p:cTn>
                              </p:par>
                              <p:par>
                                <p:cTn id="81" presetID="2" presetClass="entr" presetSubtype="4" fill="hold" nodeType="withEffect">
                                  <p:stCondLst>
                                    <p:cond delay="0"/>
                                  </p:stCondLst>
                                  <p:childTnLst>
                                    <p:set>
                                      <p:cBhvr>
                                        <p:cTn id="82" dur="1" fill="hold">
                                          <p:stCondLst>
                                            <p:cond delay="0"/>
                                          </p:stCondLst>
                                        </p:cTn>
                                        <p:tgtEl>
                                          <p:spTgt spid="138"/>
                                        </p:tgtEl>
                                        <p:attrNameLst>
                                          <p:attrName>style.visibility</p:attrName>
                                        </p:attrNameLst>
                                      </p:cBhvr>
                                      <p:to>
                                        <p:strVal val="visible"/>
                                      </p:to>
                                    </p:set>
                                    <p:anim calcmode="lin" valueType="num">
                                      <p:cBhvr additive="base">
                                        <p:cTn id="83" dur="500" fill="hold"/>
                                        <p:tgtEl>
                                          <p:spTgt spid="138"/>
                                        </p:tgtEl>
                                        <p:attrNameLst>
                                          <p:attrName>ppt_x</p:attrName>
                                        </p:attrNameLst>
                                      </p:cBhvr>
                                      <p:tavLst>
                                        <p:tav tm="0">
                                          <p:val>
                                            <p:strVal val="#ppt_x"/>
                                          </p:val>
                                        </p:tav>
                                        <p:tav tm="100000">
                                          <p:val>
                                            <p:strVal val="#ppt_x"/>
                                          </p:val>
                                        </p:tav>
                                      </p:tavLst>
                                    </p:anim>
                                    <p:anim calcmode="lin" valueType="num">
                                      <p:cBhvr additive="base">
                                        <p:cTn id="84" dur="500" fill="hold"/>
                                        <p:tgtEl>
                                          <p:spTgt spid="138"/>
                                        </p:tgtEl>
                                        <p:attrNameLst>
                                          <p:attrName>ppt_y</p:attrName>
                                        </p:attrNameLst>
                                      </p:cBhvr>
                                      <p:tavLst>
                                        <p:tav tm="0">
                                          <p:val>
                                            <p:strVal val="1+#ppt_h/2"/>
                                          </p:val>
                                        </p:tav>
                                        <p:tav tm="100000">
                                          <p:val>
                                            <p:strVal val="#ppt_y"/>
                                          </p:val>
                                        </p:tav>
                                      </p:tavLst>
                                    </p:anim>
                                  </p:childTnLst>
                                </p:cTn>
                              </p:par>
                              <p:par>
                                <p:cTn id="85" presetID="1" presetClass="exit" presetSubtype="0" fill="hold" nodeType="withEffect">
                                  <p:stCondLst>
                                    <p:cond delay="0"/>
                                  </p:stCondLst>
                                  <p:childTnLst>
                                    <p:set>
                                      <p:cBhvr>
                                        <p:cTn id="86" dur="1" fill="hold">
                                          <p:stCondLst>
                                            <p:cond delay="0"/>
                                          </p:stCondLst>
                                        </p:cTn>
                                        <p:tgtEl>
                                          <p:spTgt spid="147"/>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129">
                                            <p:txEl>
                                              <p:pRg st="0" end="0"/>
                                            </p:txEl>
                                          </p:spTgt>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26"/>
                                        </p:tgtEl>
                                        <p:attrNameLst>
                                          <p:attrName>style.visibility</p:attrName>
                                        </p:attrNameLst>
                                      </p:cBhvr>
                                      <p:to>
                                        <p:strVal val="hidden"/>
                                      </p:to>
                                    </p:set>
                                  </p:childTnLst>
                                </p:cTn>
                              </p:par>
                              <p:par>
                                <p:cTn id="91" presetID="2" presetClass="entr" presetSubtype="4" fill="hold" nodeType="withEffect">
                                  <p:stCondLst>
                                    <p:cond delay="0"/>
                                  </p:stCondLst>
                                  <p:childTnLst>
                                    <p:set>
                                      <p:cBhvr>
                                        <p:cTn id="92" dur="1" fill="hold">
                                          <p:stCondLst>
                                            <p:cond delay="0"/>
                                          </p:stCondLst>
                                        </p:cTn>
                                        <p:tgtEl>
                                          <p:spTgt spid="151"/>
                                        </p:tgtEl>
                                        <p:attrNameLst>
                                          <p:attrName>style.visibility</p:attrName>
                                        </p:attrNameLst>
                                      </p:cBhvr>
                                      <p:to>
                                        <p:strVal val="visible"/>
                                      </p:to>
                                    </p:set>
                                    <p:anim calcmode="lin" valueType="num">
                                      <p:cBhvr additive="base">
                                        <p:cTn id="93" dur="500" fill="hold"/>
                                        <p:tgtEl>
                                          <p:spTgt spid="151"/>
                                        </p:tgtEl>
                                        <p:attrNameLst>
                                          <p:attrName>ppt_x</p:attrName>
                                        </p:attrNameLst>
                                      </p:cBhvr>
                                      <p:tavLst>
                                        <p:tav tm="0">
                                          <p:val>
                                            <p:strVal val="#ppt_x"/>
                                          </p:val>
                                        </p:tav>
                                        <p:tav tm="100000">
                                          <p:val>
                                            <p:strVal val="#ppt_x"/>
                                          </p:val>
                                        </p:tav>
                                      </p:tavLst>
                                    </p:anim>
                                    <p:anim calcmode="lin" valueType="num">
                                      <p:cBhvr additive="base">
                                        <p:cTn id="94" dur="500" fill="hold"/>
                                        <p:tgtEl>
                                          <p:spTgt spid="151"/>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25"/>
                                        </p:tgtEl>
                                        <p:attrNameLst>
                                          <p:attrName>style.visibility</p:attrName>
                                        </p:attrNameLst>
                                      </p:cBhvr>
                                      <p:to>
                                        <p:strVal val="visible"/>
                                      </p:to>
                                    </p:set>
                                    <p:animEffect transition="in" filter="fade">
                                      <p:cBhvr>
                                        <p:cTn id="99" dur="500"/>
                                        <p:tgtEl>
                                          <p:spTgt spid="125"/>
                                        </p:tgtEl>
                                      </p:cBhvr>
                                    </p:animEffect>
                                  </p:childTnLst>
                                </p:cTn>
                              </p:par>
                              <p:par>
                                <p:cTn id="100" presetID="10" presetClass="entr" presetSubtype="0" fill="hold" nodeType="withEffect">
                                  <p:stCondLst>
                                    <p:cond delay="0"/>
                                  </p:stCondLst>
                                  <p:childTnLst>
                                    <p:set>
                                      <p:cBhvr>
                                        <p:cTn id="101" dur="1" fill="hold">
                                          <p:stCondLst>
                                            <p:cond delay="0"/>
                                          </p:stCondLst>
                                        </p:cTn>
                                        <p:tgtEl>
                                          <p:spTgt spid="141"/>
                                        </p:tgtEl>
                                        <p:attrNameLst>
                                          <p:attrName>style.visibility</p:attrName>
                                        </p:attrNameLst>
                                      </p:cBhvr>
                                      <p:to>
                                        <p:strVal val="visible"/>
                                      </p:to>
                                    </p:set>
                                    <p:animEffect transition="in" filter="fade">
                                      <p:cBhvr>
                                        <p:cTn id="102" dur="500"/>
                                        <p:tgtEl>
                                          <p:spTgt spid="141"/>
                                        </p:tgtEl>
                                      </p:cBhvr>
                                    </p:animEffect>
                                  </p:childTnLst>
                                </p:cTn>
                              </p:par>
                              <p:par>
                                <p:cTn id="103" presetID="10" presetClass="entr" presetSubtype="0" fill="hold" nodeType="withEffect">
                                  <p:stCondLst>
                                    <p:cond delay="0"/>
                                  </p:stCondLst>
                                  <p:childTnLst>
                                    <p:set>
                                      <p:cBhvr>
                                        <p:cTn id="104" dur="1" fill="hold">
                                          <p:stCondLst>
                                            <p:cond delay="0"/>
                                          </p:stCondLst>
                                        </p:cTn>
                                        <p:tgtEl>
                                          <p:spTgt spid="127"/>
                                        </p:tgtEl>
                                        <p:attrNameLst>
                                          <p:attrName>style.visibility</p:attrName>
                                        </p:attrNameLst>
                                      </p:cBhvr>
                                      <p:to>
                                        <p:strVal val="visible"/>
                                      </p:to>
                                    </p:set>
                                    <p:animEffect transition="in" filter="fade">
                                      <p:cBhvr>
                                        <p:cTn id="105" dur="500"/>
                                        <p:tgtEl>
                                          <p:spTgt spid="127"/>
                                        </p:tgtEl>
                                      </p:cBhvr>
                                    </p:animEffect>
                                  </p:childTnLst>
                                </p:cTn>
                              </p:par>
                              <p:par>
                                <p:cTn id="106" presetID="10" presetClass="entr" presetSubtype="0" fill="hold" nodeType="withEffect">
                                  <p:stCondLst>
                                    <p:cond delay="0"/>
                                  </p:stCondLst>
                                  <p:childTnLst>
                                    <p:set>
                                      <p:cBhvr>
                                        <p:cTn id="107" dur="1" fill="hold">
                                          <p:stCondLst>
                                            <p:cond delay="0"/>
                                          </p:stCondLst>
                                        </p:cTn>
                                        <p:tgtEl>
                                          <p:spTgt spid="148"/>
                                        </p:tgtEl>
                                        <p:attrNameLst>
                                          <p:attrName>style.visibility</p:attrName>
                                        </p:attrNameLst>
                                      </p:cBhvr>
                                      <p:to>
                                        <p:strVal val="visible"/>
                                      </p:to>
                                    </p:set>
                                    <p:animEffect transition="in" filter="fade">
                                      <p:cBhvr>
                                        <p:cTn id="108" dur="500"/>
                                        <p:tgtEl>
                                          <p:spTgt spid="148"/>
                                        </p:tgtEl>
                                      </p:cBhvr>
                                    </p:animEffect>
                                  </p:childTnLst>
                                </p:cTn>
                              </p:par>
                              <p:par>
                                <p:cTn id="109" presetID="10" presetClass="entr" presetSubtype="0" fill="hold" nodeType="withEffect">
                                  <p:stCondLst>
                                    <p:cond delay="0"/>
                                  </p:stCondLst>
                                  <p:childTnLst>
                                    <p:set>
                                      <p:cBhvr>
                                        <p:cTn id="110" dur="1" fill="hold">
                                          <p:stCondLst>
                                            <p:cond delay="0"/>
                                          </p:stCondLst>
                                        </p:cTn>
                                        <p:tgtEl>
                                          <p:spTgt spid="139"/>
                                        </p:tgtEl>
                                        <p:attrNameLst>
                                          <p:attrName>style.visibility</p:attrName>
                                        </p:attrNameLst>
                                      </p:cBhvr>
                                      <p:to>
                                        <p:strVal val="visible"/>
                                      </p:to>
                                    </p:set>
                                    <p:animEffect transition="in" filter="fade">
                                      <p:cBhvr>
                                        <p:cTn id="111" dur="500"/>
                                        <p:tgtEl>
                                          <p:spTgt spid="139"/>
                                        </p:tgtEl>
                                      </p:cBhvr>
                                    </p:animEffect>
                                  </p:childTnLst>
                                </p:cTn>
                              </p:par>
                              <p:par>
                                <p:cTn id="112" presetID="10" presetClass="entr" presetSubtype="0" fill="hold" nodeType="withEffect">
                                  <p:stCondLst>
                                    <p:cond delay="0"/>
                                  </p:stCondLst>
                                  <p:childTnLst>
                                    <p:set>
                                      <p:cBhvr>
                                        <p:cTn id="113" dur="1" fill="hold">
                                          <p:stCondLst>
                                            <p:cond delay="0"/>
                                          </p:stCondLst>
                                        </p:cTn>
                                        <p:tgtEl>
                                          <p:spTgt spid="140"/>
                                        </p:tgtEl>
                                        <p:attrNameLst>
                                          <p:attrName>style.visibility</p:attrName>
                                        </p:attrNameLst>
                                      </p:cBhvr>
                                      <p:to>
                                        <p:strVal val="visible"/>
                                      </p:to>
                                    </p:set>
                                    <p:animEffect transition="in" filter="fade">
                                      <p:cBhvr>
                                        <p:cTn id="114" dur="500"/>
                                        <p:tgtEl>
                                          <p:spTgt spid="140"/>
                                        </p:tgtEl>
                                      </p:cBhvr>
                                    </p:animEffect>
                                  </p:childTnLst>
                                </p:cTn>
                              </p:par>
                              <p:par>
                                <p:cTn id="115" presetID="10" presetClass="entr" presetSubtype="0" fill="hold" nodeType="withEffect">
                                  <p:stCondLst>
                                    <p:cond delay="0"/>
                                  </p:stCondLst>
                                  <p:childTnLst>
                                    <p:set>
                                      <p:cBhvr>
                                        <p:cTn id="116" dur="1" fill="hold">
                                          <p:stCondLst>
                                            <p:cond delay="0"/>
                                          </p:stCondLst>
                                        </p:cTn>
                                        <p:tgtEl>
                                          <p:spTgt spid="142"/>
                                        </p:tgtEl>
                                        <p:attrNameLst>
                                          <p:attrName>style.visibility</p:attrName>
                                        </p:attrNameLst>
                                      </p:cBhvr>
                                      <p:to>
                                        <p:strVal val="visible"/>
                                      </p:to>
                                    </p:set>
                                    <p:animEffect transition="in" filter="fade">
                                      <p:cBhvr>
                                        <p:cTn id="117" dur="500"/>
                                        <p:tgtEl>
                                          <p:spTgt spid="142"/>
                                        </p:tgtEl>
                                      </p:cBhvr>
                                    </p:animEffect>
                                  </p:childTnLst>
                                </p:cTn>
                              </p:par>
                              <p:par>
                                <p:cTn id="118" presetID="1" presetClass="exit" presetSubtype="0" fill="hold" grpId="1" nodeType="withEffect">
                                  <p:stCondLst>
                                    <p:cond delay="0"/>
                                  </p:stCondLst>
                                  <p:childTnLst>
                                    <p:set>
                                      <p:cBhvr>
                                        <p:cTn id="119" dur="1" fill="hold">
                                          <p:stCondLst>
                                            <p:cond delay="0"/>
                                          </p:stCondLst>
                                        </p:cTn>
                                        <p:tgtEl>
                                          <p:spTgt spid="149">
                                            <p:txEl>
                                              <p:pRg st="0" end="0"/>
                                            </p:txEl>
                                          </p:spTgt>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151"/>
                                        </p:tgtEl>
                                        <p:attrNameLst>
                                          <p:attrName>style.visibility</p:attrName>
                                        </p:attrNameLst>
                                      </p:cBhvr>
                                      <p:to>
                                        <p:strVal val="hidden"/>
                                      </p:to>
                                    </p:set>
                                  </p:childTnLst>
                                </p:cTn>
                              </p:par>
                              <p:par>
                                <p:cTn id="122" presetID="1" presetClass="exit" presetSubtype="0" fill="hold" nodeType="withEffect">
                                  <p:stCondLst>
                                    <p:cond delay="0"/>
                                  </p:stCondLst>
                                  <p:childTnLst>
                                    <p:set>
                                      <p:cBhvr>
                                        <p:cTn id="123" dur="1" fill="hold">
                                          <p:stCondLst>
                                            <p:cond delay="0"/>
                                          </p:stCondLst>
                                        </p:cTn>
                                        <p:tgtEl>
                                          <p:spTgt spid="1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9" grpId="0" build="allAtOnce"/>
      <p:bldP spid="130" grpId="0" build="allAtOnce"/>
      <p:bldP spid="136" grpId="0" animBg="1"/>
      <p:bldP spid="137" grpId="0" animBg="1"/>
      <p:bldP spid="143" grpId="0" build="allAtOnce"/>
      <p:bldP spid="149" grpId="0" build="allAtOnce"/>
      <p:bldP spid="149" grpI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A1C4C3B-2B4B-489E-B766-56ABC3EF03B9}"/>
              </a:ext>
            </a:extLst>
          </p:cNvPr>
          <p:cNvSpPr>
            <a:spLocks noGrp="1"/>
          </p:cNvSpPr>
          <p:nvPr>
            <p:ph type="body" sz="quarter" idx="11"/>
          </p:nvPr>
        </p:nvSpPr>
        <p:spPr/>
        <p:txBody>
          <a:bodyPr/>
          <a:lstStyle/>
          <a:p>
            <a:r>
              <a:rPr lang="en-US" altLang="en-US" dirty="0"/>
              <a:t>DTF – Interpreting Traces</a:t>
            </a:r>
            <a:endParaRPr lang="en-US" dirty="0"/>
          </a:p>
        </p:txBody>
      </p:sp>
      <p:pic>
        <p:nvPicPr>
          <p:cNvPr id="92" name="Content Placeholder 4">
            <a:extLst>
              <a:ext uri="{FF2B5EF4-FFF2-40B4-BE49-F238E27FC236}">
                <a16:creationId xmlns:a16="http://schemas.microsoft.com/office/drawing/2014/main" id="{923FED73-60D2-4BF1-9841-E393B5BC0738}"/>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2258817" y="2739484"/>
            <a:ext cx="7681912" cy="3565525"/>
          </a:xfrm>
          <a:prstGeom prst="rect">
            <a:avLst/>
          </a:prstGeom>
          <a:noFill/>
        </p:spPr>
      </p:pic>
      <p:sp>
        <p:nvSpPr>
          <p:cNvPr id="93" name="TextBox 92">
            <a:extLst>
              <a:ext uri="{FF2B5EF4-FFF2-40B4-BE49-F238E27FC236}">
                <a16:creationId xmlns:a16="http://schemas.microsoft.com/office/drawing/2014/main" id="{B43D2FFB-93E3-4D98-AD48-424FAD56D629}"/>
              </a:ext>
            </a:extLst>
          </p:cNvPr>
          <p:cNvSpPr txBox="1"/>
          <p:nvPr/>
        </p:nvSpPr>
        <p:spPr>
          <a:xfrm>
            <a:off x="9102529" y="2040984"/>
            <a:ext cx="1127125" cy="36988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Antenna</a:t>
            </a:r>
          </a:p>
        </p:txBody>
      </p:sp>
      <p:cxnSp>
        <p:nvCxnSpPr>
          <p:cNvPr id="94" name="Straight Arrow Connector 93">
            <a:extLst>
              <a:ext uri="{FF2B5EF4-FFF2-40B4-BE49-F238E27FC236}">
                <a16:creationId xmlns:a16="http://schemas.microsoft.com/office/drawing/2014/main" id="{178C9D6E-4486-490A-AC13-645926F9C5D6}"/>
              </a:ext>
            </a:extLst>
          </p:cNvPr>
          <p:cNvCxnSpPr>
            <a:cxnSpLocks/>
          </p:cNvCxnSpPr>
          <p:nvPr/>
        </p:nvCxnSpPr>
        <p:spPr>
          <a:xfrm flipH="1">
            <a:off x="8939017" y="2406109"/>
            <a:ext cx="463550" cy="113188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597E5AE-D57C-4E8A-9E07-FACC3C82B154}"/>
              </a:ext>
            </a:extLst>
          </p:cNvPr>
          <p:cNvCxnSpPr>
            <a:cxnSpLocks/>
          </p:cNvCxnSpPr>
          <p:nvPr/>
        </p:nvCxnSpPr>
        <p:spPr>
          <a:xfrm>
            <a:off x="1025329" y="2569621"/>
            <a:ext cx="0" cy="183356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97" name="Arc 96">
            <a:extLst>
              <a:ext uri="{FF2B5EF4-FFF2-40B4-BE49-F238E27FC236}">
                <a16:creationId xmlns:a16="http://schemas.microsoft.com/office/drawing/2014/main" id="{4A5647FA-494B-4F9A-8957-B440CBB871DF}"/>
              </a:ext>
            </a:extLst>
          </p:cNvPr>
          <p:cNvSpPr/>
          <p:nvPr/>
        </p:nvSpPr>
        <p:spPr>
          <a:xfrm rot="-5400000">
            <a:off x="1025329" y="2329909"/>
            <a:ext cx="549275" cy="549275"/>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98" name="Straight Connector 97">
            <a:extLst>
              <a:ext uri="{FF2B5EF4-FFF2-40B4-BE49-F238E27FC236}">
                <a16:creationId xmlns:a16="http://schemas.microsoft.com/office/drawing/2014/main" id="{4040BE0F-8BE6-4EDD-9461-8D2D03ADACA3}"/>
              </a:ext>
            </a:extLst>
          </p:cNvPr>
          <p:cNvCxnSpPr>
            <a:cxnSpLocks/>
          </p:cNvCxnSpPr>
          <p:nvPr/>
        </p:nvCxnSpPr>
        <p:spPr>
          <a:xfrm flipV="1">
            <a:off x="1299967" y="2309271"/>
            <a:ext cx="838200" cy="1746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180F4E0-D624-487F-9959-4E6D7339BF76}"/>
              </a:ext>
            </a:extLst>
          </p:cNvPr>
          <p:cNvCxnSpPr>
            <a:cxnSpLocks/>
          </p:cNvCxnSpPr>
          <p:nvPr/>
        </p:nvCxnSpPr>
        <p:spPr>
          <a:xfrm>
            <a:off x="2457254" y="2318796"/>
            <a:ext cx="226853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453735BE-07DA-4B49-B5EE-1C4DB8274F70}"/>
              </a:ext>
            </a:extLst>
          </p:cNvPr>
          <p:cNvSpPr/>
          <p:nvPr/>
        </p:nvSpPr>
        <p:spPr>
          <a:xfrm>
            <a:off x="2063554" y="2218784"/>
            <a:ext cx="393700" cy="19843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sp>
        <p:nvSpPr>
          <p:cNvPr id="101" name="Rectangle 100">
            <a:extLst>
              <a:ext uri="{FF2B5EF4-FFF2-40B4-BE49-F238E27FC236}">
                <a16:creationId xmlns:a16="http://schemas.microsoft.com/office/drawing/2014/main" id="{E458A106-0CD3-466C-AA1D-B3E4DC15D07E}"/>
              </a:ext>
            </a:extLst>
          </p:cNvPr>
          <p:cNvSpPr/>
          <p:nvPr/>
        </p:nvSpPr>
        <p:spPr>
          <a:xfrm>
            <a:off x="4725792" y="2220371"/>
            <a:ext cx="393700" cy="1968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cxnSp>
        <p:nvCxnSpPr>
          <p:cNvPr id="102" name="Straight Connector 101">
            <a:extLst>
              <a:ext uri="{FF2B5EF4-FFF2-40B4-BE49-F238E27FC236}">
                <a16:creationId xmlns:a16="http://schemas.microsoft.com/office/drawing/2014/main" id="{2E9D9E47-2EB6-4AD4-90ED-48A0DBB52AB6}"/>
              </a:ext>
            </a:extLst>
          </p:cNvPr>
          <p:cNvCxnSpPr>
            <a:cxnSpLocks/>
          </p:cNvCxnSpPr>
          <p:nvPr/>
        </p:nvCxnSpPr>
        <p:spPr>
          <a:xfrm flipV="1">
            <a:off x="5119492" y="2304509"/>
            <a:ext cx="2128837" cy="142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C7508D7E-DE85-4121-A27C-420D76B860A6}"/>
              </a:ext>
            </a:extLst>
          </p:cNvPr>
          <p:cNvSpPr/>
          <p:nvPr/>
        </p:nvSpPr>
        <p:spPr>
          <a:xfrm>
            <a:off x="7248329" y="2209259"/>
            <a:ext cx="393700" cy="1968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cxnSp>
        <p:nvCxnSpPr>
          <p:cNvPr id="104" name="Straight Connector 103">
            <a:extLst>
              <a:ext uri="{FF2B5EF4-FFF2-40B4-BE49-F238E27FC236}">
                <a16:creationId xmlns:a16="http://schemas.microsoft.com/office/drawing/2014/main" id="{D58BC2C9-9987-48E0-8CBE-10326D71DB03}"/>
              </a:ext>
            </a:extLst>
          </p:cNvPr>
          <p:cNvCxnSpPr>
            <a:cxnSpLocks/>
          </p:cNvCxnSpPr>
          <p:nvPr/>
        </p:nvCxnSpPr>
        <p:spPr>
          <a:xfrm flipV="1">
            <a:off x="7642029" y="2293396"/>
            <a:ext cx="930275" cy="14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5" name="Arc 104">
            <a:extLst>
              <a:ext uri="{FF2B5EF4-FFF2-40B4-BE49-F238E27FC236}">
                <a16:creationId xmlns:a16="http://schemas.microsoft.com/office/drawing/2014/main" id="{883092CC-86BB-45A7-A5D0-63F069C19097}"/>
              </a:ext>
            </a:extLst>
          </p:cNvPr>
          <p:cNvSpPr/>
          <p:nvPr/>
        </p:nvSpPr>
        <p:spPr>
          <a:xfrm rot="5400000">
            <a:off x="8298460" y="1744915"/>
            <a:ext cx="549275" cy="547688"/>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106" name="Straight Connector 105">
            <a:extLst>
              <a:ext uri="{FF2B5EF4-FFF2-40B4-BE49-F238E27FC236}">
                <a16:creationId xmlns:a16="http://schemas.microsoft.com/office/drawing/2014/main" id="{082B07E8-EA06-43AB-B078-1ABB2DFC0B01}"/>
              </a:ext>
            </a:extLst>
          </p:cNvPr>
          <p:cNvCxnSpPr/>
          <p:nvPr/>
        </p:nvCxnSpPr>
        <p:spPr>
          <a:xfrm>
            <a:off x="8846942" y="1520284"/>
            <a:ext cx="0" cy="4984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Isosceles Triangle 106">
            <a:extLst>
              <a:ext uri="{FF2B5EF4-FFF2-40B4-BE49-F238E27FC236}">
                <a16:creationId xmlns:a16="http://schemas.microsoft.com/office/drawing/2014/main" id="{B01D3DEF-CDB6-4465-9864-024E06649FCB}"/>
              </a:ext>
            </a:extLst>
          </p:cNvPr>
          <p:cNvSpPr/>
          <p:nvPr/>
        </p:nvSpPr>
        <p:spPr>
          <a:xfrm rot="10800000">
            <a:off x="8650092" y="1394871"/>
            <a:ext cx="395287" cy="24923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sp>
        <p:nvSpPr>
          <p:cNvPr id="108" name="TextBox 107">
            <a:extLst>
              <a:ext uri="{FF2B5EF4-FFF2-40B4-BE49-F238E27FC236}">
                <a16:creationId xmlns:a16="http://schemas.microsoft.com/office/drawing/2014/main" id="{B7081499-B7A7-4292-8120-D203DC893EDD}"/>
              </a:ext>
            </a:extLst>
          </p:cNvPr>
          <p:cNvSpPr txBox="1"/>
          <p:nvPr/>
        </p:nvSpPr>
        <p:spPr>
          <a:xfrm>
            <a:off x="1039617" y="2796634"/>
            <a:ext cx="1306512" cy="64611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Analyzer Connection</a:t>
            </a:r>
          </a:p>
        </p:txBody>
      </p:sp>
      <p:cxnSp>
        <p:nvCxnSpPr>
          <p:cNvPr id="109" name="Straight Arrow Connector 108">
            <a:extLst>
              <a:ext uri="{FF2B5EF4-FFF2-40B4-BE49-F238E27FC236}">
                <a16:creationId xmlns:a16="http://schemas.microsoft.com/office/drawing/2014/main" id="{0E759D5C-517F-490A-B3B6-9AE6518945EC}"/>
              </a:ext>
            </a:extLst>
          </p:cNvPr>
          <p:cNvCxnSpPr>
            <a:cxnSpLocks/>
          </p:cNvCxnSpPr>
          <p:nvPr/>
        </p:nvCxnSpPr>
        <p:spPr>
          <a:xfrm flipV="1">
            <a:off x="1584129" y="2468021"/>
            <a:ext cx="463550" cy="37465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6D9688FA-91B9-40C7-B65B-11FE5C565DDD}"/>
              </a:ext>
            </a:extLst>
          </p:cNvPr>
          <p:cNvCxnSpPr>
            <a:cxnSpLocks/>
          </p:cNvCxnSpPr>
          <p:nvPr/>
        </p:nvCxnSpPr>
        <p:spPr>
          <a:xfrm>
            <a:off x="1501579" y="3499896"/>
            <a:ext cx="728663" cy="94773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679FABD5-07C2-4A7F-AA42-504DC9FE5DD0}"/>
              </a:ext>
            </a:extLst>
          </p:cNvPr>
          <p:cNvSpPr txBox="1"/>
          <p:nvPr/>
        </p:nvSpPr>
        <p:spPr>
          <a:xfrm>
            <a:off x="3111304" y="5174709"/>
            <a:ext cx="1109663" cy="36988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Feed Line</a:t>
            </a:r>
          </a:p>
        </p:txBody>
      </p:sp>
      <p:cxnSp>
        <p:nvCxnSpPr>
          <p:cNvPr id="112" name="Straight Arrow Connector 111">
            <a:extLst>
              <a:ext uri="{FF2B5EF4-FFF2-40B4-BE49-F238E27FC236}">
                <a16:creationId xmlns:a16="http://schemas.microsoft.com/office/drawing/2014/main" id="{DC540046-E279-4A43-9D4A-2708E2DDD9EC}"/>
              </a:ext>
            </a:extLst>
          </p:cNvPr>
          <p:cNvCxnSpPr>
            <a:cxnSpLocks/>
          </p:cNvCxnSpPr>
          <p:nvPr/>
        </p:nvCxnSpPr>
        <p:spPr>
          <a:xfrm flipH="1">
            <a:off x="3225604" y="1977484"/>
            <a:ext cx="117475" cy="27622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6262196B-2CCD-41C7-9C44-28BAECBB0528}"/>
              </a:ext>
            </a:extLst>
          </p:cNvPr>
          <p:cNvCxnSpPr>
            <a:cxnSpLocks/>
          </p:cNvCxnSpPr>
          <p:nvPr/>
        </p:nvCxnSpPr>
        <p:spPr>
          <a:xfrm>
            <a:off x="3225604" y="4266659"/>
            <a:ext cx="212725" cy="49847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43B1D014-16E3-4273-9F4E-9F3FFCB6D83D}"/>
              </a:ext>
            </a:extLst>
          </p:cNvPr>
          <p:cNvSpPr txBox="1"/>
          <p:nvPr/>
        </p:nvSpPr>
        <p:spPr>
          <a:xfrm>
            <a:off x="5302054" y="3950746"/>
            <a:ext cx="1651000" cy="6477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Non precision barrel</a:t>
            </a:r>
          </a:p>
        </p:txBody>
      </p:sp>
      <p:cxnSp>
        <p:nvCxnSpPr>
          <p:cNvPr id="115" name="Straight Arrow Connector 114">
            <a:extLst>
              <a:ext uri="{FF2B5EF4-FFF2-40B4-BE49-F238E27FC236}">
                <a16:creationId xmlns:a16="http://schemas.microsoft.com/office/drawing/2014/main" id="{8D24507F-B4EE-4FC7-8745-DB16BEB7487B}"/>
              </a:ext>
            </a:extLst>
          </p:cNvPr>
          <p:cNvCxnSpPr>
            <a:cxnSpLocks/>
          </p:cNvCxnSpPr>
          <p:nvPr/>
        </p:nvCxnSpPr>
        <p:spPr>
          <a:xfrm flipH="1">
            <a:off x="6224392" y="1848896"/>
            <a:ext cx="198437" cy="36036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0DEB4E29-0F38-4F83-BBB5-C5A2B62C60C4}"/>
              </a:ext>
            </a:extLst>
          </p:cNvPr>
          <p:cNvCxnSpPr>
            <a:cxnSpLocks/>
          </p:cNvCxnSpPr>
          <p:nvPr/>
        </p:nvCxnSpPr>
        <p:spPr>
          <a:xfrm flipV="1">
            <a:off x="5573517" y="4885784"/>
            <a:ext cx="236537" cy="51911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F227D36-BD40-40ED-88FF-DE21D13DE5CD}"/>
              </a:ext>
            </a:extLst>
          </p:cNvPr>
          <p:cNvCxnSpPr>
            <a:cxnSpLocks/>
          </p:cNvCxnSpPr>
          <p:nvPr/>
        </p:nvCxnSpPr>
        <p:spPr>
          <a:xfrm>
            <a:off x="4282879" y="1672684"/>
            <a:ext cx="515938" cy="48418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EF690B34-2E84-4F02-B41D-6FBD96C79C5E}"/>
              </a:ext>
            </a:extLst>
          </p:cNvPr>
          <p:cNvCxnSpPr>
            <a:cxnSpLocks/>
          </p:cNvCxnSpPr>
          <p:nvPr/>
        </p:nvCxnSpPr>
        <p:spPr>
          <a:xfrm flipH="1">
            <a:off x="5033767" y="4266659"/>
            <a:ext cx="268287" cy="101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8C24ADD5-8C4D-42C8-A71F-A0CC54E7856E}"/>
              </a:ext>
            </a:extLst>
          </p:cNvPr>
          <p:cNvSpPr txBox="1"/>
          <p:nvPr/>
        </p:nvSpPr>
        <p:spPr>
          <a:xfrm>
            <a:off x="5610029" y="5268371"/>
            <a:ext cx="1109663" cy="369888"/>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Feed Line</a:t>
            </a:r>
          </a:p>
        </p:txBody>
      </p:sp>
      <p:cxnSp>
        <p:nvCxnSpPr>
          <p:cNvPr id="120" name="Straight Arrow Connector 119">
            <a:extLst>
              <a:ext uri="{FF2B5EF4-FFF2-40B4-BE49-F238E27FC236}">
                <a16:creationId xmlns:a16="http://schemas.microsoft.com/office/drawing/2014/main" id="{C135407A-FB3F-4C7F-96D3-ABEEF144DCF2}"/>
              </a:ext>
            </a:extLst>
          </p:cNvPr>
          <p:cNvCxnSpPr>
            <a:cxnSpLocks/>
          </p:cNvCxnSpPr>
          <p:nvPr/>
        </p:nvCxnSpPr>
        <p:spPr>
          <a:xfrm flipH="1" flipV="1">
            <a:off x="9043792" y="1520284"/>
            <a:ext cx="358775" cy="5207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D7019592-7D74-4263-8C9D-ACBB74A58242}"/>
              </a:ext>
            </a:extLst>
          </p:cNvPr>
          <p:cNvSpPr txBox="1"/>
          <p:nvPr/>
        </p:nvSpPr>
        <p:spPr>
          <a:xfrm>
            <a:off x="7397554" y="4733384"/>
            <a:ext cx="1358900" cy="6477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Connection to Antenna</a:t>
            </a:r>
          </a:p>
        </p:txBody>
      </p:sp>
      <p:cxnSp>
        <p:nvCxnSpPr>
          <p:cNvPr id="122" name="Straight Arrow Connector 121">
            <a:extLst>
              <a:ext uri="{FF2B5EF4-FFF2-40B4-BE49-F238E27FC236}">
                <a16:creationId xmlns:a16="http://schemas.microsoft.com/office/drawing/2014/main" id="{51A5C18D-1CA5-4E1C-AE58-4DA6735476C3}"/>
              </a:ext>
            </a:extLst>
          </p:cNvPr>
          <p:cNvCxnSpPr>
            <a:cxnSpLocks/>
          </p:cNvCxnSpPr>
          <p:nvPr/>
        </p:nvCxnSpPr>
        <p:spPr>
          <a:xfrm>
            <a:off x="7284842" y="1767934"/>
            <a:ext cx="119062" cy="38576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38B3BE3C-D896-432E-B166-56C899104EE9}"/>
              </a:ext>
            </a:extLst>
          </p:cNvPr>
          <p:cNvCxnSpPr>
            <a:cxnSpLocks/>
          </p:cNvCxnSpPr>
          <p:nvPr/>
        </p:nvCxnSpPr>
        <p:spPr>
          <a:xfrm flipH="1" flipV="1">
            <a:off x="7445179" y="3972971"/>
            <a:ext cx="296863" cy="79216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EAEBAE69-AB6C-45B2-953B-3A01A02DFC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809" y="4403184"/>
            <a:ext cx="642173" cy="1280160"/>
          </a:xfrm>
          <a:prstGeom prst="rect">
            <a:avLst/>
          </a:prstGeom>
        </p:spPr>
      </p:pic>
    </p:spTree>
    <p:extLst>
      <p:ext uri="{BB962C8B-B14F-4D97-AF65-F5344CB8AC3E}">
        <p14:creationId xmlns:p14="http://schemas.microsoft.com/office/powerpoint/2010/main" val="27411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fade">
                                      <p:cBhvr>
                                        <p:cTn id="10" dur="500"/>
                                        <p:tgtEl>
                                          <p:spTgt spid="96"/>
                                        </p:tgtEl>
                                      </p:cBhvr>
                                    </p:animEffect>
                                  </p:childTnLst>
                                </p:cTn>
                              </p:par>
                              <p:par>
                                <p:cTn id="11" presetID="10" presetClass="entr" presetSubtype="0" fill="hold"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fade">
                                      <p:cBhvr>
                                        <p:cTn id="13" dur="500"/>
                                        <p:tgtEl>
                                          <p:spTgt spid="97"/>
                                        </p:tgtEl>
                                      </p:cBhvr>
                                    </p:animEffect>
                                  </p:childTnLst>
                                </p:cTn>
                              </p:par>
                              <p:par>
                                <p:cTn id="14" presetID="10" presetClass="entr" presetSubtype="0" fill="hold"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fade">
                                      <p:cBhvr>
                                        <p:cTn id="16" dur="500"/>
                                        <p:tgtEl>
                                          <p:spTgt spid="9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childTnLst>
                                </p:cTn>
                              </p:par>
                              <p:par>
                                <p:cTn id="20" presetID="14" presetClass="entr" presetSubtype="10" fill="hold" nodeType="withEffect">
                                  <p:stCondLst>
                                    <p:cond delay="0"/>
                                  </p:stCondLst>
                                  <p:childTnLst>
                                    <p:set>
                                      <p:cBhvr>
                                        <p:cTn id="21" dur="1" fill="hold">
                                          <p:stCondLst>
                                            <p:cond delay="0"/>
                                          </p:stCondLst>
                                        </p:cTn>
                                        <p:tgtEl>
                                          <p:spTgt spid="108">
                                            <p:txEl>
                                              <p:pRg st="0" end="0"/>
                                            </p:txEl>
                                          </p:spTgt>
                                        </p:tgtEl>
                                        <p:attrNameLst>
                                          <p:attrName>style.visibility</p:attrName>
                                        </p:attrNameLst>
                                      </p:cBhvr>
                                      <p:to>
                                        <p:strVal val="visible"/>
                                      </p:to>
                                    </p:set>
                                    <p:animEffect transition="in" filter="randombar(horizontal)">
                                      <p:cBhvr>
                                        <p:cTn id="22" dur="500"/>
                                        <p:tgtEl>
                                          <p:spTgt spid="108">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childTnLst>
                                </p:cTn>
                              </p:par>
                              <p:par>
                                <p:cTn id="26" presetID="10" presetClass="entr" presetSubtype="0" fill="hold" nodeType="withEffect">
                                  <p:stCondLst>
                                    <p:cond delay="0"/>
                                  </p:stCondLst>
                                  <p:childTnLst>
                                    <p:set>
                                      <p:cBhvr>
                                        <p:cTn id="27" dur="1" fill="hold">
                                          <p:stCondLst>
                                            <p:cond delay="0"/>
                                          </p:stCondLst>
                                        </p:cTn>
                                        <p:tgtEl>
                                          <p:spTgt spid="110"/>
                                        </p:tgtEl>
                                        <p:attrNameLst>
                                          <p:attrName>style.visibility</p:attrName>
                                        </p:attrNameLst>
                                      </p:cBhvr>
                                      <p:to>
                                        <p:strVal val="visible"/>
                                      </p:to>
                                    </p:set>
                                    <p:animEffect transition="in" filter="fade">
                                      <p:cBhvr>
                                        <p:cTn id="28" dur="500"/>
                                        <p:tgtEl>
                                          <p:spTgt spid="1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11">
                                            <p:txEl>
                                              <p:pRg st="0" end="0"/>
                                            </p:txEl>
                                          </p:spTgt>
                                        </p:tgtEl>
                                        <p:attrNameLst>
                                          <p:attrName>style.visibility</p:attrName>
                                        </p:attrNameLst>
                                      </p:cBhvr>
                                      <p:to>
                                        <p:strVal val="visible"/>
                                      </p:to>
                                    </p:set>
                                    <p:animEffect transition="in" filter="randombar(horizontal)">
                                      <p:cBhvr>
                                        <p:cTn id="33" dur="500"/>
                                        <p:tgtEl>
                                          <p:spTgt spid="111">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par>
                                <p:cTn id="37" presetID="2" presetClass="entr" presetSubtype="4" fill="hold" nodeType="withEffect">
                                  <p:stCondLst>
                                    <p:cond delay="0"/>
                                  </p:stCondLst>
                                  <p:childTnLst>
                                    <p:set>
                                      <p:cBhvr>
                                        <p:cTn id="38" dur="1" fill="hold">
                                          <p:stCondLst>
                                            <p:cond delay="0"/>
                                          </p:stCondLst>
                                        </p:cTn>
                                        <p:tgtEl>
                                          <p:spTgt spid="113"/>
                                        </p:tgtEl>
                                        <p:attrNameLst>
                                          <p:attrName>style.visibility</p:attrName>
                                        </p:attrNameLst>
                                      </p:cBhvr>
                                      <p:to>
                                        <p:strVal val="visible"/>
                                      </p:to>
                                    </p:set>
                                    <p:anim calcmode="lin" valueType="num">
                                      <p:cBhvr additive="base">
                                        <p:cTn id="39" dur="500" fill="hold"/>
                                        <p:tgtEl>
                                          <p:spTgt spid="113"/>
                                        </p:tgtEl>
                                        <p:attrNameLst>
                                          <p:attrName>ppt_x</p:attrName>
                                        </p:attrNameLst>
                                      </p:cBhvr>
                                      <p:tavLst>
                                        <p:tav tm="0">
                                          <p:val>
                                            <p:strVal val="#ppt_x"/>
                                          </p:val>
                                        </p:tav>
                                        <p:tav tm="100000">
                                          <p:val>
                                            <p:strVal val="#ppt_x"/>
                                          </p:val>
                                        </p:tav>
                                      </p:tavLst>
                                    </p:anim>
                                    <p:anim calcmode="lin" valueType="num">
                                      <p:cBhvr additive="base">
                                        <p:cTn id="40" dur="500" fill="hold"/>
                                        <p:tgtEl>
                                          <p:spTgt spid="113"/>
                                        </p:tgtEl>
                                        <p:attrNameLst>
                                          <p:attrName>ppt_y</p:attrName>
                                        </p:attrNameLst>
                                      </p:cBhvr>
                                      <p:tavLst>
                                        <p:tav tm="0">
                                          <p:val>
                                            <p:strVal val="1+#ppt_h/2"/>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fade">
                                      <p:cBhvr>
                                        <p:cTn id="43" dur="500"/>
                                        <p:tgtEl>
                                          <p:spTgt spid="99"/>
                                        </p:tgtEl>
                                      </p:cBhvr>
                                    </p:animEffect>
                                  </p:childTnLst>
                                </p:cTn>
                              </p:par>
                              <p:par>
                                <p:cTn id="44" presetID="1" presetClass="exit" presetSubtype="0" fill="hold" grpId="0" nodeType="withEffect">
                                  <p:stCondLst>
                                    <p:cond delay="0"/>
                                  </p:stCondLst>
                                  <p:childTnLst>
                                    <p:set>
                                      <p:cBhvr>
                                        <p:cTn id="45" dur="1" fill="hold">
                                          <p:stCondLst>
                                            <p:cond delay="0"/>
                                          </p:stCondLst>
                                        </p:cTn>
                                        <p:tgtEl>
                                          <p:spTgt spid="108">
                                            <p:txEl>
                                              <p:pRg st="0" end="0"/>
                                            </p:txEl>
                                          </p:spTgt>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09"/>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1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1"/>
                                        </p:tgtEl>
                                        <p:attrNameLst>
                                          <p:attrName>style.visibility</p:attrName>
                                        </p:attrNameLst>
                                      </p:cBhvr>
                                      <p:to>
                                        <p:strVal val="visible"/>
                                      </p:to>
                                    </p:set>
                                    <p:animEffect transition="in" filter="fade">
                                      <p:cBhvr>
                                        <p:cTn id="54" dur="500"/>
                                        <p:tgtEl>
                                          <p:spTgt spid="10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4"/>
                                        </p:tgtEl>
                                        <p:attrNameLst>
                                          <p:attrName>style.visibility</p:attrName>
                                        </p:attrNameLst>
                                      </p:cBhvr>
                                      <p:to>
                                        <p:strVal val="visible"/>
                                      </p:to>
                                    </p:set>
                                    <p:animEffect transition="in" filter="fade">
                                      <p:cBhvr>
                                        <p:cTn id="57" dur="500"/>
                                        <p:tgtEl>
                                          <p:spTgt spid="114"/>
                                        </p:tgtEl>
                                      </p:cBhvr>
                                    </p:animEffect>
                                  </p:childTnLst>
                                </p:cTn>
                              </p:par>
                              <p:par>
                                <p:cTn id="58" presetID="10" presetClass="entr" presetSubtype="0" fill="hold" nodeType="withEffect">
                                  <p:stCondLst>
                                    <p:cond delay="0"/>
                                  </p:stCondLst>
                                  <p:childTnLst>
                                    <p:set>
                                      <p:cBhvr>
                                        <p:cTn id="59" dur="1" fill="hold">
                                          <p:stCondLst>
                                            <p:cond delay="0"/>
                                          </p:stCondLst>
                                        </p:cTn>
                                        <p:tgtEl>
                                          <p:spTgt spid="117"/>
                                        </p:tgtEl>
                                        <p:attrNameLst>
                                          <p:attrName>style.visibility</p:attrName>
                                        </p:attrNameLst>
                                      </p:cBhvr>
                                      <p:to>
                                        <p:strVal val="visible"/>
                                      </p:to>
                                    </p:set>
                                    <p:animEffect transition="in" filter="fade">
                                      <p:cBhvr>
                                        <p:cTn id="60" dur="500"/>
                                        <p:tgtEl>
                                          <p:spTgt spid="117"/>
                                        </p:tgtEl>
                                      </p:cBhvr>
                                    </p:animEffect>
                                  </p:childTnLst>
                                </p:cTn>
                              </p:par>
                              <p:par>
                                <p:cTn id="61" presetID="10"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500"/>
                                        <p:tgtEl>
                                          <p:spTgt spid="118"/>
                                        </p:tgtEl>
                                      </p:cBhvr>
                                    </p:animEffect>
                                  </p:childTnLst>
                                </p:cTn>
                              </p:par>
                              <p:par>
                                <p:cTn id="64" presetID="1" presetClass="exit" presetSubtype="0" fill="hold" nodeType="withEffect">
                                  <p:stCondLst>
                                    <p:cond delay="0"/>
                                  </p:stCondLst>
                                  <p:childTnLst>
                                    <p:set>
                                      <p:cBhvr>
                                        <p:cTn id="65" dur="1" fill="hold">
                                          <p:stCondLst>
                                            <p:cond delay="0"/>
                                          </p:stCondLst>
                                        </p:cTn>
                                        <p:tgtEl>
                                          <p:spTgt spid="112"/>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113"/>
                                        </p:tgtEl>
                                        <p:attrNameLst>
                                          <p:attrName>style.visibility</p:attrName>
                                        </p:attrNameLst>
                                      </p:cBhvr>
                                      <p:to>
                                        <p:strVal val="hidden"/>
                                      </p:to>
                                    </p:set>
                                  </p:childTnLst>
                                </p:cTn>
                              </p:par>
                              <p:par>
                                <p:cTn id="68" presetID="1" presetClass="exit" presetSubtype="0" fill="hold" grpId="0" nodeType="withEffect">
                                  <p:stCondLst>
                                    <p:cond delay="0"/>
                                  </p:stCondLst>
                                  <p:childTnLst>
                                    <p:set>
                                      <p:cBhvr>
                                        <p:cTn id="69" dur="1" fill="hold">
                                          <p:stCondLst>
                                            <p:cond delay="0"/>
                                          </p:stCondLst>
                                        </p:cTn>
                                        <p:tgtEl>
                                          <p:spTgt spid="111">
                                            <p:txEl>
                                              <p:pRg st="0" end="0"/>
                                            </p:txEl>
                                          </p:spTgt>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9">
                                            <p:txEl>
                                              <p:pRg st="0" end="0"/>
                                            </p:txEl>
                                          </p:spTgt>
                                        </p:tgtEl>
                                        <p:attrNameLst>
                                          <p:attrName>style.visibility</p:attrName>
                                        </p:attrNameLst>
                                      </p:cBhvr>
                                      <p:to>
                                        <p:strVal val="visible"/>
                                      </p:to>
                                    </p:set>
                                    <p:animEffect transition="in" filter="fade">
                                      <p:cBhvr>
                                        <p:cTn id="74" dur="500"/>
                                        <p:tgtEl>
                                          <p:spTgt spid="119">
                                            <p:txEl>
                                              <p:pRg st="0" end="0"/>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102"/>
                                        </p:tgtEl>
                                        <p:attrNameLst>
                                          <p:attrName>style.visibility</p:attrName>
                                        </p:attrNameLst>
                                      </p:cBhvr>
                                      <p:to>
                                        <p:strVal val="visible"/>
                                      </p:to>
                                    </p:set>
                                    <p:animEffect transition="in" filter="fade">
                                      <p:cBhvr>
                                        <p:cTn id="77" dur="500"/>
                                        <p:tgtEl>
                                          <p:spTgt spid="102"/>
                                        </p:tgtEl>
                                      </p:cBhvr>
                                    </p:animEffect>
                                  </p:childTnLst>
                                </p:cTn>
                              </p:par>
                              <p:par>
                                <p:cTn id="78" presetID="10" presetClass="entr" presetSubtype="0" fill="hold" nodeType="withEffect">
                                  <p:stCondLst>
                                    <p:cond delay="0"/>
                                  </p:stCondLst>
                                  <p:childTnLst>
                                    <p:set>
                                      <p:cBhvr>
                                        <p:cTn id="79" dur="1" fill="hold">
                                          <p:stCondLst>
                                            <p:cond delay="0"/>
                                          </p:stCondLst>
                                        </p:cTn>
                                        <p:tgtEl>
                                          <p:spTgt spid="116"/>
                                        </p:tgtEl>
                                        <p:attrNameLst>
                                          <p:attrName>style.visibility</p:attrName>
                                        </p:attrNameLst>
                                      </p:cBhvr>
                                      <p:to>
                                        <p:strVal val="visible"/>
                                      </p:to>
                                    </p:set>
                                    <p:animEffect transition="in" filter="fade">
                                      <p:cBhvr>
                                        <p:cTn id="80" dur="500"/>
                                        <p:tgtEl>
                                          <p:spTgt spid="116"/>
                                        </p:tgtEl>
                                      </p:cBhvr>
                                    </p:animEffect>
                                  </p:childTnLst>
                                </p:cTn>
                              </p:par>
                              <p:par>
                                <p:cTn id="81" presetID="10" presetClass="entr" presetSubtype="0" fill="hold" nodeType="withEffect">
                                  <p:stCondLst>
                                    <p:cond delay="0"/>
                                  </p:stCondLst>
                                  <p:childTnLst>
                                    <p:set>
                                      <p:cBhvr>
                                        <p:cTn id="82" dur="1" fill="hold">
                                          <p:stCondLst>
                                            <p:cond delay="0"/>
                                          </p:stCondLst>
                                        </p:cTn>
                                        <p:tgtEl>
                                          <p:spTgt spid="115"/>
                                        </p:tgtEl>
                                        <p:attrNameLst>
                                          <p:attrName>style.visibility</p:attrName>
                                        </p:attrNameLst>
                                      </p:cBhvr>
                                      <p:to>
                                        <p:strVal val="visible"/>
                                      </p:to>
                                    </p:set>
                                    <p:animEffect transition="in" filter="fade">
                                      <p:cBhvr>
                                        <p:cTn id="83" dur="500"/>
                                        <p:tgtEl>
                                          <p:spTgt spid="115"/>
                                        </p:tgtEl>
                                      </p:cBhvr>
                                    </p:animEffect>
                                  </p:childTnLst>
                                </p:cTn>
                              </p:par>
                              <p:par>
                                <p:cTn id="84" presetID="1" presetClass="exit" presetSubtype="0" fill="hold" grpId="1" nodeType="withEffect">
                                  <p:stCondLst>
                                    <p:cond delay="0"/>
                                  </p:stCondLst>
                                  <p:childTnLst>
                                    <p:set>
                                      <p:cBhvr>
                                        <p:cTn id="85" dur="1" fill="hold">
                                          <p:stCondLst>
                                            <p:cond delay="0"/>
                                          </p:stCondLst>
                                        </p:cTn>
                                        <p:tgtEl>
                                          <p:spTgt spid="114"/>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117"/>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118"/>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03"/>
                                        </p:tgtEl>
                                        <p:attrNameLst>
                                          <p:attrName>style.visibility</p:attrName>
                                        </p:attrNameLst>
                                      </p:cBhvr>
                                      <p:to>
                                        <p:strVal val="visible"/>
                                      </p:to>
                                    </p:set>
                                    <p:animEffect transition="in" filter="fade">
                                      <p:cBhvr>
                                        <p:cTn id="94" dur="500"/>
                                        <p:tgtEl>
                                          <p:spTgt spid="103"/>
                                        </p:tgtEl>
                                      </p:cBhvr>
                                    </p:animEffect>
                                  </p:childTnLst>
                                </p:cTn>
                              </p:par>
                              <p:par>
                                <p:cTn id="95" presetID="10" presetClass="entr" presetSubtype="0" fill="hold" nodeType="withEffect">
                                  <p:stCondLst>
                                    <p:cond delay="0"/>
                                  </p:stCondLst>
                                  <p:childTnLst>
                                    <p:set>
                                      <p:cBhvr>
                                        <p:cTn id="96" dur="1" fill="hold">
                                          <p:stCondLst>
                                            <p:cond delay="0"/>
                                          </p:stCondLst>
                                        </p:cTn>
                                        <p:tgtEl>
                                          <p:spTgt spid="104"/>
                                        </p:tgtEl>
                                        <p:attrNameLst>
                                          <p:attrName>style.visibility</p:attrName>
                                        </p:attrNameLst>
                                      </p:cBhvr>
                                      <p:to>
                                        <p:strVal val="visible"/>
                                      </p:to>
                                    </p:set>
                                    <p:animEffect transition="in" filter="fade">
                                      <p:cBhvr>
                                        <p:cTn id="97" dur="500"/>
                                        <p:tgtEl>
                                          <p:spTgt spid="104"/>
                                        </p:tgtEl>
                                      </p:cBhvr>
                                    </p:animEffect>
                                  </p:childTnLst>
                                </p:cTn>
                              </p:par>
                              <p:par>
                                <p:cTn id="98" presetID="10" presetClass="entr" presetSubtype="0" fill="hold" nodeType="withEffect">
                                  <p:stCondLst>
                                    <p:cond delay="0"/>
                                  </p:stCondLst>
                                  <p:childTnLst>
                                    <p:set>
                                      <p:cBhvr>
                                        <p:cTn id="99" dur="1" fill="hold">
                                          <p:stCondLst>
                                            <p:cond delay="0"/>
                                          </p:stCondLst>
                                        </p:cTn>
                                        <p:tgtEl>
                                          <p:spTgt spid="105"/>
                                        </p:tgtEl>
                                        <p:attrNameLst>
                                          <p:attrName>style.visibility</p:attrName>
                                        </p:attrNameLst>
                                      </p:cBhvr>
                                      <p:to>
                                        <p:strVal val="visible"/>
                                      </p:to>
                                    </p:set>
                                    <p:animEffect transition="in" filter="fade">
                                      <p:cBhvr>
                                        <p:cTn id="100" dur="500"/>
                                        <p:tgtEl>
                                          <p:spTgt spid="105"/>
                                        </p:tgtEl>
                                      </p:cBhvr>
                                    </p:animEffect>
                                  </p:childTnLst>
                                </p:cTn>
                              </p:par>
                              <p:par>
                                <p:cTn id="101" presetID="10" presetClass="entr" presetSubtype="0" fill="hold" nodeType="withEffect">
                                  <p:stCondLst>
                                    <p:cond delay="0"/>
                                  </p:stCondLst>
                                  <p:childTnLst>
                                    <p:set>
                                      <p:cBhvr>
                                        <p:cTn id="102" dur="1" fill="hold">
                                          <p:stCondLst>
                                            <p:cond delay="0"/>
                                          </p:stCondLst>
                                        </p:cTn>
                                        <p:tgtEl>
                                          <p:spTgt spid="106"/>
                                        </p:tgtEl>
                                        <p:attrNameLst>
                                          <p:attrName>style.visibility</p:attrName>
                                        </p:attrNameLst>
                                      </p:cBhvr>
                                      <p:to>
                                        <p:strVal val="visible"/>
                                      </p:to>
                                    </p:set>
                                    <p:animEffect transition="in" filter="fade">
                                      <p:cBhvr>
                                        <p:cTn id="103" dur="500"/>
                                        <p:tgtEl>
                                          <p:spTgt spid="10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07"/>
                                        </p:tgtEl>
                                        <p:attrNameLst>
                                          <p:attrName>style.visibility</p:attrName>
                                        </p:attrNameLst>
                                      </p:cBhvr>
                                      <p:to>
                                        <p:strVal val="visible"/>
                                      </p:to>
                                    </p:set>
                                    <p:animEffect transition="in" filter="fade">
                                      <p:cBhvr>
                                        <p:cTn id="106" dur="500"/>
                                        <p:tgtEl>
                                          <p:spTgt spid="107"/>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93"/>
                                        </p:tgtEl>
                                        <p:attrNameLst>
                                          <p:attrName>style.visibility</p:attrName>
                                        </p:attrNameLst>
                                      </p:cBhvr>
                                      <p:to>
                                        <p:strVal val="visible"/>
                                      </p:to>
                                    </p:set>
                                    <p:animEffect transition="in" filter="fade">
                                      <p:cBhvr>
                                        <p:cTn id="109" dur="500"/>
                                        <p:tgtEl>
                                          <p:spTgt spid="93"/>
                                        </p:tgtEl>
                                      </p:cBhvr>
                                    </p:animEffect>
                                  </p:childTnLst>
                                </p:cTn>
                              </p:par>
                              <p:par>
                                <p:cTn id="110" presetID="10" presetClass="entr" presetSubtype="0" fill="hold" nodeType="withEffect">
                                  <p:stCondLst>
                                    <p:cond delay="0"/>
                                  </p:stCondLst>
                                  <p:childTnLst>
                                    <p:set>
                                      <p:cBhvr>
                                        <p:cTn id="111" dur="1" fill="hold">
                                          <p:stCondLst>
                                            <p:cond delay="0"/>
                                          </p:stCondLst>
                                        </p:cTn>
                                        <p:tgtEl>
                                          <p:spTgt spid="94"/>
                                        </p:tgtEl>
                                        <p:attrNameLst>
                                          <p:attrName>style.visibility</p:attrName>
                                        </p:attrNameLst>
                                      </p:cBhvr>
                                      <p:to>
                                        <p:strVal val="visible"/>
                                      </p:to>
                                    </p:set>
                                    <p:animEffect transition="in" filter="fade">
                                      <p:cBhvr>
                                        <p:cTn id="112" dur="500"/>
                                        <p:tgtEl>
                                          <p:spTgt spid="94"/>
                                        </p:tgtEl>
                                      </p:cBhvr>
                                    </p:animEffect>
                                  </p:childTnLst>
                                </p:cTn>
                              </p:par>
                              <p:par>
                                <p:cTn id="113" presetID="10" presetClass="entr" presetSubtype="0" fill="hold" nodeType="withEffect">
                                  <p:stCondLst>
                                    <p:cond delay="0"/>
                                  </p:stCondLst>
                                  <p:childTnLst>
                                    <p:set>
                                      <p:cBhvr>
                                        <p:cTn id="114" dur="1" fill="hold">
                                          <p:stCondLst>
                                            <p:cond delay="0"/>
                                          </p:stCondLst>
                                        </p:cTn>
                                        <p:tgtEl>
                                          <p:spTgt spid="120"/>
                                        </p:tgtEl>
                                        <p:attrNameLst>
                                          <p:attrName>style.visibility</p:attrName>
                                        </p:attrNameLst>
                                      </p:cBhvr>
                                      <p:to>
                                        <p:strVal val="visible"/>
                                      </p:to>
                                    </p:set>
                                    <p:animEffect transition="in" filter="fade">
                                      <p:cBhvr>
                                        <p:cTn id="115" dur="500"/>
                                        <p:tgtEl>
                                          <p:spTgt spid="120"/>
                                        </p:tgtEl>
                                      </p:cBhvr>
                                    </p:animEffect>
                                  </p:childTnLst>
                                </p:cTn>
                              </p:par>
                              <p:par>
                                <p:cTn id="116" presetID="1" presetClass="exit" presetSubtype="0" fill="hold" grpId="1" nodeType="withEffect">
                                  <p:stCondLst>
                                    <p:cond delay="0"/>
                                  </p:stCondLst>
                                  <p:childTnLst>
                                    <p:set>
                                      <p:cBhvr>
                                        <p:cTn id="117" dur="1" fill="hold">
                                          <p:stCondLst>
                                            <p:cond delay="0"/>
                                          </p:stCondLst>
                                        </p:cTn>
                                        <p:tgtEl>
                                          <p:spTgt spid="119">
                                            <p:txEl>
                                              <p:pRg st="0" end="0"/>
                                            </p:txEl>
                                          </p:spTgt>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116"/>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115"/>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121"/>
                                        </p:tgtEl>
                                        <p:attrNameLst>
                                          <p:attrName>style.visibility</p:attrName>
                                        </p:attrNameLst>
                                      </p:cBhvr>
                                      <p:to>
                                        <p:strVal val="visible"/>
                                      </p:to>
                                    </p:set>
                                    <p:animEffect transition="in" filter="fade">
                                      <p:cBhvr>
                                        <p:cTn id="124" dur="500"/>
                                        <p:tgtEl>
                                          <p:spTgt spid="121"/>
                                        </p:tgtEl>
                                      </p:cBhvr>
                                    </p:animEffect>
                                  </p:childTnLst>
                                </p:cTn>
                              </p:par>
                              <p:par>
                                <p:cTn id="125" presetID="10" presetClass="entr" presetSubtype="0" fill="hold" nodeType="withEffect">
                                  <p:stCondLst>
                                    <p:cond delay="0"/>
                                  </p:stCondLst>
                                  <p:childTnLst>
                                    <p:set>
                                      <p:cBhvr>
                                        <p:cTn id="126" dur="1" fill="hold">
                                          <p:stCondLst>
                                            <p:cond delay="0"/>
                                          </p:stCondLst>
                                        </p:cTn>
                                        <p:tgtEl>
                                          <p:spTgt spid="122"/>
                                        </p:tgtEl>
                                        <p:attrNameLst>
                                          <p:attrName>style.visibility</p:attrName>
                                        </p:attrNameLst>
                                      </p:cBhvr>
                                      <p:to>
                                        <p:strVal val="visible"/>
                                      </p:to>
                                    </p:set>
                                    <p:animEffect transition="in" filter="fade">
                                      <p:cBhvr>
                                        <p:cTn id="127" dur="500"/>
                                        <p:tgtEl>
                                          <p:spTgt spid="122"/>
                                        </p:tgtEl>
                                      </p:cBhvr>
                                    </p:animEffect>
                                  </p:childTnLst>
                                </p:cTn>
                              </p:par>
                              <p:par>
                                <p:cTn id="128" presetID="10" presetClass="entr" presetSubtype="0" fill="hold" nodeType="withEffect">
                                  <p:stCondLst>
                                    <p:cond delay="0"/>
                                  </p:stCondLst>
                                  <p:childTnLst>
                                    <p:set>
                                      <p:cBhvr>
                                        <p:cTn id="129" dur="1" fill="hold">
                                          <p:stCondLst>
                                            <p:cond delay="0"/>
                                          </p:stCondLst>
                                        </p:cTn>
                                        <p:tgtEl>
                                          <p:spTgt spid="123"/>
                                        </p:tgtEl>
                                        <p:attrNameLst>
                                          <p:attrName>style.visibility</p:attrName>
                                        </p:attrNameLst>
                                      </p:cBhvr>
                                      <p:to>
                                        <p:strVal val="visible"/>
                                      </p:to>
                                    </p:set>
                                    <p:animEffect transition="in" filter="fade">
                                      <p:cBhvr>
                                        <p:cTn id="130"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100" grpId="0" animBg="1"/>
      <p:bldP spid="101" grpId="0" animBg="1"/>
      <p:bldP spid="103" grpId="0" animBg="1"/>
      <p:bldP spid="107" grpId="0" animBg="1"/>
      <p:bldP spid="108" grpId="0" build="allAtOnce"/>
      <p:bldP spid="111" grpId="0" build="allAtOnce"/>
      <p:bldP spid="114" grpId="0"/>
      <p:bldP spid="114" grpId="1"/>
      <p:bldP spid="119" grpId="0" build="allAtOnce"/>
      <p:bldP spid="119" grpId="1" build="allAtOnce"/>
      <p:bldP spid="1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A1C4C3B-2B4B-489E-B766-56ABC3EF03B9}"/>
              </a:ext>
            </a:extLst>
          </p:cNvPr>
          <p:cNvSpPr>
            <a:spLocks noGrp="1"/>
          </p:cNvSpPr>
          <p:nvPr>
            <p:ph type="body" sz="quarter" idx="11"/>
          </p:nvPr>
        </p:nvSpPr>
        <p:spPr/>
        <p:txBody>
          <a:bodyPr/>
          <a:lstStyle/>
          <a:p>
            <a:r>
              <a:rPr lang="en-US" altLang="en-US" dirty="0"/>
              <a:t>DTF – Interpreting Traces</a:t>
            </a:r>
            <a:endParaRPr lang="en-US" dirty="0"/>
          </a:p>
        </p:txBody>
      </p:sp>
      <p:pic>
        <p:nvPicPr>
          <p:cNvPr id="33" name="Picture 2">
            <a:extLst>
              <a:ext uri="{FF2B5EF4-FFF2-40B4-BE49-F238E27FC236}">
                <a16:creationId xmlns:a16="http://schemas.microsoft.com/office/drawing/2014/main" id="{32D589B6-75E0-487C-BD41-0A7F141221E5}"/>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2268241" y="2720634"/>
            <a:ext cx="7681912" cy="3567112"/>
          </a:xfrm>
          <a:prstGeom prst="rect">
            <a:avLst/>
          </a:prstGeom>
          <a:noFill/>
        </p:spPr>
      </p:pic>
      <p:sp>
        <p:nvSpPr>
          <p:cNvPr id="34" name="TextBox 33">
            <a:extLst>
              <a:ext uri="{FF2B5EF4-FFF2-40B4-BE49-F238E27FC236}">
                <a16:creationId xmlns:a16="http://schemas.microsoft.com/office/drawing/2014/main" id="{E4F15D99-9ADD-48EC-A52C-F70D166653AA}"/>
              </a:ext>
            </a:extLst>
          </p:cNvPr>
          <p:cNvSpPr txBox="1"/>
          <p:nvPr/>
        </p:nvSpPr>
        <p:spPr>
          <a:xfrm>
            <a:off x="9111953" y="2022134"/>
            <a:ext cx="1127125" cy="36988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Antenna</a:t>
            </a:r>
          </a:p>
        </p:txBody>
      </p:sp>
      <p:cxnSp>
        <p:nvCxnSpPr>
          <p:cNvPr id="35" name="Straight Arrow Connector 34">
            <a:extLst>
              <a:ext uri="{FF2B5EF4-FFF2-40B4-BE49-F238E27FC236}">
                <a16:creationId xmlns:a16="http://schemas.microsoft.com/office/drawing/2014/main" id="{4229AAED-6439-44D7-8F5D-E1EFC0052F44}"/>
              </a:ext>
            </a:extLst>
          </p:cNvPr>
          <p:cNvCxnSpPr>
            <a:cxnSpLocks/>
          </p:cNvCxnSpPr>
          <p:nvPr/>
        </p:nvCxnSpPr>
        <p:spPr>
          <a:xfrm flipH="1">
            <a:off x="8948441" y="2387259"/>
            <a:ext cx="463550" cy="113188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0743A52-7AEC-4EE9-8D0E-643FD1533803}"/>
              </a:ext>
            </a:extLst>
          </p:cNvPr>
          <p:cNvCxnSpPr>
            <a:cxnSpLocks/>
          </p:cNvCxnSpPr>
          <p:nvPr/>
        </p:nvCxnSpPr>
        <p:spPr>
          <a:xfrm>
            <a:off x="1034753" y="2550771"/>
            <a:ext cx="0" cy="183356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Arc 62">
            <a:extLst>
              <a:ext uri="{FF2B5EF4-FFF2-40B4-BE49-F238E27FC236}">
                <a16:creationId xmlns:a16="http://schemas.microsoft.com/office/drawing/2014/main" id="{D4ACC91C-F26E-42C2-B962-826B50C35DD9}"/>
              </a:ext>
            </a:extLst>
          </p:cNvPr>
          <p:cNvSpPr/>
          <p:nvPr/>
        </p:nvSpPr>
        <p:spPr>
          <a:xfrm rot="-5400000">
            <a:off x="1034753" y="2311059"/>
            <a:ext cx="549275" cy="549275"/>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64" name="Straight Connector 63">
            <a:extLst>
              <a:ext uri="{FF2B5EF4-FFF2-40B4-BE49-F238E27FC236}">
                <a16:creationId xmlns:a16="http://schemas.microsoft.com/office/drawing/2014/main" id="{22510037-C04A-4AB2-933B-4D5C089E21AA}"/>
              </a:ext>
            </a:extLst>
          </p:cNvPr>
          <p:cNvCxnSpPr>
            <a:cxnSpLocks/>
          </p:cNvCxnSpPr>
          <p:nvPr/>
        </p:nvCxnSpPr>
        <p:spPr>
          <a:xfrm flipV="1">
            <a:off x="1309391" y="2290421"/>
            <a:ext cx="838200" cy="1746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0BECD9C-C67C-4B46-8812-6131A7232B29}"/>
              </a:ext>
            </a:extLst>
          </p:cNvPr>
          <p:cNvCxnSpPr>
            <a:cxnSpLocks/>
          </p:cNvCxnSpPr>
          <p:nvPr/>
        </p:nvCxnSpPr>
        <p:spPr>
          <a:xfrm>
            <a:off x="2466678" y="2299946"/>
            <a:ext cx="226853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7A2AFADF-0857-4A08-9B9E-322C24AAC1B3}"/>
              </a:ext>
            </a:extLst>
          </p:cNvPr>
          <p:cNvSpPr/>
          <p:nvPr/>
        </p:nvSpPr>
        <p:spPr>
          <a:xfrm>
            <a:off x="2072978" y="2199934"/>
            <a:ext cx="393700" cy="19843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sp>
        <p:nvSpPr>
          <p:cNvPr id="67" name="Rectangle 66">
            <a:extLst>
              <a:ext uri="{FF2B5EF4-FFF2-40B4-BE49-F238E27FC236}">
                <a16:creationId xmlns:a16="http://schemas.microsoft.com/office/drawing/2014/main" id="{25810891-E2FF-48AF-B450-70C1EF238ECE}"/>
              </a:ext>
            </a:extLst>
          </p:cNvPr>
          <p:cNvSpPr/>
          <p:nvPr/>
        </p:nvSpPr>
        <p:spPr>
          <a:xfrm>
            <a:off x="4735216" y="2201521"/>
            <a:ext cx="393700" cy="1968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cxnSp>
        <p:nvCxnSpPr>
          <p:cNvPr id="68" name="Straight Connector 67">
            <a:extLst>
              <a:ext uri="{FF2B5EF4-FFF2-40B4-BE49-F238E27FC236}">
                <a16:creationId xmlns:a16="http://schemas.microsoft.com/office/drawing/2014/main" id="{B65BD556-905A-47F1-8066-5EF0813AB09D}"/>
              </a:ext>
            </a:extLst>
          </p:cNvPr>
          <p:cNvCxnSpPr>
            <a:cxnSpLocks/>
          </p:cNvCxnSpPr>
          <p:nvPr/>
        </p:nvCxnSpPr>
        <p:spPr>
          <a:xfrm flipV="1">
            <a:off x="5128916" y="2285659"/>
            <a:ext cx="2128837" cy="142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76CBD375-E3A3-4518-A46D-ED4557D14568}"/>
              </a:ext>
            </a:extLst>
          </p:cNvPr>
          <p:cNvSpPr/>
          <p:nvPr/>
        </p:nvSpPr>
        <p:spPr>
          <a:xfrm>
            <a:off x="7257753" y="2190409"/>
            <a:ext cx="393700" cy="1968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cxnSp>
        <p:nvCxnSpPr>
          <p:cNvPr id="70" name="Straight Connector 69">
            <a:extLst>
              <a:ext uri="{FF2B5EF4-FFF2-40B4-BE49-F238E27FC236}">
                <a16:creationId xmlns:a16="http://schemas.microsoft.com/office/drawing/2014/main" id="{A67E526C-EB3D-4E28-BBC8-8FDA65D71197}"/>
              </a:ext>
            </a:extLst>
          </p:cNvPr>
          <p:cNvCxnSpPr>
            <a:cxnSpLocks/>
          </p:cNvCxnSpPr>
          <p:nvPr/>
        </p:nvCxnSpPr>
        <p:spPr>
          <a:xfrm flipV="1">
            <a:off x="7651453" y="2274546"/>
            <a:ext cx="930275" cy="14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Arc 70">
            <a:extLst>
              <a:ext uri="{FF2B5EF4-FFF2-40B4-BE49-F238E27FC236}">
                <a16:creationId xmlns:a16="http://schemas.microsoft.com/office/drawing/2014/main" id="{DA346F13-9D12-4EBE-9A43-11115C4AD896}"/>
              </a:ext>
            </a:extLst>
          </p:cNvPr>
          <p:cNvSpPr/>
          <p:nvPr/>
        </p:nvSpPr>
        <p:spPr>
          <a:xfrm rot="5400000">
            <a:off x="8307884" y="1726065"/>
            <a:ext cx="549275" cy="547688"/>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72" name="Straight Connector 71">
            <a:extLst>
              <a:ext uri="{FF2B5EF4-FFF2-40B4-BE49-F238E27FC236}">
                <a16:creationId xmlns:a16="http://schemas.microsoft.com/office/drawing/2014/main" id="{F8BA34A4-352C-4C94-87D3-21E64FB458EA}"/>
              </a:ext>
            </a:extLst>
          </p:cNvPr>
          <p:cNvCxnSpPr/>
          <p:nvPr/>
        </p:nvCxnSpPr>
        <p:spPr>
          <a:xfrm>
            <a:off x="8856366" y="1501434"/>
            <a:ext cx="0" cy="4984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Isosceles Triangle 72">
            <a:extLst>
              <a:ext uri="{FF2B5EF4-FFF2-40B4-BE49-F238E27FC236}">
                <a16:creationId xmlns:a16="http://schemas.microsoft.com/office/drawing/2014/main" id="{8CE11036-3023-421F-BABC-02CB46D649B3}"/>
              </a:ext>
            </a:extLst>
          </p:cNvPr>
          <p:cNvSpPr/>
          <p:nvPr/>
        </p:nvSpPr>
        <p:spPr>
          <a:xfrm rot="10800000">
            <a:off x="8659516" y="1376021"/>
            <a:ext cx="395287" cy="24923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8BDF7C6C-94E2-4244-983D-ED02286574DF}"/>
              </a:ext>
            </a:extLst>
          </p:cNvPr>
          <p:cNvSpPr txBox="1"/>
          <p:nvPr/>
        </p:nvSpPr>
        <p:spPr>
          <a:xfrm>
            <a:off x="1049041" y="2777784"/>
            <a:ext cx="1306512" cy="64611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Analyzer Connection</a:t>
            </a:r>
          </a:p>
        </p:txBody>
      </p:sp>
      <p:cxnSp>
        <p:nvCxnSpPr>
          <p:cNvPr id="75" name="Straight Arrow Connector 74">
            <a:extLst>
              <a:ext uri="{FF2B5EF4-FFF2-40B4-BE49-F238E27FC236}">
                <a16:creationId xmlns:a16="http://schemas.microsoft.com/office/drawing/2014/main" id="{EE1C2333-FFE4-44A0-8CBE-26B9AD39962F}"/>
              </a:ext>
            </a:extLst>
          </p:cNvPr>
          <p:cNvCxnSpPr>
            <a:cxnSpLocks/>
          </p:cNvCxnSpPr>
          <p:nvPr/>
        </p:nvCxnSpPr>
        <p:spPr>
          <a:xfrm flipV="1">
            <a:off x="1593553" y="2449171"/>
            <a:ext cx="463550" cy="37465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F6BDDEE1-3A52-452A-9B1E-B42F58BCAC95}"/>
              </a:ext>
            </a:extLst>
          </p:cNvPr>
          <p:cNvCxnSpPr>
            <a:cxnSpLocks/>
          </p:cNvCxnSpPr>
          <p:nvPr/>
        </p:nvCxnSpPr>
        <p:spPr>
          <a:xfrm>
            <a:off x="1511003" y="3481046"/>
            <a:ext cx="728663" cy="94773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9B4425A6-23D5-4328-8263-9742B1934C19}"/>
              </a:ext>
            </a:extLst>
          </p:cNvPr>
          <p:cNvSpPr txBox="1"/>
          <p:nvPr/>
        </p:nvSpPr>
        <p:spPr>
          <a:xfrm>
            <a:off x="3120728" y="5155859"/>
            <a:ext cx="1109663" cy="369887"/>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Feed Line</a:t>
            </a:r>
          </a:p>
        </p:txBody>
      </p:sp>
      <p:cxnSp>
        <p:nvCxnSpPr>
          <p:cNvPr id="78" name="Straight Arrow Connector 77">
            <a:extLst>
              <a:ext uri="{FF2B5EF4-FFF2-40B4-BE49-F238E27FC236}">
                <a16:creationId xmlns:a16="http://schemas.microsoft.com/office/drawing/2014/main" id="{B4A52006-1032-4A67-8FF5-052B3C9D0AFD}"/>
              </a:ext>
            </a:extLst>
          </p:cNvPr>
          <p:cNvCxnSpPr>
            <a:cxnSpLocks/>
          </p:cNvCxnSpPr>
          <p:nvPr/>
        </p:nvCxnSpPr>
        <p:spPr>
          <a:xfrm flipH="1">
            <a:off x="3235028" y="1958634"/>
            <a:ext cx="117475" cy="27622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8A45DF91-30B6-4C87-B392-7D53C0D96AD5}"/>
              </a:ext>
            </a:extLst>
          </p:cNvPr>
          <p:cNvCxnSpPr>
            <a:cxnSpLocks/>
          </p:cNvCxnSpPr>
          <p:nvPr/>
        </p:nvCxnSpPr>
        <p:spPr>
          <a:xfrm>
            <a:off x="2758778" y="4368459"/>
            <a:ext cx="212725" cy="49847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30C6C66-0EC0-44D5-B4E6-7C4A43D9098E}"/>
              </a:ext>
            </a:extLst>
          </p:cNvPr>
          <p:cNvSpPr txBox="1"/>
          <p:nvPr/>
        </p:nvSpPr>
        <p:spPr>
          <a:xfrm>
            <a:off x="5311478" y="3931896"/>
            <a:ext cx="1651000" cy="6477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Non precision barrel</a:t>
            </a:r>
          </a:p>
        </p:txBody>
      </p:sp>
      <p:cxnSp>
        <p:nvCxnSpPr>
          <p:cNvPr id="81" name="Straight Arrow Connector 80">
            <a:extLst>
              <a:ext uri="{FF2B5EF4-FFF2-40B4-BE49-F238E27FC236}">
                <a16:creationId xmlns:a16="http://schemas.microsoft.com/office/drawing/2014/main" id="{09908667-5308-48FD-A946-05B541877687}"/>
              </a:ext>
            </a:extLst>
          </p:cNvPr>
          <p:cNvCxnSpPr>
            <a:cxnSpLocks/>
          </p:cNvCxnSpPr>
          <p:nvPr/>
        </p:nvCxnSpPr>
        <p:spPr>
          <a:xfrm flipH="1">
            <a:off x="6233816" y="1830046"/>
            <a:ext cx="198437" cy="360363"/>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6A6F19D7-F7E1-41C4-AB9F-5D27AD56C847}"/>
              </a:ext>
            </a:extLst>
          </p:cNvPr>
          <p:cNvCxnSpPr>
            <a:cxnSpLocks/>
          </p:cNvCxnSpPr>
          <p:nvPr/>
        </p:nvCxnSpPr>
        <p:spPr>
          <a:xfrm flipV="1">
            <a:off x="5582941" y="4866934"/>
            <a:ext cx="236537" cy="51911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9222DCF-C927-4581-95F3-6F32FC65D147}"/>
              </a:ext>
            </a:extLst>
          </p:cNvPr>
          <p:cNvCxnSpPr>
            <a:cxnSpLocks/>
          </p:cNvCxnSpPr>
          <p:nvPr/>
        </p:nvCxnSpPr>
        <p:spPr>
          <a:xfrm>
            <a:off x="4292303" y="1653834"/>
            <a:ext cx="515938" cy="484187"/>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00D31A5E-4A4B-4B7F-81DB-C51858A1A6B6}"/>
              </a:ext>
            </a:extLst>
          </p:cNvPr>
          <p:cNvCxnSpPr>
            <a:cxnSpLocks/>
          </p:cNvCxnSpPr>
          <p:nvPr/>
        </p:nvCxnSpPr>
        <p:spPr>
          <a:xfrm flipH="1">
            <a:off x="5043191" y="4247809"/>
            <a:ext cx="268287" cy="101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B4C7AE6-241F-4A4D-A0C8-40710109B9E9}"/>
              </a:ext>
            </a:extLst>
          </p:cNvPr>
          <p:cNvSpPr txBox="1"/>
          <p:nvPr/>
        </p:nvSpPr>
        <p:spPr>
          <a:xfrm>
            <a:off x="5619453" y="5249521"/>
            <a:ext cx="1109663" cy="369888"/>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Feed Line</a:t>
            </a:r>
          </a:p>
        </p:txBody>
      </p:sp>
      <p:cxnSp>
        <p:nvCxnSpPr>
          <p:cNvPr id="86" name="Straight Arrow Connector 85">
            <a:extLst>
              <a:ext uri="{FF2B5EF4-FFF2-40B4-BE49-F238E27FC236}">
                <a16:creationId xmlns:a16="http://schemas.microsoft.com/office/drawing/2014/main" id="{F003B075-1B6A-4184-9F77-5DA670D2E88B}"/>
              </a:ext>
            </a:extLst>
          </p:cNvPr>
          <p:cNvCxnSpPr>
            <a:cxnSpLocks/>
          </p:cNvCxnSpPr>
          <p:nvPr/>
        </p:nvCxnSpPr>
        <p:spPr>
          <a:xfrm flipH="1" flipV="1">
            <a:off x="9053216" y="1501434"/>
            <a:ext cx="358775" cy="5207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0F57C33F-3A1E-444D-8AD7-DC9FA384EE37}"/>
              </a:ext>
            </a:extLst>
          </p:cNvPr>
          <p:cNvSpPr txBox="1"/>
          <p:nvPr/>
        </p:nvSpPr>
        <p:spPr>
          <a:xfrm>
            <a:off x="7497466" y="4722471"/>
            <a:ext cx="1358900" cy="64611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Connection to Antenna</a:t>
            </a:r>
          </a:p>
        </p:txBody>
      </p:sp>
      <p:cxnSp>
        <p:nvCxnSpPr>
          <p:cNvPr id="88" name="Straight Arrow Connector 87">
            <a:extLst>
              <a:ext uri="{FF2B5EF4-FFF2-40B4-BE49-F238E27FC236}">
                <a16:creationId xmlns:a16="http://schemas.microsoft.com/office/drawing/2014/main" id="{F8603C0A-63D9-44DD-8533-05F756F2C917}"/>
              </a:ext>
            </a:extLst>
          </p:cNvPr>
          <p:cNvCxnSpPr>
            <a:cxnSpLocks/>
          </p:cNvCxnSpPr>
          <p:nvPr/>
        </p:nvCxnSpPr>
        <p:spPr>
          <a:xfrm>
            <a:off x="7294266" y="1749084"/>
            <a:ext cx="119062" cy="38576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8FD4E397-0DBF-435D-8B61-97294EE23792}"/>
              </a:ext>
            </a:extLst>
          </p:cNvPr>
          <p:cNvCxnSpPr>
            <a:cxnSpLocks/>
          </p:cNvCxnSpPr>
          <p:nvPr/>
        </p:nvCxnSpPr>
        <p:spPr>
          <a:xfrm flipH="1">
            <a:off x="7519691" y="3931896"/>
            <a:ext cx="233362" cy="3048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0" name="Arrow: Right 89">
            <a:extLst>
              <a:ext uri="{FF2B5EF4-FFF2-40B4-BE49-F238E27FC236}">
                <a16:creationId xmlns:a16="http://schemas.microsoft.com/office/drawing/2014/main" id="{6FB0B81C-671A-4806-8616-1E27D5C8AC5A}"/>
              </a:ext>
            </a:extLst>
          </p:cNvPr>
          <p:cNvSpPr/>
          <p:nvPr/>
        </p:nvSpPr>
        <p:spPr>
          <a:xfrm rot="10800000">
            <a:off x="3924003" y="4077946"/>
            <a:ext cx="539750" cy="242888"/>
          </a:xfrm>
          <a:prstGeom prst="rightArrow">
            <a:avLst>
              <a:gd name="adj1" fmla="val 50000"/>
              <a:gd name="adj2" fmla="val 6489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827EE768-9204-4A22-80C9-C2FE9D829AC4}"/>
              </a:ext>
            </a:extLst>
          </p:cNvPr>
          <p:cNvSpPr txBox="1"/>
          <p:nvPr/>
        </p:nvSpPr>
        <p:spPr>
          <a:xfrm>
            <a:off x="3925591" y="4298609"/>
            <a:ext cx="655637" cy="3683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Fault</a:t>
            </a:r>
          </a:p>
        </p:txBody>
      </p:sp>
      <p:pic>
        <p:nvPicPr>
          <p:cNvPr id="37" name="Picture 36">
            <a:extLst>
              <a:ext uri="{FF2B5EF4-FFF2-40B4-BE49-F238E27FC236}">
                <a16:creationId xmlns:a16="http://schemas.microsoft.com/office/drawing/2014/main" id="{5B35C5A3-FB11-49C7-9F01-284BB442EE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4554" y="4339249"/>
            <a:ext cx="642173" cy="1280160"/>
          </a:xfrm>
          <a:prstGeom prst="rect">
            <a:avLst/>
          </a:prstGeom>
        </p:spPr>
      </p:pic>
    </p:spTree>
    <p:extLst>
      <p:ext uri="{BB962C8B-B14F-4D97-AF65-F5344CB8AC3E}">
        <p14:creationId xmlns:p14="http://schemas.microsoft.com/office/powerpoint/2010/main" val="276091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500"/>
                                        <p:tgtEl>
                                          <p:spTgt spid="63"/>
                                        </p:tgtEl>
                                      </p:cBhvr>
                                    </p:animEffect>
                                  </p:childTnLst>
                                </p:cTn>
                              </p:par>
                              <p:par>
                                <p:cTn id="14" presetID="10" presetClass="entr" presetSubtype="0" fill="hold"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500"/>
                                        <p:tgtEl>
                                          <p:spTgt spid="66"/>
                                        </p:tgtEl>
                                      </p:cBhvr>
                                    </p:animEffect>
                                  </p:childTnLst>
                                </p:cTn>
                              </p:par>
                              <p:par>
                                <p:cTn id="20" presetID="14" presetClass="entr" presetSubtype="10" fill="hold" nodeType="withEffect">
                                  <p:stCondLst>
                                    <p:cond delay="0"/>
                                  </p:stCondLst>
                                  <p:childTnLst>
                                    <p:set>
                                      <p:cBhvr>
                                        <p:cTn id="21" dur="1" fill="hold">
                                          <p:stCondLst>
                                            <p:cond delay="0"/>
                                          </p:stCondLst>
                                        </p:cTn>
                                        <p:tgtEl>
                                          <p:spTgt spid="74">
                                            <p:txEl>
                                              <p:pRg st="0" end="0"/>
                                            </p:txEl>
                                          </p:spTgt>
                                        </p:tgtEl>
                                        <p:attrNameLst>
                                          <p:attrName>style.visibility</p:attrName>
                                        </p:attrNameLst>
                                      </p:cBhvr>
                                      <p:to>
                                        <p:strVal val="visible"/>
                                      </p:to>
                                    </p:set>
                                    <p:animEffect transition="in" filter="randombar(horizontal)">
                                      <p:cBhvr>
                                        <p:cTn id="22" dur="500"/>
                                        <p:tgtEl>
                                          <p:spTgt spid="74">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500"/>
                                        <p:tgtEl>
                                          <p:spTgt spid="75"/>
                                        </p:tgtEl>
                                      </p:cBhvr>
                                    </p:animEffect>
                                  </p:childTnLst>
                                </p:cTn>
                              </p:par>
                              <p:par>
                                <p:cTn id="26" presetID="10" presetClass="entr" presetSubtype="0"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fade">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7">
                                            <p:txEl>
                                              <p:pRg st="0" end="0"/>
                                            </p:txEl>
                                          </p:spTgt>
                                        </p:tgtEl>
                                        <p:attrNameLst>
                                          <p:attrName>style.visibility</p:attrName>
                                        </p:attrNameLst>
                                      </p:cBhvr>
                                      <p:to>
                                        <p:strVal val="visible"/>
                                      </p:to>
                                    </p:set>
                                    <p:animEffect transition="in" filter="randombar(horizontal)">
                                      <p:cBhvr>
                                        <p:cTn id="33" dur="500"/>
                                        <p:tgtEl>
                                          <p:spTgt spid="77">
                                            <p:txEl>
                                              <p:pRg st="0" end="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500"/>
                                        <p:tgtEl>
                                          <p:spTgt spid="78"/>
                                        </p:tgtEl>
                                      </p:cBhvr>
                                    </p:animEffect>
                                  </p:childTnLst>
                                </p:cTn>
                              </p:par>
                              <p:par>
                                <p:cTn id="37" presetID="2" presetClass="entr" presetSubtype="4" fill="hold" nodeType="with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500" fill="hold"/>
                                        <p:tgtEl>
                                          <p:spTgt spid="79"/>
                                        </p:tgtEl>
                                        <p:attrNameLst>
                                          <p:attrName>ppt_x</p:attrName>
                                        </p:attrNameLst>
                                      </p:cBhvr>
                                      <p:tavLst>
                                        <p:tav tm="0">
                                          <p:val>
                                            <p:strVal val="#ppt_x"/>
                                          </p:val>
                                        </p:tav>
                                        <p:tav tm="100000">
                                          <p:val>
                                            <p:strVal val="#ppt_x"/>
                                          </p:val>
                                        </p:tav>
                                      </p:tavLst>
                                    </p:anim>
                                    <p:anim calcmode="lin" valueType="num">
                                      <p:cBhvr additive="base">
                                        <p:cTn id="40" dur="500" fill="hold"/>
                                        <p:tgtEl>
                                          <p:spTgt spid="79"/>
                                        </p:tgtEl>
                                        <p:attrNameLst>
                                          <p:attrName>ppt_y</p:attrName>
                                        </p:attrNameLst>
                                      </p:cBhvr>
                                      <p:tavLst>
                                        <p:tav tm="0">
                                          <p:val>
                                            <p:strVal val="1+#ppt_h/2"/>
                                          </p:val>
                                        </p:tav>
                                        <p:tav tm="100000">
                                          <p:val>
                                            <p:strVal val="#ppt_y"/>
                                          </p:val>
                                        </p:tav>
                                      </p:tavLst>
                                    </p:anim>
                                  </p:childTnLst>
                                </p:cTn>
                              </p:par>
                              <p:par>
                                <p:cTn id="41" presetID="10"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 presetClass="exit" presetSubtype="0" fill="hold" grpId="0" nodeType="withEffect">
                                  <p:stCondLst>
                                    <p:cond delay="0"/>
                                  </p:stCondLst>
                                  <p:childTnLst>
                                    <p:set>
                                      <p:cBhvr>
                                        <p:cTn id="45" dur="1" fill="hold">
                                          <p:stCondLst>
                                            <p:cond delay="0"/>
                                          </p:stCondLst>
                                        </p:cTn>
                                        <p:tgtEl>
                                          <p:spTgt spid="74">
                                            <p:txEl>
                                              <p:pRg st="0" end="0"/>
                                            </p:txEl>
                                          </p:spTgt>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75"/>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76"/>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500"/>
                                        <p:tgtEl>
                                          <p:spTgt spid="6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500"/>
                                        <p:tgtEl>
                                          <p:spTgt spid="80"/>
                                        </p:tgtEl>
                                      </p:cBhvr>
                                    </p:animEffect>
                                  </p:childTnLst>
                                </p:cTn>
                              </p:par>
                              <p:par>
                                <p:cTn id="58" presetID="10" presetClass="entr" presetSubtype="0" fill="hold"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500"/>
                                        <p:tgtEl>
                                          <p:spTgt spid="83"/>
                                        </p:tgtEl>
                                      </p:cBhvr>
                                    </p:animEffect>
                                  </p:childTnLst>
                                </p:cTn>
                              </p:par>
                              <p:par>
                                <p:cTn id="61" presetID="10" presetClass="entr" presetSubtype="0" fill="hold"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500"/>
                                        <p:tgtEl>
                                          <p:spTgt spid="84"/>
                                        </p:tgtEl>
                                      </p:cBhvr>
                                    </p:animEffect>
                                  </p:childTnLst>
                                </p:cTn>
                              </p:par>
                              <p:par>
                                <p:cTn id="64" presetID="1" presetClass="exit" presetSubtype="0" fill="hold" nodeType="withEffect">
                                  <p:stCondLst>
                                    <p:cond delay="0"/>
                                  </p:stCondLst>
                                  <p:childTnLst>
                                    <p:set>
                                      <p:cBhvr>
                                        <p:cTn id="65" dur="1" fill="hold">
                                          <p:stCondLst>
                                            <p:cond delay="0"/>
                                          </p:stCondLst>
                                        </p:cTn>
                                        <p:tgtEl>
                                          <p:spTgt spid="78"/>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79"/>
                                        </p:tgtEl>
                                        <p:attrNameLst>
                                          <p:attrName>style.visibility</p:attrName>
                                        </p:attrNameLst>
                                      </p:cBhvr>
                                      <p:to>
                                        <p:strVal val="hidden"/>
                                      </p:to>
                                    </p:set>
                                  </p:childTnLst>
                                </p:cTn>
                              </p:par>
                              <p:par>
                                <p:cTn id="68" presetID="1" presetClass="exit" presetSubtype="0" fill="hold" grpId="0" nodeType="withEffect">
                                  <p:stCondLst>
                                    <p:cond delay="0"/>
                                  </p:stCondLst>
                                  <p:childTnLst>
                                    <p:set>
                                      <p:cBhvr>
                                        <p:cTn id="69" dur="1" fill="hold">
                                          <p:stCondLst>
                                            <p:cond delay="0"/>
                                          </p:stCondLst>
                                        </p:cTn>
                                        <p:tgtEl>
                                          <p:spTgt spid="77">
                                            <p:txEl>
                                              <p:pRg st="0" end="0"/>
                                            </p:txEl>
                                          </p:spTgt>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500"/>
                                        <p:tgtEl>
                                          <p:spTgt spid="85">
                                            <p:txEl>
                                              <p:pRg st="0" end="0"/>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fade">
                                      <p:cBhvr>
                                        <p:cTn id="77" dur="500"/>
                                        <p:tgtEl>
                                          <p:spTgt spid="68"/>
                                        </p:tgtEl>
                                      </p:cBhvr>
                                    </p:animEffect>
                                  </p:childTnLst>
                                </p:cTn>
                              </p:par>
                              <p:par>
                                <p:cTn id="78" presetID="10" presetClass="entr" presetSubtype="0" fill="hold" nodeType="withEffect">
                                  <p:stCondLst>
                                    <p:cond delay="0"/>
                                  </p:stCondLst>
                                  <p:childTnLst>
                                    <p:set>
                                      <p:cBhvr>
                                        <p:cTn id="79" dur="1" fill="hold">
                                          <p:stCondLst>
                                            <p:cond delay="0"/>
                                          </p:stCondLst>
                                        </p:cTn>
                                        <p:tgtEl>
                                          <p:spTgt spid="82"/>
                                        </p:tgtEl>
                                        <p:attrNameLst>
                                          <p:attrName>style.visibility</p:attrName>
                                        </p:attrNameLst>
                                      </p:cBhvr>
                                      <p:to>
                                        <p:strVal val="visible"/>
                                      </p:to>
                                    </p:set>
                                    <p:animEffect transition="in" filter="fade">
                                      <p:cBhvr>
                                        <p:cTn id="80" dur="500"/>
                                        <p:tgtEl>
                                          <p:spTgt spid="82"/>
                                        </p:tgtEl>
                                      </p:cBhvr>
                                    </p:animEffect>
                                  </p:childTnLst>
                                </p:cTn>
                              </p:par>
                              <p:par>
                                <p:cTn id="81" presetID="10" presetClass="entr" presetSubtype="0" fill="hold" nodeType="withEffect">
                                  <p:stCondLst>
                                    <p:cond delay="0"/>
                                  </p:stCondLst>
                                  <p:childTnLst>
                                    <p:set>
                                      <p:cBhvr>
                                        <p:cTn id="82" dur="1" fill="hold">
                                          <p:stCondLst>
                                            <p:cond delay="0"/>
                                          </p:stCondLst>
                                        </p:cTn>
                                        <p:tgtEl>
                                          <p:spTgt spid="81"/>
                                        </p:tgtEl>
                                        <p:attrNameLst>
                                          <p:attrName>style.visibility</p:attrName>
                                        </p:attrNameLst>
                                      </p:cBhvr>
                                      <p:to>
                                        <p:strVal val="visible"/>
                                      </p:to>
                                    </p:set>
                                    <p:animEffect transition="in" filter="fade">
                                      <p:cBhvr>
                                        <p:cTn id="83" dur="500"/>
                                        <p:tgtEl>
                                          <p:spTgt spid="81"/>
                                        </p:tgtEl>
                                      </p:cBhvr>
                                    </p:animEffect>
                                  </p:childTnLst>
                                </p:cTn>
                              </p:par>
                              <p:par>
                                <p:cTn id="84" presetID="1" presetClass="exit" presetSubtype="0" fill="hold" grpId="1" nodeType="withEffect">
                                  <p:stCondLst>
                                    <p:cond delay="0"/>
                                  </p:stCondLst>
                                  <p:childTnLst>
                                    <p:set>
                                      <p:cBhvr>
                                        <p:cTn id="85" dur="1" fill="hold">
                                          <p:stCondLst>
                                            <p:cond delay="0"/>
                                          </p:stCondLst>
                                        </p:cTn>
                                        <p:tgtEl>
                                          <p:spTgt spid="80"/>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83"/>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84"/>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fade">
                                      <p:cBhvr>
                                        <p:cTn id="94" dur="500"/>
                                        <p:tgtEl>
                                          <p:spTgt spid="69"/>
                                        </p:tgtEl>
                                      </p:cBhvr>
                                    </p:animEffect>
                                  </p:childTnLst>
                                </p:cTn>
                              </p:par>
                              <p:par>
                                <p:cTn id="95" presetID="10" presetClass="entr" presetSubtype="0" fill="hold" nodeType="withEffect">
                                  <p:stCondLst>
                                    <p:cond delay="0"/>
                                  </p:stCondLst>
                                  <p:childTnLst>
                                    <p:set>
                                      <p:cBhvr>
                                        <p:cTn id="96" dur="1" fill="hold">
                                          <p:stCondLst>
                                            <p:cond delay="0"/>
                                          </p:stCondLst>
                                        </p:cTn>
                                        <p:tgtEl>
                                          <p:spTgt spid="70"/>
                                        </p:tgtEl>
                                        <p:attrNameLst>
                                          <p:attrName>style.visibility</p:attrName>
                                        </p:attrNameLst>
                                      </p:cBhvr>
                                      <p:to>
                                        <p:strVal val="visible"/>
                                      </p:to>
                                    </p:set>
                                    <p:animEffect transition="in" filter="fade">
                                      <p:cBhvr>
                                        <p:cTn id="97" dur="500"/>
                                        <p:tgtEl>
                                          <p:spTgt spid="70"/>
                                        </p:tgtEl>
                                      </p:cBhvr>
                                    </p:animEffect>
                                  </p:childTnLst>
                                </p:cTn>
                              </p:par>
                              <p:par>
                                <p:cTn id="98" presetID="10" presetClass="entr" presetSubtype="0" fill="hold" nodeType="with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fade">
                                      <p:cBhvr>
                                        <p:cTn id="100" dur="500"/>
                                        <p:tgtEl>
                                          <p:spTgt spid="71"/>
                                        </p:tgtEl>
                                      </p:cBhvr>
                                    </p:animEffect>
                                  </p:childTnLst>
                                </p:cTn>
                              </p:par>
                              <p:par>
                                <p:cTn id="101" presetID="10" presetClass="entr" presetSubtype="0" fill="hold" nodeType="with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fade">
                                      <p:cBhvr>
                                        <p:cTn id="103" dur="500"/>
                                        <p:tgtEl>
                                          <p:spTgt spid="7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3"/>
                                        </p:tgtEl>
                                        <p:attrNameLst>
                                          <p:attrName>style.visibility</p:attrName>
                                        </p:attrNameLst>
                                      </p:cBhvr>
                                      <p:to>
                                        <p:strVal val="visible"/>
                                      </p:to>
                                    </p:set>
                                    <p:animEffect transition="in" filter="fade">
                                      <p:cBhvr>
                                        <p:cTn id="106" dur="500"/>
                                        <p:tgtEl>
                                          <p:spTgt spid="7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500"/>
                                        <p:tgtEl>
                                          <p:spTgt spid="34"/>
                                        </p:tgtEl>
                                      </p:cBhvr>
                                    </p:animEffect>
                                  </p:childTnLst>
                                </p:cTn>
                              </p:par>
                              <p:par>
                                <p:cTn id="110" presetID="10" presetClass="entr" presetSubtype="0" fill="hold"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500"/>
                                        <p:tgtEl>
                                          <p:spTgt spid="35"/>
                                        </p:tgtEl>
                                      </p:cBhvr>
                                    </p:animEffect>
                                  </p:childTnLst>
                                </p:cTn>
                              </p:par>
                              <p:par>
                                <p:cTn id="113" presetID="10" presetClass="entr" presetSubtype="0" fill="hold" nodeType="with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500"/>
                                        <p:tgtEl>
                                          <p:spTgt spid="86"/>
                                        </p:tgtEl>
                                      </p:cBhvr>
                                    </p:animEffect>
                                  </p:childTnLst>
                                </p:cTn>
                              </p:par>
                              <p:par>
                                <p:cTn id="116" presetID="1" presetClass="exit" presetSubtype="0" fill="hold" grpId="1" nodeType="withEffect">
                                  <p:stCondLst>
                                    <p:cond delay="0"/>
                                  </p:stCondLst>
                                  <p:childTnLst>
                                    <p:set>
                                      <p:cBhvr>
                                        <p:cTn id="117" dur="1" fill="hold">
                                          <p:stCondLst>
                                            <p:cond delay="0"/>
                                          </p:stCondLst>
                                        </p:cTn>
                                        <p:tgtEl>
                                          <p:spTgt spid="85">
                                            <p:txEl>
                                              <p:pRg st="0" end="0"/>
                                            </p:txEl>
                                          </p:spTgt>
                                        </p:tgtEl>
                                        <p:attrNameLst>
                                          <p:attrName>style.visibility</p:attrName>
                                        </p:attrNameLst>
                                      </p:cBhvr>
                                      <p:to>
                                        <p:strVal val="hidden"/>
                                      </p:to>
                                    </p:set>
                                  </p:childTnLst>
                                </p:cTn>
                              </p:par>
                              <p:par>
                                <p:cTn id="118" presetID="1" presetClass="exit" presetSubtype="0" fill="hold" nodeType="withEffect">
                                  <p:stCondLst>
                                    <p:cond delay="0"/>
                                  </p:stCondLst>
                                  <p:childTnLst>
                                    <p:set>
                                      <p:cBhvr>
                                        <p:cTn id="119" dur="1" fill="hold">
                                          <p:stCondLst>
                                            <p:cond delay="0"/>
                                          </p:stCondLst>
                                        </p:cTn>
                                        <p:tgtEl>
                                          <p:spTgt spid="82"/>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81"/>
                                        </p:tgtEl>
                                        <p:attrNameLst>
                                          <p:attrName>style.visibility</p:attrName>
                                        </p:attrNameLst>
                                      </p:cBhvr>
                                      <p:to>
                                        <p:strVal val="hidden"/>
                                      </p:to>
                                    </p:set>
                                  </p:childTnLst>
                                </p:cTn>
                              </p:par>
                              <p:par>
                                <p:cTn id="122" presetID="10" presetClass="entr" presetSubtype="0" fill="hold" grpId="0" nodeType="withEffect">
                                  <p:stCondLst>
                                    <p:cond delay="0"/>
                                  </p:stCondLst>
                                  <p:childTnLst>
                                    <p:set>
                                      <p:cBhvr>
                                        <p:cTn id="123" dur="1" fill="hold">
                                          <p:stCondLst>
                                            <p:cond delay="0"/>
                                          </p:stCondLst>
                                        </p:cTn>
                                        <p:tgtEl>
                                          <p:spTgt spid="87"/>
                                        </p:tgtEl>
                                        <p:attrNameLst>
                                          <p:attrName>style.visibility</p:attrName>
                                        </p:attrNameLst>
                                      </p:cBhvr>
                                      <p:to>
                                        <p:strVal val="visible"/>
                                      </p:to>
                                    </p:set>
                                    <p:animEffect transition="in" filter="fade">
                                      <p:cBhvr>
                                        <p:cTn id="124" dur="500"/>
                                        <p:tgtEl>
                                          <p:spTgt spid="87"/>
                                        </p:tgtEl>
                                      </p:cBhvr>
                                    </p:animEffect>
                                  </p:childTnLst>
                                </p:cTn>
                              </p:par>
                              <p:par>
                                <p:cTn id="125" presetID="10" presetClass="entr" presetSubtype="0" fill="hold" nodeType="withEffect">
                                  <p:stCondLst>
                                    <p:cond delay="0"/>
                                  </p:stCondLst>
                                  <p:childTnLst>
                                    <p:set>
                                      <p:cBhvr>
                                        <p:cTn id="126" dur="1" fill="hold">
                                          <p:stCondLst>
                                            <p:cond delay="0"/>
                                          </p:stCondLst>
                                        </p:cTn>
                                        <p:tgtEl>
                                          <p:spTgt spid="88"/>
                                        </p:tgtEl>
                                        <p:attrNameLst>
                                          <p:attrName>style.visibility</p:attrName>
                                        </p:attrNameLst>
                                      </p:cBhvr>
                                      <p:to>
                                        <p:strVal val="visible"/>
                                      </p:to>
                                    </p:set>
                                    <p:animEffect transition="in" filter="fade">
                                      <p:cBhvr>
                                        <p:cTn id="127" dur="500"/>
                                        <p:tgtEl>
                                          <p:spTgt spid="88"/>
                                        </p:tgtEl>
                                      </p:cBhvr>
                                    </p:animEffect>
                                  </p:childTnLst>
                                </p:cTn>
                              </p:par>
                              <p:par>
                                <p:cTn id="128" presetID="10" presetClass="entr" presetSubtype="0" fill="hold" nodeType="withEffect">
                                  <p:stCondLst>
                                    <p:cond delay="0"/>
                                  </p:stCondLst>
                                  <p:childTnLst>
                                    <p:set>
                                      <p:cBhvr>
                                        <p:cTn id="129" dur="1" fill="hold">
                                          <p:stCondLst>
                                            <p:cond delay="0"/>
                                          </p:stCondLst>
                                        </p:cTn>
                                        <p:tgtEl>
                                          <p:spTgt spid="89"/>
                                        </p:tgtEl>
                                        <p:attrNameLst>
                                          <p:attrName>style.visibility</p:attrName>
                                        </p:attrNameLst>
                                      </p:cBhvr>
                                      <p:to>
                                        <p:strVal val="visible"/>
                                      </p:to>
                                    </p:set>
                                    <p:animEffect transition="in" filter="fade">
                                      <p:cBhvr>
                                        <p:cTn id="130" dur="500"/>
                                        <p:tgtEl>
                                          <p:spTgt spid="89"/>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90"/>
                                        </p:tgtEl>
                                        <p:attrNameLst>
                                          <p:attrName>style.visibility</p:attrName>
                                        </p:attrNameLst>
                                      </p:cBhvr>
                                      <p:to>
                                        <p:strVal val="visible"/>
                                      </p:to>
                                    </p:set>
                                    <p:anim calcmode="lin" valueType="num">
                                      <p:cBhvr additive="base">
                                        <p:cTn id="135" dur="500" fill="hold"/>
                                        <p:tgtEl>
                                          <p:spTgt spid="90"/>
                                        </p:tgtEl>
                                        <p:attrNameLst>
                                          <p:attrName>ppt_x</p:attrName>
                                        </p:attrNameLst>
                                      </p:cBhvr>
                                      <p:tavLst>
                                        <p:tav tm="0">
                                          <p:val>
                                            <p:strVal val="#ppt_x"/>
                                          </p:val>
                                        </p:tav>
                                        <p:tav tm="100000">
                                          <p:val>
                                            <p:strVal val="#ppt_x"/>
                                          </p:val>
                                        </p:tav>
                                      </p:tavLst>
                                    </p:anim>
                                    <p:anim calcmode="lin" valueType="num">
                                      <p:cBhvr additive="base">
                                        <p:cTn id="136" dur="500" fill="hold"/>
                                        <p:tgtEl>
                                          <p:spTgt spid="90"/>
                                        </p:tgtEl>
                                        <p:attrNameLst>
                                          <p:attrName>ppt_y</p:attrName>
                                        </p:attrNameLst>
                                      </p:cBhvr>
                                      <p:tavLst>
                                        <p:tav tm="0">
                                          <p:val>
                                            <p:strVal val="1+#ppt_h/2"/>
                                          </p:val>
                                        </p:tav>
                                        <p:tav tm="100000">
                                          <p:val>
                                            <p:strVal val="#ppt_y"/>
                                          </p:val>
                                        </p:tav>
                                      </p:tavLst>
                                    </p:anim>
                                  </p:childTnLst>
                                </p:cTn>
                              </p:par>
                              <p:par>
                                <p:cTn id="137" presetID="1" presetClass="exit" presetSubtype="0" fill="hold" nodeType="withEffect">
                                  <p:stCondLst>
                                    <p:cond delay="0"/>
                                  </p:stCondLst>
                                  <p:childTnLst>
                                    <p:set>
                                      <p:cBhvr>
                                        <p:cTn id="138" dur="1" fill="hold">
                                          <p:stCondLst>
                                            <p:cond delay="0"/>
                                          </p:stCondLst>
                                        </p:cTn>
                                        <p:tgtEl>
                                          <p:spTgt spid="86"/>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34"/>
                                        </p:tgtEl>
                                        <p:attrNameLst>
                                          <p:attrName>style.visibility</p:attrName>
                                        </p:attrNameLst>
                                      </p:cBhvr>
                                      <p:to>
                                        <p:strVal val="hidden"/>
                                      </p:to>
                                    </p:set>
                                  </p:childTnLst>
                                </p:cTn>
                              </p:par>
                              <p:par>
                                <p:cTn id="141" presetID="1" presetClass="exit" presetSubtype="0" fill="hold" nodeType="withEffect">
                                  <p:stCondLst>
                                    <p:cond delay="0"/>
                                  </p:stCondLst>
                                  <p:childTnLst>
                                    <p:set>
                                      <p:cBhvr>
                                        <p:cTn id="142" dur="1" fill="hold">
                                          <p:stCondLst>
                                            <p:cond delay="0"/>
                                          </p:stCondLst>
                                        </p:cTn>
                                        <p:tgtEl>
                                          <p:spTgt spid="35"/>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87"/>
                                        </p:tgtEl>
                                        <p:attrNameLst>
                                          <p:attrName>style.visibility</p:attrName>
                                        </p:attrNameLst>
                                      </p:cBhvr>
                                      <p:to>
                                        <p:strVal val="hidden"/>
                                      </p:to>
                                    </p:set>
                                  </p:childTnLst>
                                </p:cTn>
                              </p:par>
                              <p:par>
                                <p:cTn id="145" presetID="1" presetClass="exit" presetSubtype="0" fill="hold" nodeType="withEffect">
                                  <p:stCondLst>
                                    <p:cond delay="0"/>
                                  </p:stCondLst>
                                  <p:childTnLst>
                                    <p:set>
                                      <p:cBhvr>
                                        <p:cTn id="146" dur="1" fill="hold">
                                          <p:stCondLst>
                                            <p:cond delay="0"/>
                                          </p:stCondLst>
                                        </p:cTn>
                                        <p:tgtEl>
                                          <p:spTgt spid="89"/>
                                        </p:tgtEl>
                                        <p:attrNameLst>
                                          <p:attrName>style.visibility</p:attrName>
                                        </p:attrNameLst>
                                      </p:cBhvr>
                                      <p:to>
                                        <p:strVal val="hidden"/>
                                      </p:to>
                                    </p:set>
                                  </p:childTnLst>
                                </p:cTn>
                              </p:par>
                              <p:par>
                                <p:cTn id="147" presetID="1" presetClass="exit" presetSubtype="0" fill="hold" nodeType="withEffect">
                                  <p:stCondLst>
                                    <p:cond delay="0"/>
                                  </p:stCondLst>
                                  <p:childTnLst>
                                    <p:set>
                                      <p:cBhvr>
                                        <p:cTn id="148" dur="1" fill="hold">
                                          <p:stCondLst>
                                            <p:cond delay="0"/>
                                          </p:stCondLst>
                                        </p:cTn>
                                        <p:tgtEl>
                                          <p:spTgt spid="88"/>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21" presetClass="entr" presetSubtype="1" fill="hold" nodeType="clickEffect">
                                  <p:stCondLst>
                                    <p:cond delay="0"/>
                                  </p:stCondLst>
                                  <p:childTnLst>
                                    <p:set>
                                      <p:cBhvr>
                                        <p:cTn id="152" dur="1" fill="hold">
                                          <p:stCondLst>
                                            <p:cond delay="0"/>
                                          </p:stCondLst>
                                        </p:cTn>
                                        <p:tgtEl>
                                          <p:spTgt spid="91">
                                            <p:txEl>
                                              <p:pRg st="0" end="0"/>
                                            </p:txEl>
                                          </p:spTgt>
                                        </p:tgtEl>
                                        <p:attrNameLst>
                                          <p:attrName>style.visibility</p:attrName>
                                        </p:attrNameLst>
                                      </p:cBhvr>
                                      <p:to>
                                        <p:strVal val="visible"/>
                                      </p:to>
                                    </p:set>
                                    <p:animEffect transition="in" filter="wheel(1)">
                                      <p:cBhvr>
                                        <p:cTn id="153" dur="2000"/>
                                        <p:tgtEl>
                                          <p:spTgt spid="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4" grpId="1"/>
      <p:bldP spid="66" grpId="0" animBg="1"/>
      <p:bldP spid="67" grpId="0" animBg="1"/>
      <p:bldP spid="69" grpId="0" animBg="1"/>
      <p:bldP spid="73" grpId="0" animBg="1"/>
      <p:bldP spid="74" grpId="0" build="allAtOnce"/>
      <p:bldP spid="77" grpId="0" build="allAtOnce"/>
      <p:bldP spid="80" grpId="0"/>
      <p:bldP spid="80" grpId="1"/>
      <p:bldP spid="85" grpId="0" build="allAtOnce"/>
      <p:bldP spid="85" grpId="1" build="allAtOnce"/>
      <p:bldP spid="87" grpId="0"/>
      <p:bldP spid="87" grpId="1"/>
      <p:bldP spid="9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A1C4C3B-2B4B-489E-B766-56ABC3EF03B9}"/>
              </a:ext>
            </a:extLst>
          </p:cNvPr>
          <p:cNvSpPr>
            <a:spLocks noGrp="1"/>
          </p:cNvSpPr>
          <p:nvPr>
            <p:ph type="body" sz="quarter" idx="11"/>
          </p:nvPr>
        </p:nvSpPr>
        <p:spPr/>
        <p:txBody>
          <a:bodyPr/>
          <a:lstStyle/>
          <a:p>
            <a:r>
              <a:rPr lang="en-US" altLang="en-US" dirty="0"/>
              <a:t>DTF – Interpreting Traces</a:t>
            </a:r>
            <a:endParaRPr lang="en-US" dirty="0"/>
          </a:p>
        </p:txBody>
      </p:sp>
      <p:cxnSp>
        <p:nvCxnSpPr>
          <p:cNvPr id="62" name="Straight Connector 61">
            <a:extLst>
              <a:ext uri="{FF2B5EF4-FFF2-40B4-BE49-F238E27FC236}">
                <a16:creationId xmlns:a16="http://schemas.microsoft.com/office/drawing/2014/main" id="{C0743A52-7AEC-4EE9-8D0E-643FD1533803}"/>
              </a:ext>
            </a:extLst>
          </p:cNvPr>
          <p:cNvCxnSpPr>
            <a:cxnSpLocks/>
          </p:cNvCxnSpPr>
          <p:nvPr/>
        </p:nvCxnSpPr>
        <p:spPr>
          <a:xfrm>
            <a:off x="1034753" y="2550771"/>
            <a:ext cx="0" cy="183356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Arc 62">
            <a:extLst>
              <a:ext uri="{FF2B5EF4-FFF2-40B4-BE49-F238E27FC236}">
                <a16:creationId xmlns:a16="http://schemas.microsoft.com/office/drawing/2014/main" id="{D4ACC91C-F26E-42C2-B962-826B50C35DD9}"/>
              </a:ext>
            </a:extLst>
          </p:cNvPr>
          <p:cNvSpPr/>
          <p:nvPr/>
        </p:nvSpPr>
        <p:spPr>
          <a:xfrm rot="-5400000">
            <a:off x="1034753" y="2311059"/>
            <a:ext cx="549275" cy="549275"/>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64" name="Straight Connector 63">
            <a:extLst>
              <a:ext uri="{FF2B5EF4-FFF2-40B4-BE49-F238E27FC236}">
                <a16:creationId xmlns:a16="http://schemas.microsoft.com/office/drawing/2014/main" id="{22510037-C04A-4AB2-933B-4D5C089E21AA}"/>
              </a:ext>
            </a:extLst>
          </p:cNvPr>
          <p:cNvCxnSpPr>
            <a:cxnSpLocks/>
          </p:cNvCxnSpPr>
          <p:nvPr/>
        </p:nvCxnSpPr>
        <p:spPr>
          <a:xfrm flipV="1">
            <a:off x="1309391" y="2290421"/>
            <a:ext cx="838200" cy="1746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0BECD9C-C67C-4B46-8812-6131A7232B29}"/>
              </a:ext>
            </a:extLst>
          </p:cNvPr>
          <p:cNvCxnSpPr>
            <a:cxnSpLocks/>
          </p:cNvCxnSpPr>
          <p:nvPr/>
        </p:nvCxnSpPr>
        <p:spPr>
          <a:xfrm>
            <a:off x="2466678" y="2299946"/>
            <a:ext cx="226853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7A2AFADF-0857-4A08-9B9E-322C24AAC1B3}"/>
              </a:ext>
            </a:extLst>
          </p:cNvPr>
          <p:cNvSpPr/>
          <p:nvPr/>
        </p:nvSpPr>
        <p:spPr>
          <a:xfrm>
            <a:off x="2072978" y="2199934"/>
            <a:ext cx="393700" cy="19843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sp>
        <p:nvSpPr>
          <p:cNvPr id="67" name="Rectangle 66">
            <a:extLst>
              <a:ext uri="{FF2B5EF4-FFF2-40B4-BE49-F238E27FC236}">
                <a16:creationId xmlns:a16="http://schemas.microsoft.com/office/drawing/2014/main" id="{25810891-E2FF-48AF-B450-70C1EF238ECE}"/>
              </a:ext>
            </a:extLst>
          </p:cNvPr>
          <p:cNvSpPr/>
          <p:nvPr/>
        </p:nvSpPr>
        <p:spPr>
          <a:xfrm>
            <a:off x="4735216" y="2201521"/>
            <a:ext cx="393700" cy="1968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cxnSp>
        <p:nvCxnSpPr>
          <p:cNvPr id="68" name="Straight Connector 67">
            <a:extLst>
              <a:ext uri="{FF2B5EF4-FFF2-40B4-BE49-F238E27FC236}">
                <a16:creationId xmlns:a16="http://schemas.microsoft.com/office/drawing/2014/main" id="{B65BD556-905A-47F1-8066-5EF0813AB09D}"/>
              </a:ext>
            </a:extLst>
          </p:cNvPr>
          <p:cNvCxnSpPr>
            <a:cxnSpLocks/>
          </p:cNvCxnSpPr>
          <p:nvPr/>
        </p:nvCxnSpPr>
        <p:spPr>
          <a:xfrm flipV="1">
            <a:off x="5128916" y="2285659"/>
            <a:ext cx="2128837" cy="1428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76CBD375-E3A3-4518-A46D-ED4557D14568}"/>
              </a:ext>
            </a:extLst>
          </p:cNvPr>
          <p:cNvSpPr/>
          <p:nvPr/>
        </p:nvSpPr>
        <p:spPr>
          <a:xfrm>
            <a:off x="7257753" y="2190409"/>
            <a:ext cx="393700" cy="1968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cxnSp>
        <p:nvCxnSpPr>
          <p:cNvPr id="70" name="Straight Connector 69">
            <a:extLst>
              <a:ext uri="{FF2B5EF4-FFF2-40B4-BE49-F238E27FC236}">
                <a16:creationId xmlns:a16="http://schemas.microsoft.com/office/drawing/2014/main" id="{A67E526C-EB3D-4E28-BBC8-8FDA65D71197}"/>
              </a:ext>
            </a:extLst>
          </p:cNvPr>
          <p:cNvCxnSpPr>
            <a:cxnSpLocks/>
          </p:cNvCxnSpPr>
          <p:nvPr/>
        </p:nvCxnSpPr>
        <p:spPr>
          <a:xfrm flipV="1">
            <a:off x="7651453" y="2274546"/>
            <a:ext cx="930275" cy="14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Arc 70">
            <a:extLst>
              <a:ext uri="{FF2B5EF4-FFF2-40B4-BE49-F238E27FC236}">
                <a16:creationId xmlns:a16="http://schemas.microsoft.com/office/drawing/2014/main" id="{DA346F13-9D12-4EBE-9A43-11115C4AD896}"/>
              </a:ext>
            </a:extLst>
          </p:cNvPr>
          <p:cNvSpPr/>
          <p:nvPr/>
        </p:nvSpPr>
        <p:spPr>
          <a:xfrm rot="5400000">
            <a:off x="8307884" y="1726065"/>
            <a:ext cx="549275" cy="547688"/>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72" name="Straight Connector 71">
            <a:extLst>
              <a:ext uri="{FF2B5EF4-FFF2-40B4-BE49-F238E27FC236}">
                <a16:creationId xmlns:a16="http://schemas.microsoft.com/office/drawing/2014/main" id="{F8BA34A4-352C-4C94-87D3-21E64FB458EA}"/>
              </a:ext>
            </a:extLst>
          </p:cNvPr>
          <p:cNvCxnSpPr/>
          <p:nvPr/>
        </p:nvCxnSpPr>
        <p:spPr>
          <a:xfrm>
            <a:off x="8856366" y="1501434"/>
            <a:ext cx="0" cy="4984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Isosceles Triangle 72">
            <a:extLst>
              <a:ext uri="{FF2B5EF4-FFF2-40B4-BE49-F238E27FC236}">
                <a16:creationId xmlns:a16="http://schemas.microsoft.com/office/drawing/2014/main" id="{8CE11036-3023-421F-BABC-02CB46D649B3}"/>
              </a:ext>
            </a:extLst>
          </p:cNvPr>
          <p:cNvSpPr/>
          <p:nvPr/>
        </p:nvSpPr>
        <p:spPr>
          <a:xfrm rot="10800000">
            <a:off x="8659516" y="1376021"/>
            <a:ext cx="395287" cy="24923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sp>
        <p:nvSpPr>
          <p:cNvPr id="74" name="TextBox 73">
            <a:extLst>
              <a:ext uri="{FF2B5EF4-FFF2-40B4-BE49-F238E27FC236}">
                <a16:creationId xmlns:a16="http://schemas.microsoft.com/office/drawing/2014/main" id="{8BDF7C6C-94E2-4244-983D-ED02286574DF}"/>
              </a:ext>
            </a:extLst>
          </p:cNvPr>
          <p:cNvSpPr txBox="1"/>
          <p:nvPr/>
        </p:nvSpPr>
        <p:spPr>
          <a:xfrm>
            <a:off x="9022258" y="2761305"/>
            <a:ext cx="2465185" cy="132343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The Fault on the previous slide ended up being a very large dent in the cable.</a:t>
            </a:r>
          </a:p>
        </p:txBody>
      </p:sp>
      <p:cxnSp>
        <p:nvCxnSpPr>
          <p:cNvPr id="78" name="Straight Arrow Connector 77">
            <a:extLst>
              <a:ext uri="{FF2B5EF4-FFF2-40B4-BE49-F238E27FC236}">
                <a16:creationId xmlns:a16="http://schemas.microsoft.com/office/drawing/2014/main" id="{B4A52006-1032-4A67-8FF5-052B3C9D0AFD}"/>
              </a:ext>
            </a:extLst>
          </p:cNvPr>
          <p:cNvCxnSpPr>
            <a:cxnSpLocks/>
          </p:cNvCxnSpPr>
          <p:nvPr/>
        </p:nvCxnSpPr>
        <p:spPr>
          <a:xfrm flipH="1">
            <a:off x="3542210" y="1506825"/>
            <a:ext cx="365919" cy="70025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30C6C66-0EC0-44D5-B4E6-7C4A43D9098E}"/>
              </a:ext>
            </a:extLst>
          </p:cNvPr>
          <p:cNvSpPr txBox="1"/>
          <p:nvPr/>
        </p:nvSpPr>
        <p:spPr>
          <a:xfrm>
            <a:off x="5311478" y="3931896"/>
            <a:ext cx="1651000" cy="6477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Non precision barrel</a:t>
            </a:r>
          </a:p>
        </p:txBody>
      </p:sp>
      <p:sp>
        <p:nvSpPr>
          <p:cNvPr id="85" name="TextBox 84">
            <a:extLst>
              <a:ext uri="{FF2B5EF4-FFF2-40B4-BE49-F238E27FC236}">
                <a16:creationId xmlns:a16="http://schemas.microsoft.com/office/drawing/2014/main" id="{DB4C7AE6-241F-4A4D-A0C8-40710109B9E9}"/>
              </a:ext>
            </a:extLst>
          </p:cNvPr>
          <p:cNvSpPr txBox="1"/>
          <p:nvPr/>
        </p:nvSpPr>
        <p:spPr>
          <a:xfrm>
            <a:off x="5619453" y="5249521"/>
            <a:ext cx="1109663" cy="369888"/>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Feed Line</a:t>
            </a:r>
          </a:p>
        </p:txBody>
      </p:sp>
      <p:sp>
        <p:nvSpPr>
          <p:cNvPr id="87" name="TextBox 86">
            <a:extLst>
              <a:ext uri="{FF2B5EF4-FFF2-40B4-BE49-F238E27FC236}">
                <a16:creationId xmlns:a16="http://schemas.microsoft.com/office/drawing/2014/main" id="{0F57C33F-3A1E-444D-8AD7-DC9FA384EE37}"/>
              </a:ext>
            </a:extLst>
          </p:cNvPr>
          <p:cNvSpPr txBox="1"/>
          <p:nvPr/>
        </p:nvSpPr>
        <p:spPr>
          <a:xfrm>
            <a:off x="7497466" y="4722471"/>
            <a:ext cx="1358900" cy="64611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Connection to Antenna</a:t>
            </a:r>
          </a:p>
        </p:txBody>
      </p:sp>
      <p:sp>
        <p:nvSpPr>
          <p:cNvPr id="91" name="TextBox 90">
            <a:extLst>
              <a:ext uri="{FF2B5EF4-FFF2-40B4-BE49-F238E27FC236}">
                <a16:creationId xmlns:a16="http://schemas.microsoft.com/office/drawing/2014/main" id="{827EE768-9204-4A22-80C9-C2FE9D829AC4}"/>
              </a:ext>
            </a:extLst>
          </p:cNvPr>
          <p:cNvSpPr txBox="1"/>
          <p:nvPr/>
        </p:nvSpPr>
        <p:spPr>
          <a:xfrm>
            <a:off x="3925591" y="4298609"/>
            <a:ext cx="655637" cy="368300"/>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Fault</a:t>
            </a:r>
          </a:p>
        </p:txBody>
      </p:sp>
      <p:pic>
        <p:nvPicPr>
          <p:cNvPr id="37" name="Picture 36">
            <a:extLst>
              <a:ext uri="{FF2B5EF4-FFF2-40B4-BE49-F238E27FC236}">
                <a16:creationId xmlns:a16="http://schemas.microsoft.com/office/drawing/2014/main" id="{5B35C5A3-FB11-49C7-9F01-284BB442EE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4554" y="4339249"/>
            <a:ext cx="642173" cy="1280160"/>
          </a:xfrm>
          <a:prstGeom prst="rect">
            <a:avLst/>
          </a:prstGeom>
        </p:spPr>
      </p:pic>
      <p:pic>
        <p:nvPicPr>
          <p:cNvPr id="38" name="Picture 37">
            <a:extLst>
              <a:ext uri="{FF2B5EF4-FFF2-40B4-BE49-F238E27FC236}">
                <a16:creationId xmlns:a16="http://schemas.microsoft.com/office/drawing/2014/main" id="{4C7A59DD-B594-48CA-944F-B3C08CA99979}"/>
              </a:ext>
            </a:extLst>
          </p:cNvPr>
          <p:cNvPicPr>
            <a:picLocks noChangeAspect="1"/>
          </p:cNvPicPr>
          <p:nvPr/>
        </p:nvPicPr>
        <p:blipFill>
          <a:blip r:embed="rId4"/>
          <a:stretch>
            <a:fillRect/>
          </a:stretch>
        </p:blipFill>
        <p:spPr>
          <a:xfrm>
            <a:off x="3364996" y="2963406"/>
            <a:ext cx="5216729" cy="2500297"/>
          </a:xfrm>
          <a:prstGeom prst="rect">
            <a:avLst/>
          </a:prstGeom>
        </p:spPr>
      </p:pic>
      <p:sp>
        <p:nvSpPr>
          <p:cNvPr id="39" name="Oval 38">
            <a:extLst>
              <a:ext uri="{FF2B5EF4-FFF2-40B4-BE49-F238E27FC236}">
                <a16:creationId xmlns:a16="http://schemas.microsoft.com/office/drawing/2014/main" id="{D8596C43-37C5-485A-B366-1F7298A436D7}"/>
              </a:ext>
            </a:extLst>
          </p:cNvPr>
          <p:cNvSpPr/>
          <p:nvPr/>
        </p:nvSpPr>
        <p:spPr>
          <a:xfrm>
            <a:off x="4610690" y="3800034"/>
            <a:ext cx="2300780" cy="153715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787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par>
                                <p:cTn id="17" presetID="16" presetClass="entr" presetSubtype="21"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barn(inVertical)">
                                      <p:cBhvr>
                                        <p:cTn id="1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F5F8C1-EECF-4ED1-8382-F4B23AC13C46}"/>
              </a:ext>
            </a:extLst>
          </p:cNvPr>
          <p:cNvSpPr>
            <a:spLocks noGrp="1"/>
          </p:cNvSpPr>
          <p:nvPr>
            <p:ph type="body" sz="quarter" idx="11"/>
          </p:nvPr>
        </p:nvSpPr>
        <p:spPr/>
        <p:txBody>
          <a:bodyPr/>
          <a:lstStyle/>
          <a:p>
            <a:r>
              <a:rPr lang="en-US" sz="4000" dirty="0"/>
              <a:t>FDR - Interpreting Traces</a:t>
            </a:r>
          </a:p>
        </p:txBody>
      </p:sp>
      <p:sp>
        <p:nvSpPr>
          <p:cNvPr id="6" name="Subtitle 5">
            <a:extLst>
              <a:ext uri="{FF2B5EF4-FFF2-40B4-BE49-F238E27FC236}">
                <a16:creationId xmlns:a16="http://schemas.microsoft.com/office/drawing/2014/main" id="{30A1D688-56D2-40A6-8456-8016D10AF72F}"/>
              </a:ext>
            </a:extLst>
          </p:cNvPr>
          <p:cNvSpPr txBox="1">
            <a:spLocks/>
          </p:cNvSpPr>
          <p:nvPr/>
        </p:nvSpPr>
        <p:spPr>
          <a:xfrm>
            <a:off x="887941" y="1310756"/>
            <a:ext cx="10698500" cy="715176"/>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3200" dirty="0"/>
              <a:t>Locate End of the Transmission Line</a:t>
            </a:r>
          </a:p>
        </p:txBody>
      </p:sp>
      <p:pic>
        <p:nvPicPr>
          <p:cNvPr id="7" name="Picture 5">
            <a:extLst>
              <a:ext uri="{FF2B5EF4-FFF2-40B4-BE49-F238E27FC236}">
                <a16:creationId xmlns:a16="http://schemas.microsoft.com/office/drawing/2014/main" id="{874BF2D9-CCFC-4FC2-B463-77A5ED9658FC}"/>
              </a:ext>
            </a:extLst>
          </p:cNvPr>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a:xfrm>
            <a:off x="2249391" y="2720634"/>
            <a:ext cx="7681912" cy="3567112"/>
          </a:xfrm>
          <a:prstGeom prst="rect">
            <a:avLst/>
          </a:prstGeom>
          <a:noFill/>
        </p:spPr>
      </p:pic>
      <p:sp>
        <p:nvSpPr>
          <p:cNvPr id="8" name="Rectangle 7">
            <a:extLst>
              <a:ext uri="{FF2B5EF4-FFF2-40B4-BE49-F238E27FC236}">
                <a16:creationId xmlns:a16="http://schemas.microsoft.com/office/drawing/2014/main" id="{0CDD6E24-BBEA-4E9A-9FC4-0EBB0346C1D2}"/>
              </a:ext>
            </a:extLst>
          </p:cNvPr>
          <p:cNvSpPr/>
          <p:nvPr/>
        </p:nvSpPr>
        <p:spPr>
          <a:xfrm>
            <a:off x="4892578" y="3804896"/>
            <a:ext cx="1344613" cy="369888"/>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Feed</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Line</a:t>
            </a:r>
          </a:p>
        </p:txBody>
      </p:sp>
      <p:cxnSp>
        <p:nvCxnSpPr>
          <p:cNvPr id="10" name="Straight Connector 9">
            <a:extLst>
              <a:ext uri="{FF2B5EF4-FFF2-40B4-BE49-F238E27FC236}">
                <a16:creationId xmlns:a16="http://schemas.microsoft.com/office/drawing/2014/main" id="{EC3BA2FE-F5B9-46FA-A1AB-7B6916FC1B09}"/>
              </a:ext>
            </a:extLst>
          </p:cNvPr>
          <p:cNvCxnSpPr>
            <a:cxnSpLocks/>
          </p:cNvCxnSpPr>
          <p:nvPr/>
        </p:nvCxnSpPr>
        <p:spPr>
          <a:xfrm>
            <a:off x="1015903" y="2550771"/>
            <a:ext cx="0" cy="183356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E2EA5819-C601-463F-9C7F-318A09ADE4BA}"/>
              </a:ext>
            </a:extLst>
          </p:cNvPr>
          <p:cNvSpPr/>
          <p:nvPr/>
        </p:nvSpPr>
        <p:spPr>
          <a:xfrm rot="-5400000">
            <a:off x="1015903" y="2311059"/>
            <a:ext cx="549275" cy="549275"/>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12" name="Straight Connector 11">
            <a:extLst>
              <a:ext uri="{FF2B5EF4-FFF2-40B4-BE49-F238E27FC236}">
                <a16:creationId xmlns:a16="http://schemas.microsoft.com/office/drawing/2014/main" id="{E4AE5CE2-613A-4EEE-A067-CB8E8F34B8F4}"/>
              </a:ext>
            </a:extLst>
          </p:cNvPr>
          <p:cNvCxnSpPr>
            <a:cxnSpLocks/>
          </p:cNvCxnSpPr>
          <p:nvPr/>
        </p:nvCxnSpPr>
        <p:spPr>
          <a:xfrm flipV="1">
            <a:off x="1290541" y="2290421"/>
            <a:ext cx="838200" cy="1746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6DAF383-D9C9-4ADC-ABE1-FE2F3146CD51}"/>
              </a:ext>
            </a:extLst>
          </p:cNvPr>
          <p:cNvSpPr/>
          <p:nvPr/>
        </p:nvSpPr>
        <p:spPr>
          <a:xfrm>
            <a:off x="2054128" y="2199934"/>
            <a:ext cx="393700" cy="19843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cxnSp>
        <p:nvCxnSpPr>
          <p:cNvPr id="14" name="Straight Connector 13">
            <a:extLst>
              <a:ext uri="{FF2B5EF4-FFF2-40B4-BE49-F238E27FC236}">
                <a16:creationId xmlns:a16="http://schemas.microsoft.com/office/drawing/2014/main" id="{F7A84E79-934C-4E15-9052-5D6AB103DA47}"/>
              </a:ext>
            </a:extLst>
          </p:cNvPr>
          <p:cNvCxnSpPr>
            <a:cxnSpLocks/>
            <a:stCxn id="13" idx="3"/>
            <a:endCxn id="15" idx="1"/>
          </p:cNvCxnSpPr>
          <p:nvPr/>
        </p:nvCxnSpPr>
        <p:spPr>
          <a:xfrm>
            <a:off x="2447828" y="2299946"/>
            <a:ext cx="4538663" cy="793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D70D388F-100A-49AA-8145-2E78C626A905}"/>
              </a:ext>
            </a:extLst>
          </p:cNvPr>
          <p:cNvSpPr/>
          <p:nvPr/>
        </p:nvSpPr>
        <p:spPr>
          <a:xfrm>
            <a:off x="6986491" y="2209459"/>
            <a:ext cx="393700" cy="1968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472425EB-08EA-4DF0-8222-87A4E7746BC0}"/>
              </a:ext>
            </a:extLst>
          </p:cNvPr>
          <p:cNvSpPr txBox="1"/>
          <p:nvPr/>
        </p:nvSpPr>
        <p:spPr>
          <a:xfrm>
            <a:off x="1030191" y="2777784"/>
            <a:ext cx="1306512" cy="64611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Analyzer Connection</a:t>
            </a:r>
          </a:p>
        </p:txBody>
      </p:sp>
      <p:cxnSp>
        <p:nvCxnSpPr>
          <p:cNvPr id="17" name="Straight Arrow Connector 16">
            <a:extLst>
              <a:ext uri="{FF2B5EF4-FFF2-40B4-BE49-F238E27FC236}">
                <a16:creationId xmlns:a16="http://schemas.microsoft.com/office/drawing/2014/main" id="{2EE31BC5-1B0C-4E01-99EB-85DE9D1848BD}"/>
              </a:ext>
            </a:extLst>
          </p:cNvPr>
          <p:cNvCxnSpPr>
            <a:cxnSpLocks/>
          </p:cNvCxnSpPr>
          <p:nvPr/>
        </p:nvCxnSpPr>
        <p:spPr>
          <a:xfrm flipV="1">
            <a:off x="1574703" y="2449171"/>
            <a:ext cx="463550" cy="37465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575AEE1-ADDF-4B64-85A8-6234A0EE8F21}"/>
              </a:ext>
            </a:extLst>
          </p:cNvPr>
          <p:cNvCxnSpPr>
            <a:cxnSpLocks/>
          </p:cNvCxnSpPr>
          <p:nvPr/>
        </p:nvCxnSpPr>
        <p:spPr>
          <a:xfrm>
            <a:off x="1492153" y="3481046"/>
            <a:ext cx="728663" cy="94773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FA35E59-7B0A-4430-ADB6-2A70B9FB9B26}"/>
              </a:ext>
            </a:extLst>
          </p:cNvPr>
          <p:cNvCxnSpPr>
            <a:cxnSpLocks/>
          </p:cNvCxnSpPr>
          <p:nvPr/>
        </p:nvCxnSpPr>
        <p:spPr>
          <a:xfrm flipH="1">
            <a:off x="4654453" y="4171609"/>
            <a:ext cx="382588" cy="59372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ACE428C-E172-44E3-88A4-1CD5B4AA8F74}"/>
              </a:ext>
            </a:extLst>
          </p:cNvPr>
          <p:cNvCxnSpPr>
            <a:cxnSpLocks/>
          </p:cNvCxnSpPr>
          <p:nvPr/>
        </p:nvCxnSpPr>
        <p:spPr>
          <a:xfrm flipH="1">
            <a:off x="4813203" y="1879259"/>
            <a:ext cx="200025" cy="36036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Flowchart: Collate 20">
            <a:extLst>
              <a:ext uri="{FF2B5EF4-FFF2-40B4-BE49-F238E27FC236}">
                <a16:creationId xmlns:a16="http://schemas.microsoft.com/office/drawing/2014/main" id="{AA3EAF11-934D-4E99-85F1-EA5E10DA92AD}"/>
              </a:ext>
            </a:extLst>
          </p:cNvPr>
          <p:cNvSpPr/>
          <p:nvPr/>
        </p:nvSpPr>
        <p:spPr>
          <a:xfrm rot="5400000">
            <a:off x="7061103" y="2111034"/>
            <a:ext cx="247650" cy="381000"/>
          </a:xfrm>
          <a:prstGeom prst="flowChartCollat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10599115-B982-4C42-8C01-CF2DDBE05FC3}"/>
              </a:ext>
            </a:extLst>
          </p:cNvPr>
          <p:cNvSpPr/>
          <p:nvPr/>
        </p:nvSpPr>
        <p:spPr>
          <a:xfrm>
            <a:off x="7938991" y="1791946"/>
            <a:ext cx="808037" cy="369888"/>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Short</a:t>
            </a:r>
          </a:p>
        </p:txBody>
      </p:sp>
      <p:cxnSp>
        <p:nvCxnSpPr>
          <p:cNvPr id="23" name="Straight Arrow Connector 22">
            <a:extLst>
              <a:ext uri="{FF2B5EF4-FFF2-40B4-BE49-F238E27FC236}">
                <a16:creationId xmlns:a16="http://schemas.microsoft.com/office/drawing/2014/main" id="{29B6C82D-3FB6-4F4C-85EF-66F0F689FB0D}"/>
              </a:ext>
            </a:extLst>
          </p:cNvPr>
          <p:cNvCxnSpPr>
            <a:cxnSpLocks/>
          </p:cNvCxnSpPr>
          <p:nvPr/>
        </p:nvCxnSpPr>
        <p:spPr>
          <a:xfrm flipH="1">
            <a:off x="7305578" y="2226921"/>
            <a:ext cx="893763" cy="109855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6A8985A-4973-46EA-9A55-72DAF28864DD}"/>
              </a:ext>
            </a:extLst>
          </p:cNvPr>
          <p:cNvCxnSpPr>
            <a:cxnSpLocks/>
          </p:cNvCxnSpPr>
          <p:nvPr/>
        </p:nvCxnSpPr>
        <p:spPr>
          <a:xfrm flipH="1">
            <a:off x="7553228" y="1977684"/>
            <a:ext cx="482600" cy="14605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6E102AB0-C9E8-404B-94EE-54B7669FB583}"/>
              </a:ext>
            </a:extLst>
          </p:cNvPr>
          <p:cNvSpPr/>
          <p:nvPr/>
        </p:nvSpPr>
        <p:spPr>
          <a:xfrm>
            <a:off x="7083328" y="3487396"/>
            <a:ext cx="174625" cy="19843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DBC41072-4224-4F29-8C3E-52425A4D331B}"/>
              </a:ext>
            </a:extLst>
          </p:cNvPr>
          <p:cNvSpPr txBox="1"/>
          <p:nvPr/>
        </p:nvSpPr>
        <p:spPr>
          <a:xfrm>
            <a:off x="7043641" y="3639796"/>
            <a:ext cx="303212"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Calibri"/>
                <a:ea typeface="+mn-ea"/>
                <a:cs typeface="+mn-cs"/>
              </a:rPr>
              <a:t>2</a:t>
            </a:r>
          </a:p>
        </p:txBody>
      </p:sp>
      <p:sp>
        <p:nvSpPr>
          <p:cNvPr id="27" name="Rectangle 26">
            <a:extLst>
              <a:ext uri="{FF2B5EF4-FFF2-40B4-BE49-F238E27FC236}">
                <a16:creationId xmlns:a16="http://schemas.microsoft.com/office/drawing/2014/main" id="{0494C7E4-DAB1-46AC-B3E5-2C8152D1E354}"/>
              </a:ext>
            </a:extLst>
          </p:cNvPr>
          <p:cNvSpPr/>
          <p:nvPr/>
        </p:nvSpPr>
        <p:spPr>
          <a:xfrm>
            <a:off x="2803428" y="3501684"/>
            <a:ext cx="3016250" cy="369887"/>
          </a:xfrm>
          <a:prstGeom prst="rect">
            <a:avLst/>
          </a:prstGeom>
          <a:no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cxnSp>
        <p:nvCxnSpPr>
          <p:cNvPr id="28" name="Straight Connector 27">
            <a:extLst>
              <a:ext uri="{FF2B5EF4-FFF2-40B4-BE49-F238E27FC236}">
                <a16:creationId xmlns:a16="http://schemas.microsoft.com/office/drawing/2014/main" id="{51BD713B-23AA-440D-86DE-087CEA22803F}"/>
              </a:ext>
            </a:extLst>
          </p:cNvPr>
          <p:cNvCxnSpPr>
            <a:cxnSpLocks/>
            <a:stCxn id="21" idx="0"/>
          </p:cNvCxnSpPr>
          <p:nvPr/>
        </p:nvCxnSpPr>
        <p:spPr>
          <a:xfrm flipV="1">
            <a:off x="7375428" y="2274546"/>
            <a:ext cx="1187450" cy="269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c 28">
            <a:extLst>
              <a:ext uri="{FF2B5EF4-FFF2-40B4-BE49-F238E27FC236}">
                <a16:creationId xmlns:a16="http://schemas.microsoft.com/office/drawing/2014/main" id="{583A1535-EC97-4E42-BF92-94323018ED1A}"/>
              </a:ext>
            </a:extLst>
          </p:cNvPr>
          <p:cNvSpPr/>
          <p:nvPr/>
        </p:nvSpPr>
        <p:spPr>
          <a:xfrm rot="5400000">
            <a:off x="8282684" y="1726065"/>
            <a:ext cx="549275" cy="547688"/>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30" name="Straight Connector 29">
            <a:extLst>
              <a:ext uri="{FF2B5EF4-FFF2-40B4-BE49-F238E27FC236}">
                <a16:creationId xmlns:a16="http://schemas.microsoft.com/office/drawing/2014/main" id="{64BDBD07-CA96-463C-BC6B-00FEAA0CB511}"/>
              </a:ext>
            </a:extLst>
          </p:cNvPr>
          <p:cNvCxnSpPr/>
          <p:nvPr/>
        </p:nvCxnSpPr>
        <p:spPr>
          <a:xfrm>
            <a:off x="8837516" y="1501434"/>
            <a:ext cx="0" cy="49847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Isosceles Triangle 30">
            <a:extLst>
              <a:ext uri="{FF2B5EF4-FFF2-40B4-BE49-F238E27FC236}">
                <a16:creationId xmlns:a16="http://schemas.microsoft.com/office/drawing/2014/main" id="{363F511D-F525-4381-A9B2-3C31BDEE2776}"/>
              </a:ext>
            </a:extLst>
          </p:cNvPr>
          <p:cNvSpPr/>
          <p:nvPr/>
        </p:nvSpPr>
        <p:spPr>
          <a:xfrm rot="10800000">
            <a:off x="8640666" y="1376021"/>
            <a:ext cx="395287" cy="249238"/>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pic>
        <p:nvPicPr>
          <p:cNvPr id="32" name="Picture 31">
            <a:extLst>
              <a:ext uri="{FF2B5EF4-FFF2-40B4-BE49-F238E27FC236}">
                <a16:creationId xmlns:a16="http://schemas.microsoft.com/office/drawing/2014/main" id="{452F1483-8385-4C58-B91B-39279A1D7A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4816" y="4372142"/>
            <a:ext cx="642173" cy="1280160"/>
          </a:xfrm>
          <a:prstGeom prst="rect">
            <a:avLst/>
          </a:prstGeom>
        </p:spPr>
      </p:pic>
    </p:spTree>
    <p:extLst>
      <p:ext uri="{BB962C8B-B14F-4D97-AF65-F5344CB8AC3E}">
        <p14:creationId xmlns:p14="http://schemas.microsoft.com/office/powerpoint/2010/main" val="300687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par>
                                <p:cTn id="32" presetID="14" presetClass="entr" presetSubtype="10" fill="hold" nodeType="with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34" dur="500"/>
                                        <p:tgtEl>
                                          <p:spTgt spid="16">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fade">
                                      <p:cBhvr>
                                        <p:cTn id="49" dur="500"/>
                                        <p:tgtEl>
                                          <p:spTgt spid="8">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par>
                                <p:cTn id="68" presetID="10" presetClass="entr" presetSubtype="0" fill="hold" nodeType="withEffect">
                                  <p:stCondLst>
                                    <p:cond delay="0"/>
                                  </p:stCondLst>
                                  <p:childTnLst>
                                    <p:set>
                                      <p:cBhvr>
                                        <p:cTn id="69" dur="1" fill="hold">
                                          <p:stCondLst>
                                            <p:cond delay="0"/>
                                          </p:stCondLst>
                                        </p:cTn>
                                        <p:tgtEl>
                                          <p:spTgt spid="22">
                                            <p:txEl>
                                              <p:pRg st="0" end="0"/>
                                            </p:txEl>
                                          </p:spTgt>
                                        </p:tgtEl>
                                        <p:attrNameLst>
                                          <p:attrName>style.visibility</p:attrName>
                                        </p:attrNameLst>
                                      </p:cBhvr>
                                      <p:to>
                                        <p:strVal val="visible"/>
                                      </p:to>
                                    </p:set>
                                    <p:animEffect transition="in" filter="fade">
                                      <p:cBhvr>
                                        <p:cTn id="70" dur="500"/>
                                        <p:tgtEl>
                                          <p:spTgt spid="22">
                                            <p:txEl>
                                              <p:pRg st="0" end="0"/>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par>
                                <p:cTn id="74" presetID="10" presetClass="entr" presetSubtype="0"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par>
                                <p:cTn id="77" presetID="1" presetClass="exit" presetSubtype="0" fill="hold" grpId="0" nodeType="withEffect">
                                  <p:stCondLst>
                                    <p:cond delay="0"/>
                                  </p:stCondLst>
                                  <p:childTnLst>
                                    <p:set>
                                      <p:cBhvr>
                                        <p:cTn id="78" dur="1" fill="hold">
                                          <p:stCondLst>
                                            <p:cond delay="0"/>
                                          </p:stCondLst>
                                        </p:cTn>
                                        <p:tgtEl>
                                          <p:spTgt spid="16">
                                            <p:txEl>
                                              <p:pRg st="0" end="0"/>
                                            </p:txEl>
                                          </p:spTgt>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7"/>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8"/>
                                        </p:tgtEl>
                                        <p:attrNameLst>
                                          <p:attrName>style.visibility</p:attrName>
                                        </p:attrNameLst>
                                      </p:cBhvr>
                                      <p:to>
                                        <p:strVal val="hidden"/>
                                      </p:to>
                                    </p:set>
                                  </p:childTnLst>
                                </p:cTn>
                              </p:par>
                              <p:par>
                                <p:cTn id="83" presetID="1" presetClass="exit" presetSubtype="0" fill="hold" grpId="0" nodeType="withEffect">
                                  <p:stCondLst>
                                    <p:cond delay="0"/>
                                  </p:stCondLst>
                                  <p:childTnLst>
                                    <p:set>
                                      <p:cBhvr>
                                        <p:cTn id="84" dur="1" fill="hold">
                                          <p:stCondLst>
                                            <p:cond delay="0"/>
                                          </p:stCondLst>
                                        </p:cTn>
                                        <p:tgtEl>
                                          <p:spTgt spid="8">
                                            <p:txEl>
                                              <p:pRg st="0" end="0"/>
                                            </p:txEl>
                                          </p:spTgt>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9"/>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20"/>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9"/>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28"/>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30"/>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31"/>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13" grpId="0" animBg="1"/>
      <p:bldP spid="15" grpId="0" animBg="1"/>
      <p:bldP spid="16" grpId="0" build="allAtOnce"/>
      <p:bldP spid="21" grpId="0" animBg="1"/>
      <p:bldP spid="25" grpId="0" animBg="1"/>
      <p:bldP spid="26" grpId="0"/>
      <p:bldP spid="27" grpId="0" animBg="1"/>
      <p:bldP spid="31" grpId="0" animBg="1"/>
      <p:bldP spid="3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71A663-7B5E-476C-9F3C-D7F8F9EEAC17}"/>
              </a:ext>
            </a:extLst>
          </p:cNvPr>
          <p:cNvSpPr>
            <a:spLocks noGrp="1"/>
          </p:cNvSpPr>
          <p:nvPr>
            <p:ph type="body" sz="quarter" idx="11"/>
          </p:nvPr>
        </p:nvSpPr>
        <p:spPr/>
        <p:txBody>
          <a:bodyPr/>
          <a:lstStyle/>
          <a:p>
            <a:r>
              <a:rPr lang="en-US" dirty="0"/>
              <a:t>FDR - Interpreting Traces</a:t>
            </a:r>
          </a:p>
        </p:txBody>
      </p:sp>
      <p:sp>
        <p:nvSpPr>
          <p:cNvPr id="6" name="Subtitle 5">
            <a:extLst>
              <a:ext uri="{FF2B5EF4-FFF2-40B4-BE49-F238E27FC236}">
                <a16:creationId xmlns:a16="http://schemas.microsoft.com/office/drawing/2014/main" id="{033A91A2-DF33-430E-9BC9-8CE2C0E92903}"/>
              </a:ext>
            </a:extLst>
          </p:cNvPr>
          <p:cNvSpPr txBox="1">
            <a:spLocks/>
          </p:cNvSpPr>
          <p:nvPr/>
        </p:nvSpPr>
        <p:spPr>
          <a:xfrm>
            <a:off x="862050" y="1352164"/>
            <a:ext cx="10698500" cy="715176"/>
          </a:xfrm>
          <a:prstGeom prst="rect">
            <a:avLst/>
          </a:prstGeom>
        </p:spPr>
        <p:txBody>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sz="3200" dirty="0"/>
              <a:t>Locate End of the Transmission Line</a:t>
            </a:r>
          </a:p>
        </p:txBody>
      </p:sp>
      <p:pic>
        <p:nvPicPr>
          <p:cNvPr id="7" name="Picture 5">
            <a:extLst>
              <a:ext uri="{FF2B5EF4-FFF2-40B4-BE49-F238E27FC236}">
                <a16:creationId xmlns:a16="http://schemas.microsoft.com/office/drawing/2014/main" id="{5F1C66D3-46BF-46AE-B62C-1EDB01B17885}"/>
              </a:ext>
            </a:extLst>
          </p:cNvPr>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a:xfrm>
            <a:off x="2582863" y="2659057"/>
            <a:ext cx="7681912" cy="3567112"/>
          </a:xfrm>
          <a:prstGeom prst="rect">
            <a:avLst/>
          </a:prstGeom>
          <a:noFill/>
        </p:spPr>
      </p:pic>
      <p:pic>
        <p:nvPicPr>
          <p:cNvPr id="8" name="Picture 5">
            <a:extLst>
              <a:ext uri="{FF2B5EF4-FFF2-40B4-BE49-F238E27FC236}">
                <a16:creationId xmlns:a16="http://schemas.microsoft.com/office/drawing/2014/main" id="{7EAEF8D5-321D-4EA6-9AAB-10304CB4811B}"/>
              </a:ext>
            </a:extLst>
          </p:cNvPr>
          <p:cNvPicPr preferRelativeResize="0">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82863" y="2659057"/>
            <a:ext cx="7681912"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C5AEFD34-8B12-4B02-A28B-6C442B9B2FA1}"/>
              </a:ext>
            </a:extLst>
          </p:cNvPr>
          <p:cNvSpPr/>
          <p:nvPr/>
        </p:nvSpPr>
        <p:spPr>
          <a:xfrm>
            <a:off x="5226050" y="3743319"/>
            <a:ext cx="1344613" cy="369888"/>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Feed</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prstClr val="white"/>
                </a:solidFill>
                <a:effectLst/>
                <a:uLnTx/>
                <a:uFillTx/>
                <a:latin typeface="Calibri"/>
                <a:ea typeface="+mn-ea"/>
                <a:cs typeface="+mn-cs"/>
              </a:rPr>
              <a:t>Line</a:t>
            </a:r>
          </a:p>
        </p:txBody>
      </p:sp>
      <p:cxnSp>
        <p:nvCxnSpPr>
          <p:cNvPr id="10" name="Straight Connector 9">
            <a:extLst>
              <a:ext uri="{FF2B5EF4-FFF2-40B4-BE49-F238E27FC236}">
                <a16:creationId xmlns:a16="http://schemas.microsoft.com/office/drawing/2014/main" id="{37A97B2A-FD82-4512-89FD-99121FC6E57A}"/>
              </a:ext>
            </a:extLst>
          </p:cNvPr>
          <p:cNvCxnSpPr>
            <a:cxnSpLocks/>
          </p:cNvCxnSpPr>
          <p:nvPr/>
        </p:nvCxnSpPr>
        <p:spPr>
          <a:xfrm>
            <a:off x="1349375" y="2489194"/>
            <a:ext cx="0" cy="183356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D5207AEB-D1A5-40A9-96F0-764CAD003848}"/>
              </a:ext>
            </a:extLst>
          </p:cNvPr>
          <p:cNvSpPr/>
          <p:nvPr/>
        </p:nvSpPr>
        <p:spPr>
          <a:xfrm rot="-5400000">
            <a:off x="1349375" y="2249482"/>
            <a:ext cx="549275" cy="549275"/>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cxnSp>
        <p:nvCxnSpPr>
          <p:cNvPr id="12" name="Straight Connector 11">
            <a:extLst>
              <a:ext uri="{FF2B5EF4-FFF2-40B4-BE49-F238E27FC236}">
                <a16:creationId xmlns:a16="http://schemas.microsoft.com/office/drawing/2014/main" id="{FBBB1088-6792-4DDD-9A53-8607C541B42A}"/>
              </a:ext>
            </a:extLst>
          </p:cNvPr>
          <p:cNvCxnSpPr>
            <a:cxnSpLocks/>
          </p:cNvCxnSpPr>
          <p:nvPr/>
        </p:nvCxnSpPr>
        <p:spPr>
          <a:xfrm flipV="1">
            <a:off x="1624013" y="2228844"/>
            <a:ext cx="838200" cy="1746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37868A5-A66F-491F-B3EB-3032A4D67ABC}"/>
              </a:ext>
            </a:extLst>
          </p:cNvPr>
          <p:cNvSpPr/>
          <p:nvPr/>
        </p:nvSpPr>
        <p:spPr>
          <a:xfrm>
            <a:off x="2387600" y="2138357"/>
            <a:ext cx="393700" cy="19843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cxnSp>
        <p:nvCxnSpPr>
          <p:cNvPr id="14" name="Straight Connector 13">
            <a:extLst>
              <a:ext uri="{FF2B5EF4-FFF2-40B4-BE49-F238E27FC236}">
                <a16:creationId xmlns:a16="http://schemas.microsoft.com/office/drawing/2014/main" id="{6FD869DB-0438-42A6-B36B-F63D31FFF694}"/>
              </a:ext>
            </a:extLst>
          </p:cNvPr>
          <p:cNvCxnSpPr>
            <a:cxnSpLocks/>
            <a:stCxn id="13" idx="3"/>
            <a:endCxn id="15" idx="1"/>
          </p:cNvCxnSpPr>
          <p:nvPr/>
        </p:nvCxnSpPr>
        <p:spPr>
          <a:xfrm>
            <a:off x="2781300" y="2238369"/>
            <a:ext cx="4538663" cy="793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E046D1E-9E5B-44DA-989E-77FE29EEAB50}"/>
              </a:ext>
            </a:extLst>
          </p:cNvPr>
          <p:cNvSpPr/>
          <p:nvPr/>
        </p:nvSpPr>
        <p:spPr>
          <a:xfrm>
            <a:off x="7319963" y="2147882"/>
            <a:ext cx="393700" cy="196850"/>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0971A237-E293-4485-AF2D-9FCE90612FC5}"/>
              </a:ext>
            </a:extLst>
          </p:cNvPr>
          <p:cNvSpPr txBox="1"/>
          <p:nvPr/>
        </p:nvSpPr>
        <p:spPr>
          <a:xfrm>
            <a:off x="1363663" y="2716207"/>
            <a:ext cx="1306512" cy="64611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Analyzer Connection</a:t>
            </a:r>
          </a:p>
        </p:txBody>
      </p:sp>
      <p:cxnSp>
        <p:nvCxnSpPr>
          <p:cNvPr id="17" name="Straight Arrow Connector 16">
            <a:extLst>
              <a:ext uri="{FF2B5EF4-FFF2-40B4-BE49-F238E27FC236}">
                <a16:creationId xmlns:a16="http://schemas.microsoft.com/office/drawing/2014/main" id="{06B400E8-2B4C-4292-B01D-5C1D5B9586DB}"/>
              </a:ext>
            </a:extLst>
          </p:cNvPr>
          <p:cNvCxnSpPr>
            <a:cxnSpLocks/>
          </p:cNvCxnSpPr>
          <p:nvPr/>
        </p:nvCxnSpPr>
        <p:spPr>
          <a:xfrm flipV="1">
            <a:off x="1908175" y="2387594"/>
            <a:ext cx="463550" cy="37465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7E0CE8C-4424-4687-96CD-6484E216CAB6}"/>
              </a:ext>
            </a:extLst>
          </p:cNvPr>
          <p:cNvCxnSpPr>
            <a:cxnSpLocks/>
          </p:cNvCxnSpPr>
          <p:nvPr/>
        </p:nvCxnSpPr>
        <p:spPr>
          <a:xfrm>
            <a:off x="1825625" y="3419469"/>
            <a:ext cx="728663" cy="94773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3477337-0977-4023-8E64-50543CFF4454}"/>
              </a:ext>
            </a:extLst>
          </p:cNvPr>
          <p:cNvCxnSpPr>
            <a:cxnSpLocks/>
          </p:cNvCxnSpPr>
          <p:nvPr/>
        </p:nvCxnSpPr>
        <p:spPr>
          <a:xfrm flipH="1">
            <a:off x="4987925" y="4110032"/>
            <a:ext cx="382588" cy="593725"/>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E751694-2659-4D02-8A88-DD3304057D53}"/>
              </a:ext>
            </a:extLst>
          </p:cNvPr>
          <p:cNvCxnSpPr>
            <a:cxnSpLocks/>
          </p:cNvCxnSpPr>
          <p:nvPr/>
        </p:nvCxnSpPr>
        <p:spPr>
          <a:xfrm flipH="1">
            <a:off x="5146675" y="1817682"/>
            <a:ext cx="200025" cy="36036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Flowchart: Collate 20">
            <a:extLst>
              <a:ext uri="{FF2B5EF4-FFF2-40B4-BE49-F238E27FC236}">
                <a16:creationId xmlns:a16="http://schemas.microsoft.com/office/drawing/2014/main" id="{EA7318CB-26BF-42E1-AF2D-F994B51A63B7}"/>
              </a:ext>
            </a:extLst>
          </p:cNvPr>
          <p:cNvSpPr/>
          <p:nvPr/>
        </p:nvSpPr>
        <p:spPr>
          <a:xfrm rot="5400000">
            <a:off x="7394575" y="2049457"/>
            <a:ext cx="247650" cy="381000"/>
          </a:xfrm>
          <a:prstGeom prst="flowChartCollat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850ED2C9-5F94-4762-910A-5A4984B430D0}"/>
              </a:ext>
            </a:extLst>
          </p:cNvPr>
          <p:cNvSpPr/>
          <p:nvPr/>
        </p:nvSpPr>
        <p:spPr>
          <a:xfrm>
            <a:off x="8272463" y="1730369"/>
            <a:ext cx="808037" cy="369888"/>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Short</a:t>
            </a:r>
          </a:p>
        </p:txBody>
      </p:sp>
      <p:cxnSp>
        <p:nvCxnSpPr>
          <p:cNvPr id="23" name="Straight Arrow Connector 22">
            <a:extLst>
              <a:ext uri="{FF2B5EF4-FFF2-40B4-BE49-F238E27FC236}">
                <a16:creationId xmlns:a16="http://schemas.microsoft.com/office/drawing/2014/main" id="{D23C8FD4-418C-4D49-8799-D366926AF9D4}"/>
              </a:ext>
            </a:extLst>
          </p:cNvPr>
          <p:cNvCxnSpPr>
            <a:cxnSpLocks/>
          </p:cNvCxnSpPr>
          <p:nvPr/>
        </p:nvCxnSpPr>
        <p:spPr>
          <a:xfrm flipH="1">
            <a:off x="7707313" y="2228844"/>
            <a:ext cx="893762" cy="110013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E064244-4639-4A3D-BE68-E53E8A71D520}"/>
              </a:ext>
            </a:extLst>
          </p:cNvPr>
          <p:cNvCxnSpPr>
            <a:cxnSpLocks/>
          </p:cNvCxnSpPr>
          <p:nvPr/>
        </p:nvCxnSpPr>
        <p:spPr>
          <a:xfrm flipH="1">
            <a:off x="7886700" y="1916107"/>
            <a:ext cx="482600" cy="14605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8D19E9D0-B89F-4880-AFAF-CEE4526E2D6F}"/>
              </a:ext>
            </a:extLst>
          </p:cNvPr>
          <p:cNvSpPr/>
          <p:nvPr/>
        </p:nvSpPr>
        <p:spPr>
          <a:xfrm>
            <a:off x="7416800" y="3425819"/>
            <a:ext cx="174625" cy="198438"/>
          </a:xfrm>
          <a:prstGeom prs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56C2CC6C-55D8-466D-A854-A4791B6E91D9}"/>
              </a:ext>
            </a:extLst>
          </p:cNvPr>
          <p:cNvSpPr txBox="1"/>
          <p:nvPr/>
        </p:nvSpPr>
        <p:spPr>
          <a:xfrm>
            <a:off x="7377113" y="3578219"/>
            <a:ext cx="303212"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Calibri"/>
                <a:ea typeface="+mn-ea"/>
                <a:cs typeface="+mn-cs"/>
              </a:rPr>
              <a:t>2</a:t>
            </a:r>
          </a:p>
        </p:txBody>
      </p:sp>
      <p:sp>
        <p:nvSpPr>
          <p:cNvPr id="27" name="Rectangle 26">
            <a:extLst>
              <a:ext uri="{FF2B5EF4-FFF2-40B4-BE49-F238E27FC236}">
                <a16:creationId xmlns:a16="http://schemas.microsoft.com/office/drawing/2014/main" id="{3CEFF1A1-FA72-4274-8B07-8A3FC837BA9F}"/>
              </a:ext>
            </a:extLst>
          </p:cNvPr>
          <p:cNvSpPr/>
          <p:nvPr/>
        </p:nvSpPr>
        <p:spPr>
          <a:xfrm>
            <a:off x="3136900" y="3440107"/>
            <a:ext cx="3016250" cy="369887"/>
          </a:xfrm>
          <a:prstGeom prst="rect">
            <a:avLst/>
          </a:prstGeom>
          <a:no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a:extLst>
              <a:ext uri="{FF2B5EF4-FFF2-40B4-BE49-F238E27FC236}">
                <a16:creationId xmlns:a16="http://schemas.microsoft.com/office/drawing/2014/main" id="{C2E5664D-1993-490D-85D2-F1987785311D}"/>
              </a:ext>
            </a:extLst>
          </p:cNvPr>
          <p:cNvSpPr/>
          <p:nvPr/>
        </p:nvSpPr>
        <p:spPr>
          <a:xfrm>
            <a:off x="7832725" y="3771894"/>
            <a:ext cx="1619250" cy="369888"/>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8F8F8"/>
                </a:solidFill>
                <a:effectLst/>
                <a:uLnTx/>
                <a:uFillTx/>
                <a:latin typeface="Calibri"/>
                <a:ea typeface="+mn-ea"/>
                <a:cs typeface="+mn-cs"/>
              </a:rPr>
              <a:t>Precision Load</a:t>
            </a:r>
          </a:p>
        </p:txBody>
      </p:sp>
      <p:cxnSp>
        <p:nvCxnSpPr>
          <p:cNvPr id="29" name="Straight Arrow Connector 28">
            <a:extLst>
              <a:ext uri="{FF2B5EF4-FFF2-40B4-BE49-F238E27FC236}">
                <a16:creationId xmlns:a16="http://schemas.microsoft.com/office/drawing/2014/main" id="{93DC4D3D-4B6E-422E-96EC-0EC8F79D502A}"/>
              </a:ext>
            </a:extLst>
          </p:cNvPr>
          <p:cNvCxnSpPr>
            <a:cxnSpLocks/>
          </p:cNvCxnSpPr>
          <p:nvPr/>
        </p:nvCxnSpPr>
        <p:spPr>
          <a:xfrm flipH="1">
            <a:off x="7591425" y="4002082"/>
            <a:ext cx="298450" cy="36036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7A0FB2B-C699-4AD4-9749-96B1E57E69E4}"/>
              </a:ext>
            </a:extLst>
          </p:cNvPr>
          <p:cNvCxnSpPr>
            <a:cxnSpLocks/>
          </p:cNvCxnSpPr>
          <p:nvPr/>
        </p:nvCxnSpPr>
        <p:spPr>
          <a:xfrm>
            <a:off x="7372350" y="1765294"/>
            <a:ext cx="290513" cy="300038"/>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2" descr="SK-CAL-MN-C6, 3-in-1 Calibration Standard RF Termination">
            <a:extLst>
              <a:ext uri="{FF2B5EF4-FFF2-40B4-BE49-F238E27FC236}">
                <a16:creationId xmlns:a16="http://schemas.microsoft.com/office/drawing/2014/main" id="{126E5417-4FCF-4A92-8D29-DCC9EE5641D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0000">
            <a:off x="7622730" y="1908169"/>
            <a:ext cx="657339" cy="65733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F62AB2E8-031D-4317-8835-DA87B6F42D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0514" y="4312247"/>
            <a:ext cx="642173" cy="1280160"/>
          </a:xfrm>
          <a:prstGeom prst="rect">
            <a:avLst/>
          </a:prstGeom>
        </p:spPr>
      </p:pic>
    </p:spTree>
    <p:extLst>
      <p:ext uri="{BB962C8B-B14F-4D97-AF65-F5344CB8AC3E}">
        <p14:creationId xmlns:p14="http://schemas.microsoft.com/office/powerpoint/2010/main" val="271546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14" presetClass="entr" presetSubtype="10" fill="hold" nodeType="with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35" dur="500"/>
                                        <p:tgtEl>
                                          <p:spTgt spid="16">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9">
                                            <p:txEl>
                                              <p:pRg st="0" end="0"/>
                                            </p:txEl>
                                          </p:spTgt>
                                        </p:tgtEl>
                                        <p:attrNameLst>
                                          <p:attrName>style.visibility</p:attrName>
                                        </p:attrNameLst>
                                      </p:cBhvr>
                                      <p:to>
                                        <p:strVal val="visible"/>
                                      </p:to>
                                    </p:set>
                                    <p:animEffect transition="in" filter="fade">
                                      <p:cBhvr>
                                        <p:cTn id="50" dur="500"/>
                                        <p:tgtEl>
                                          <p:spTgt spid="9">
                                            <p:txEl>
                                              <p:pRg st="0" end="0"/>
                                            </p:txEl>
                                          </p:spTgt>
                                        </p:tgtEl>
                                      </p:cBhvr>
                                    </p:animEffect>
                                  </p:childTnLst>
                                </p:cTn>
                              </p:par>
                              <p:par>
                                <p:cTn id="51" presetID="2" presetClass="entr" presetSubtype="4"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par>
                                <p:cTn id="55" presetID="10" presetClass="entr" presetSubtype="0" fill="hold" nodeType="with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fade">
                                      <p:cBhvr>
                                        <p:cTn id="57" dur="500"/>
                                        <p:tgtEl>
                                          <p:spTgt spid="22">
                                            <p:txEl>
                                              <p:pRg st="0" end="0"/>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 presetClass="exit" presetSubtype="0" fill="hold" grpId="0" nodeType="withEffect">
                                  <p:stCondLst>
                                    <p:cond delay="0"/>
                                  </p:stCondLst>
                                  <p:childTnLst>
                                    <p:set>
                                      <p:cBhvr>
                                        <p:cTn id="65" dur="1" fill="hold">
                                          <p:stCondLst>
                                            <p:cond delay="0"/>
                                          </p:stCondLst>
                                        </p:cTn>
                                        <p:tgtEl>
                                          <p:spTgt spid="16">
                                            <p:txEl>
                                              <p:pRg st="0" end="0"/>
                                            </p:txEl>
                                          </p:spTgt>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17"/>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18"/>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9">
                                            <p:txEl>
                                              <p:pRg st="0" end="0"/>
                                            </p:txEl>
                                          </p:spTgt>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19"/>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20"/>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8"/>
                                        </p:tgtEl>
                                        <p:attrNameLst>
                                          <p:attrName>style.visibility</p:attrName>
                                        </p:attrNameLst>
                                      </p:cBhvr>
                                      <p:to>
                                        <p:strVal val="visible"/>
                                      </p:to>
                                    </p:set>
                                    <p:animEffect transition="in" filter="wipe(down)">
                                      <p:cBhvr>
                                        <p:cTn id="84" dur="500"/>
                                        <p:tgtEl>
                                          <p:spTgt spid="8"/>
                                        </p:tgtEl>
                                      </p:cBhvr>
                                    </p:animEffect>
                                  </p:childTnLst>
                                </p:cTn>
                              </p:par>
                              <p:par>
                                <p:cTn id="85" presetID="10" presetClass="entr" presetSubtype="0" fill="hold" nodeType="withEffect">
                                  <p:stCondLst>
                                    <p:cond delay="0"/>
                                  </p:stCondLst>
                                  <p:childTnLst>
                                    <p:set>
                                      <p:cBhvr>
                                        <p:cTn id="86" dur="1" fill="hold">
                                          <p:stCondLst>
                                            <p:cond delay="0"/>
                                          </p:stCondLst>
                                        </p:cTn>
                                        <p:tgtEl>
                                          <p:spTgt spid="28">
                                            <p:txEl>
                                              <p:pRg st="0" end="0"/>
                                            </p:txEl>
                                          </p:spTgt>
                                        </p:tgtEl>
                                        <p:attrNameLst>
                                          <p:attrName>style.visibility</p:attrName>
                                        </p:attrNameLst>
                                      </p:cBhvr>
                                      <p:to>
                                        <p:strVal val="visible"/>
                                      </p:to>
                                    </p:set>
                                    <p:animEffect transition="in" filter="fade">
                                      <p:cBhvr>
                                        <p:cTn id="87" dur="500"/>
                                        <p:tgtEl>
                                          <p:spTgt spid="28">
                                            <p:txEl>
                                              <p:pRg st="0" end="0"/>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500"/>
                                        <p:tgtEl>
                                          <p:spTgt spid="29"/>
                                        </p:tgtEl>
                                      </p:cBhvr>
                                    </p:animEffect>
                                  </p:childTnLst>
                                </p:cTn>
                              </p:par>
                              <p:par>
                                <p:cTn id="91" presetID="10" presetClass="entr" presetSubtype="0" fill="hold"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500"/>
                                        <p:tgtEl>
                                          <p:spTgt spid="30"/>
                                        </p:tgtEl>
                                      </p:cBhvr>
                                    </p:animEffect>
                                  </p:childTnLst>
                                </p:cTn>
                              </p:par>
                              <p:par>
                                <p:cTn id="94" presetID="1" presetClass="entr" presetSubtype="0" fill="hold" nodeType="withEffect">
                                  <p:stCondLst>
                                    <p:cond delay="0"/>
                                  </p:stCondLst>
                                  <p:childTnLst>
                                    <p:set>
                                      <p:cBhvr>
                                        <p:cTn id="95" dur="1" fill="hold">
                                          <p:stCondLst>
                                            <p:cond delay="0"/>
                                          </p:stCondLst>
                                        </p:cTn>
                                        <p:tgtEl>
                                          <p:spTgt spid="31"/>
                                        </p:tgtEl>
                                        <p:attrNameLst>
                                          <p:attrName>style.visibility</p:attrName>
                                        </p:attrNameLst>
                                      </p:cBhvr>
                                      <p:to>
                                        <p:strVal val="visible"/>
                                      </p:to>
                                    </p:set>
                                  </p:childTnLst>
                                </p:cTn>
                              </p:par>
                              <p:par>
                                <p:cTn id="96" presetID="1" presetClass="exit" presetSubtype="0" fill="hold" grpId="0" nodeType="withEffect">
                                  <p:stCondLst>
                                    <p:cond delay="0"/>
                                  </p:stCondLst>
                                  <p:childTnLst>
                                    <p:set>
                                      <p:cBhvr>
                                        <p:cTn id="97" dur="1" fill="hold">
                                          <p:stCondLst>
                                            <p:cond delay="0"/>
                                          </p:stCondLst>
                                        </p:cTn>
                                        <p:tgtEl>
                                          <p:spTgt spid="22">
                                            <p:txEl>
                                              <p:pRg st="0" end="0"/>
                                            </p:txEl>
                                          </p:spTgt>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23"/>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24"/>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21"/>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26"/>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2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3" grpId="0" animBg="1"/>
      <p:bldP spid="15" grpId="0" animBg="1"/>
      <p:bldP spid="16" grpId="0" build="allAtOnce"/>
      <p:bldP spid="21" grpId="0" animBg="1"/>
      <p:bldP spid="21" grpId="1" animBg="1"/>
      <p:bldP spid="22" grpId="0" build="allAtOnce"/>
      <p:bldP spid="25" grpId="0" animBg="1"/>
      <p:bldP spid="25" grpId="1" animBg="1"/>
      <p:bldP spid="26" grpId="0"/>
      <p:bldP spid="26" grpId="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A363FF-C3CC-4C71-B438-3C91A7E1DE15}"/>
              </a:ext>
            </a:extLst>
          </p:cNvPr>
          <p:cNvSpPr>
            <a:spLocks noGrp="1"/>
          </p:cNvSpPr>
          <p:nvPr>
            <p:ph type="body" sz="quarter" idx="11"/>
          </p:nvPr>
        </p:nvSpPr>
        <p:spPr/>
        <p:txBody>
          <a:bodyPr/>
          <a:lstStyle/>
          <a:p>
            <a:r>
              <a:rPr lang="en-US" dirty="0"/>
              <a:t>Training Agenda</a:t>
            </a:r>
          </a:p>
        </p:txBody>
      </p:sp>
      <p:sp>
        <p:nvSpPr>
          <p:cNvPr id="3" name="Text Placeholder 1">
            <a:extLst>
              <a:ext uri="{FF2B5EF4-FFF2-40B4-BE49-F238E27FC236}">
                <a16:creationId xmlns:a16="http://schemas.microsoft.com/office/drawing/2014/main" id="{F80C111F-5920-43C2-9681-A070C1405EEC}"/>
              </a:ext>
            </a:extLst>
          </p:cNvPr>
          <p:cNvSpPr txBox="1">
            <a:spLocks/>
          </p:cNvSpPr>
          <p:nvPr/>
        </p:nvSpPr>
        <p:spPr>
          <a:xfrm>
            <a:off x="551623" y="1373388"/>
            <a:ext cx="11041287" cy="4140721"/>
          </a:xfrm>
          <a:prstGeom prst="rect">
            <a:avLst/>
          </a:prstGeom>
        </p:spPr>
        <p:txBody>
          <a:bodyPr lIns="0" tIns="0" rIns="0" bIns="0" anchor="t">
            <a:normAutofit/>
          </a:bodyPr>
          <a:lst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Segment 2: </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Today’s Webinar Topics</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kumimoji="0" lang="en-US" sz="2400" b="1"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342900" marR="0" lvl="0" indent="-342900" algn="l" defTabSz="60958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What is Distance to Fault?</a:t>
            </a:r>
          </a:p>
          <a:p>
            <a:pPr marL="342900" marR="0" lvl="0" indent="-342900" algn="l" defTabSz="60958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Set up for Distance to Fault</a:t>
            </a:r>
          </a:p>
          <a:p>
            <a:pPr marL="342900" marR="0" lvl="0" indent="-342900" algn="l" defTabSz="60958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What do I need to know?</a:t>
            </a:r>
          </a:p>
          <a:p>
            <a:pPr marL="342900" marR="0" lvl="0" indent="-342900" algn="l" defTabSz="60958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How to </a:t>
            </a:r>
            <a:r>
              <a:rPr lang="en-US" sz="2400" dirty="0">
                <a:solidFill>
                  <a:prstClr val="black"/>
                </a:solidFill>
                <a:latin typeface="Calibri"/>
                <a:ea typeface="Calibri" panose="020F0502020204030204" pitchFamily="34" charset="0"/>
              </a:rPr>
              <a:t>interpret a sweep</a:t>
            </a:r>
            <a:endPar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L="342900" marR="0" lvl="0" indent="-342900" algn="l" defTabSz="60958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Tips and best practices</a:t>
            </a:r>
          </a:p>
        </p:txBody>
      </p:sp>
    </p:spTree>
    <p:extLst>
      <p:ext uri="{BB962C8B-B14F-4D97-AF65-F5344CB8AC3E}">
        <p14:creationId xmlns:p14="http://schemas.microsoft.com/office/powerpoint/2010/main" val="361993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a:xfrm>
            <a:off x="551623" y="1373388"/>
            <a:ext cx="10720916" cy="4719917"/>
          </a:xfrm>
        </p:spPr>
        <p:txBody>
          <a:bodyPr lIns="0" tIns="0" rIns="0" bIns="0" anchor="t">
            <a:normAutofit/>
          </a:bodyPr>
          <a:lstStyle/>
          <a:p>
            <a:pPr lvl="0"/>
            <a:r>
              <a:rPr lang="en-US" sz="2000" dirty="0">
                <a:solidFill>
                  <a:prstClr val="black"/>
                </a:solidFill>
              </a:rPr>
              <a:t>Why can’t I set a Stop Distance more than 17.49 ft?</a:t>
            </a:r>
          </a:p>
          <a:p>
            <a:pPr lvl="0"/>
            <a:endParaRPr lang="en-US" sz="2000" dirty="0">
              <a:solidFill>
                <a:prstClr val="black"/>
              </a:solidFill>
            </a:endParaRPr>
          </a:p>
          <a:p>
            <a:pPr lvl="0"/>
            <a:r>
              <a:rPr lang="en-US" sz="2000" dirty="0">
                <a:solidFill>
                  <a:prstClr val="black"/>
                </a:solidFill>
              </a:rPr>
              <a:t>The Max Distance the </a:t>
            </a:r>
            <a:r>
              <a:rPr lang="en-US" sz="2000" dirty="0" err="1">
                <a:solidFill>
                  <a:prstClr val="black"/>
                </a:solidFill>
              </a:rPr>
              <a:t>SiteHawk</a:t>
            </a:r>
            <a:r>
              <a:rPr lang="en-US" sz="2000" dirty="0">
                <a:solidFill>
                  <a:prstClr val="black"/>
                </a:solidFill>
              </a:rPr>
              <a:t> can see into a cable</a:t>
            </a:r>
          </a:p>
          <a:p>
            <a:pPr lvl="0"/>
            <a:r>
              <a:rPr lang="en-US" sz="2000" dirty="0">
                <a:solidFill>
                  <a:prstClr val="black"/>
                </a:solidFill>
              </a:rPr>
              <a:t>is based on 3 factors:</a:t>
            </a:r>
          </a:p>
          <a:p>
            <a:pPr lvl="0"/>
            <a:endParaRPr lang="en-US" sz="2000" dirty="0">
              <a:solidFill>
                <a:prstClr val="black"/>
              </a:solidFill>
            </a:endParaRPr>
          </a:p>
          <a:p>
            <a:pPr lvl="0"/>
            <a:r>
              <a:rPr lang="en-US" sz="2000" dirty="0">
                <a:solidFill>
                  <a:prstClr val="black"/>
                </a:solidFill>
              </a:rPr>
              <a:t>Frequency Span		</a:t>
            </a:r>
          </a:p>
          <a:p>
            <a:pPr lvl="0"/>
            <a:r>
              <a:rPr lang="en-US" sz="2000" dirty="0">
                <a:solidFill>
                  <a:prstClr val="black"/>
                </a:solidFill>
              </a:rPr>
              <a:t>Data Points		</a:t>
            </a:r>
          </a:p>
          <a:p>
            <a:pPr lvl="0"/>
            <a:r>
              <a:rPr lang="en-US" sz="2000" dirty="0" err="1">
                <a:solidFill>
                  <a:prstClr val="black"/>
                </a:solidFill>
              </a:rPr>
              <a:t>Vp</a:t>
            </a:r>
            <a:r>
              <a:rPr lang="en-US" sz="2000" dirty="0">
                <a:solidFill>
                  <a:prstClr val="black"/>
                </a:solidFill>
              </a:rPr>
              <a:t> 			</a:t>
            </a:r>
          </a:p>
          <a:p>
            <a:pPr lvl="0"/>
            <a:endParaRPr lang="en-US" sz="2000" dirty="0">
              <a:solidFill>
                <a:prstClr val="black"/>
              </a:solidFill>
            </a:endParaRPr>
          </a:p>
          <a:p>
            <a:pPr lvl="0"/>
            <a:r>
              <a:rPr lang="en-US" sz="2000" dirty="0" err="1">
                <a:solidFill>
                  <a:prstClr val="black"/>
                </a:solidFill>
              </a:rPr>
              <a:t>DTFMax</a:t>
            </a:r>
            <a:endParaRPr lang="en-US" sz="2000" dirty="0">
              <a:solidFill>
                <a:prstClr val="black"/>
              </a:solidFill>
            </a:endParaRPr>
          </a:p>
          <a:p>
            <a:pPr lvl="0"/>
            <a:endParaRPr lang="en-US" sz="2000" dirty="0">
              <a:solidFill>
                <a:prstClr val="black"/>
              </a:solidFill>
            </a:endParaRPr>
          </a:p>
          <a:p>
            <a:pPr lvl="0"/>
            <a:r>
              <a:rPr lang="en-US" sz="2000" dirty="0">
                <a:solidFill>
                  <a:prstClr val="black"/>
                </a:solidFill>
              </a:rPr>
              <a:t>Tap here to display Center frequency and Span</a:t>
            </a:r>
          </a:p>
          <a:p>
            <a:endParaRPr lang="en-US" sz="2000" dirty="0"/>
          </a:p>
          <a:p>
            <a:endParaRPr lang="en-US" sz="2000" dirty="0"/>
          </a:p>
          <a:p>
            <a:r>
              <a:rPr lang="en-US" sz="2000" dirty="0"/>
              <a:t>                                  </a:t>
            </a:r>
            <a:endParaRPr lang="en-US" sz="2000" b="1" dirty="0"/>
          </a:p>
          <a:p>
            <a:endParaRPr lang="en-US" sz="2000" b="1" i="1" dirty="0"/>
          </a:p>
          <a:p>
            <a:endParaRPr lang="en-US" sz="2000" b="1" i="1"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nchor="ctr"/>
          <a:lstStyle/>
          <a:p>
            <a:r>
              <a:rPr lang="en-US" sz="3200" dirty="0"/>
              <a:t>Tips for Setting up a DTF Sweep</a:t>
            </a:r>
          </a:p>
        </p:txBody>
      </p:sp>
      <p:pic>
        <p:nvPicPr>
          <p:cNvPr id="11" name="Picture 10">
            <a:extLst>
              <a:ext uri="{FF2B5EF4-FFF2-40B4-BE49-F238E27FC236}">
                <a16:creationId xmlns:a16="http://schemas.microsoft.com/office/drawing/2014/main" id="{1E1A04F0-41AB-4B7C-B7E1-E890D4B256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pic>
        <p:nvPicPr>
          <p:cNvPr id="5" name="Picture 4" descr="A screen shot of a video game&#10;&#10;Description automatically generated">
            <a:extLst>
              <a:ext uri="{FF2B5EF4-FFF2-40B4-BE49-F238E27FC236}">
                <a16:creationId xmlns:a16="http://schemas.microsoft.com/office/drawing/2014/main" id="{AE5A248E-BA60-458E-8CAF-7B224B0F6C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pic>
        <p:nvPicPr>
          <p:cNvPr id="6" name="Picture 5">
            <a:extLst>
              <a:ext uri="{FF2B5EF4-FFF2-40B4-BE49-F238E27FC236}">
                <a16:creationId xmlns:a16="http://schemas.microsoft.com/office/drawing/2014/main" id="{DC3B159F-F317-4C30-B077-381DDAD0326D}"/>
              </a:ext>
            </a:extLst>
          </p:cNvPr>
          <p:cNvPicPr>
            <a:picLocks noChangeAspect="1"/>
          </p:cNvPicPr>
          <p:nvPr/>
        </p:nvPicPr>
        <p:blipFill>
          <a:blip r:embed="rId4"/>
          <a:stretch>
            <a:fillRect/>
          </a:stretch>
        </p:blipFill>
        <p:spPr>
          <a:xfrm>
            <a:off x="10209329" y="1907654"/>
            <a:ext cx="1847850" cy="2019300"/>
          </a:xfrm>
          <a:prstGeom prst="rect">
            <a:avLst/>
          </a:prstGeom>
        </p:spPr>
      </p:pic>
      <p:sp>
        <p:nvSpPr>
          <p:cNvPr id="16" name="TextBox 15">
            <a:extLst>
              <a:ext uri="{FF2B5EF4-FFF2-40B4-BE49-F238E27FC236}">
                <a16:creationId xmlns:a16="http://schemas.microsoft.com/office/drawing/2014/main" id="{7E0462FE-7994-43B3-ADC3-51D0DE76A5CD}"/>
              </a:ext>
            </a:extLst>
          </p:cNvPr>
          <p:cNvSpPr txBox="1"/>
          <p:nvPr/>
        </p:nvSpPr>
        <p:spPr>
          <a:xfrm>
            <a:off x="2510617" y="2867098"/>
            <a:ext cx="14022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yriad Pro"/>
                <a:ea typeface="+mn-ea"/>
                <a:cs typeface="+mn-cs"/>
              </a:rPr>
              <a:t>4499  MHz</a:t>
            </a:r>
          </a:p>
        </p:txBody>
      </p:sp>
      <p:sp>
        <p:nvSpPr>
          <p:cNvPr id="22" name="TextBox 21">
            <a:extLst>
              <a:ext uri="{FF2B5EF4-FFF2-40B4-BE49-F238E27FC236}">
                <a16:creationId xmlns:a16="http://schemas.microsoft.com/office/drawing/2014/main" id="{A86BDD43-EE97-450D-AE79-8F28B4717B0A}"/>
              </a:ext>
            </a:extLst>
          </p:cNvPr>
          <p:cNvSpPr txBox="1"/>
          <p:nvPr/>
        </p:nvSpPr>
        <p:spPr>
          <a:xfrm>
            <a:off x="2525695" y="3173624"/>
            <a:ext cx="6860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yriad Pro"/>
                <a:ea typeface="+mn-ea"/>
                <a:cs typeface="+mn-cs"/>
              </a:rPr>
              <a:t>201</a:t>
            </a:r>
          </a:p>
        </p:txBody>
      </p:sp>
      <p:sp>
        <p:nvSpPr>
          <p:cNvPr id="23" name="TextBox 22">
            <a:extLst>
              <a:ext uri="{FF2B5EF4-FFF2-40B4-BE49-F238E27FC236}">
                <a16:creationId xmlns:a16="http://schemas.microsoft.com/office/drawing/2014/main" id="{6FB90AEB-778D-49E0-B27A-C405DB21C1C0}"/>
              </a:ext>
            </a:extLst>
          </p:cNvPr>
          <p:cNvSpPr txBox="1"/>
          <p:nvPr/>
        </p:nvSpPr>
        <p:spPr>
          <a:xfrm>
            <a:off x="2487176" y="3528230"/>
            <a:ext cx="40424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yriad Pro"/>
                <a:ea typeface="+mn-ea"/>
                <a:cs typeface="+mn-cs"/>
              </a:rPr>
              <a:t>.8 </a:t>
            </a:r>
          </a:p>
        </p:txBody>
      </p:sp>
      <p:sp>
        <p:nvSpPr>
          <p:cNvPr id="24" name="TextBox 23">
            <a:extLst>
              <a:ext uri="{FF2B5EF4-FFF2-40B4-BE49-F238E27FC236}">
                <a16:creationId xmlns:a16="http://schemas.microsoft.com/office/drawing/2014/main" id="{C490FFFE-8A3F-4A50-B779-010416AE6015}"/>
              </a:ext>
            </a:extLst>
          </p:cNvPr>
          <p:cNvSpPr txBox="1"/>
          <p:nvPr/>
        </p:nvSpPr>
        <p:spPr>
          <a:xfrm>
            <a:off x="2487176" y="4082891"/>
            <a:ext cx="14022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yriad Pro"/>
                <a:ea typeface="+mn-ea"/>
                <a:cs typeface="+mn-cs"/>
              </a:rPr>
              <a:t>17.49 ft</a:t>
            </a:r>
          </a:p>
        </p:txBody>
      </p:sp>
      <p:sp>
        <p:nvSpPr>
          <p:cNvPr id="7" name="Oval 6">
            <a:extLst>
              <a:ext uri="{FF2B5EF4-FFF2-40B4-BE49-F238E27FC236}">
                <a16:creationId xmlns:a16="http://schemas.microsoft.com/office/drawing/2014/main" id="{A4BC7128-F8AE-46A1-85B8-217492C5E087}"/>
              </a:ext>
            </a:extLst>
          </p:cNvPr>
          <p:cNvSpPr/>
          <p:nvPr/>
        </p:nvSpPr>
        <p:spPr>
          <a:xfrm>
            <a:off x="7631530" y="5111863"/>
            <a:ext cx="418297" cy="39326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Oval 17">
            <a:extLst>
              <a:ext uri="{FF2B5EF4-FFF2-40B4-BE49-F238E27FC236}">
                <a16:creationId xmlns:a16="http://schemas.microsoft.com/office/drawing/2014/main" id="{9A046313-AA60-4E31-8DEF-E3D4D308A76A}"/>
              </a:ext>
            </a:extLst>
          </p:cNvPr>
          <p:cNvSpPr/>
          <p:nvPr/>
        </p:nvSpPr>
        <p:spPr>
          <a:xfrm>
            <a:off x="9211068" y="4910525"/>
            <a:ext cx="1000620"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F6CD48F3-E881-43D3-8BDC-24C2239E5D18}"/>
              </a:ext>
            </a:extLst>
          </p:cNvPr>
          <p:cNvSpPr/>
          <p:nvPr/>
        </p:nvSpPr>
        <p:spPr>
          <a:xfrm>
            <a:off x="9152945" y="5082629"/>
            <a:ext cx="1000620"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Oval 19">
            <a:extLst>
              <a:ext uri="{FF2B5EF4-FFF2-40B4-BE49-F238E27FC236}">
                <a16:creationId xmlns:a16="http://schemas.microsoft.com/office/drawing/2014/main" id="{0D93B8E4-A8FA-4DE2-864A-3ADA3404EF0C}"/>
              </a:ext>
            </a:extLst>
          </p:cNvPr>
          <p:cNvSpPr/>
          <p:nvPr/>
        </p:nvSpPr>
        <p:spPr>
          <a:xfrm>
            <a:off x="7626096" y="5082629"/>
            <a:ext cx="1000620"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a:extLst>
              <a:ext uri="{FF2B5EF4-FFF2-40B4-BE49-F238E27FC236}">
                <a16:creationId xmlns:a16="http://schemas.microsoft.com/office/drawing/2014/main" id="{D738D690-9B31-4D99-8746-CA6B331B46BB}"/>
              </a:ext>
            </a:extLst>
          </p:cNvPr>
          <p:cNvSpPr/>
          <p:nvPr/>
        </p:nvSpPr>
        <p:spPr>
          <a:xfrm>
            <a:off x="10875965" y="2838553"/>
            <a:ext cx="457200"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C8A5013F-9DAA-493A-96AB-15C915D18556}"/>
              </a:ext>
            </a:extLst>
          </p:cNvPr>
          <p:cNvSpPr/>
          <p:nvPr/>
        </p:nvSpPr>
        <p:spPr>
          <a:xfrm>
            <a:off x="8770767" y="5079893"/>
            <a:ext cx="457200"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5413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1" presetClass="exit"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1000"/>
                                        <p:tgtEl>
                                          <p:spTgt spid="2">
                                            <p:txEl>
                                              <p:pRg st="5" end="5"/>
                                            </p:txEl>
                                          </p:spTgt>
                                        </p:tgtEl>
                                      </p:cBhvr>
                                    </p:animEffect>
                                    <p:anim calcmode="lin" valueType="num">
                                      <p:cBhvr>
                                        <p:cTn id="3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Effect transition="in" filter="fade">
                                      <p:cBhvr>
                                        <p:cTn id="36" dur="1000"/>
                                        <p:tgtEl>
                                          <p:spTgt spid="2">
                                            <p:txEl>
                                              <p:pRg st="6" end="6"/>
                                            </p:txEl>
                                          </p:spTgt>
                                        </p:tgtEl>
                                      </p:cBhvr>
                                    </p:animEffect>
                                    <p:anim calcmode="lin" valueType="num">
                                      <p:cBhvr>
                                        <p:cTn id="37"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11" end="11"/>
                                            </p:txEl>
                                          </p:spTgt>
                                        </p:tgtEl>
                                        <p:attrNameLst>
                                          <p:attrName>style.visibility</p:attrName>
                                        </p:attrNameLst>
                                      </p:cBhvr>
                                      <p:to>
                                        <p:strVal val="visible"/>
                                      </p:to>
                                    </p:set>
                                    <p:animEffect transition="in" filter="fade">
                                      <p:cBhvr>
                                        <p:cTn id="49" dur="1000"/>
                                        <p:tgtEl>
                                          <p:spTgt spid="2">
                                            <p:txEl>
                                              <p:pRg st="11" end="11"/>
                                            </p:txEl>
                                          </p:spTgt>
                                        </p:tgtEl>
                                      </p:cBhvr>
                                    </p:animEffect>
                                    <p:anim calcmode="lin" valueType="num">
                                      <p:cBhvr>
                                        <p:cTn id="5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52" presetID="16" presetClass="entr" presetSubtype="21"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par>
                                <p:cTn id="60" presetID="1" presetClass="exit" presetSubtype="0" fill="hold" grpId="1" nodeType="withEffect">
                                  <p:stCondLst>
                                    <p:cond delay="0"/>
                                  </p:stCondLst>
                                  <p:childTnLst>
                                    <p:set>
                                      <p:cBhvr>
                                        <p:cTn id="61" dur="1" fill="hold">
                                          <p:stCondLst>
                                            <p:cond delay="0"/>
                                          </p:stCondLst>
                                        </p:cTn>
                                        <p:tgtEl>
                                          <p:spTgt spid="7"/>
                                        </p:tgtEl>
                                        <p:attrNameLst>
                                          <p:attrName>style.visibility</p:attrName>
                                        </p:attrNameLst>
                                      </p:cBhvr>
                                      <p:to>
                                        <p:strVal val="hidden"/>
                                      </p:to>
                                    </p:set>
                                  </p:childTnLst>
                                </p:cTn>
                              </p:par>
                            </p:childTnLst>
                          </p:cTn>
                        </p:par>
                        <p:par>
                          <p:cTn id="62" fill="hold">
                            <p:stCondLst>
                              <p:cond delay="500"/>
                            </p:stCondLst>
                            <p:childTnLst>
                              <p:par>
                                <p:cTn id="63" presetID="16" presetClass="entr" presetSubtype="21"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arn(inVertical)">
                                      <p:cBhvr>
                                        <p:cTn id="65" dur="500"/>
                                        <p:tgtEl>
                                          <p:spTgt spid="20"/>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barn(inVertical)">
                                      <p:cBhvr>
                                        <p:cTn id="68" dur="500"/>
                                        <p:tgtEl>
                                          <p:spTgt spid="19"/>
                                        </p:tgtEl>
                                      </p:cBhvr>
                                    </p:animEffect>
                                  </p:childTnLst>
                                </p:cTn>
                              </p:par>
                              <p:par>
                                <p:cTn id="69" presetID="1" presetClass="exit" presetSubtype="0" fill="hold" nodeType="withEffect">
                                  <p:stCondLst>
                                    <p:cond delay="0"/>
                                  </p:stCondLst>
                                  <p:childTnLst>
                                    <p:set>
                                      <p:cBhvr>
                                        <p:cTn id="70" dur="1" fill="hold">
                                          <p:stCondLst>
                                            <p:cond delay="0"/>
                                          </p:stCondLst>
                                        </p:cTn>
                                        <p:tgtEl>
                                          <p:spTgt spid="2">
                                            <p:txEl>
                                              <p:pRg st="11" end="11"/>
                                            </p:txEl>
                                          </p:spTgt>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1" presetClass="exit" presetSubtype="0" fill="hold" grpId="1" nodeType="withEffect">
                                  <p:stCondLst>
                                    <p:cond delay="0"/>
                                  </p:stCondLst>
                                  <p:childTnLst>
                                    <p:set>
                                      <p:cBhvr>
                                        <p:cTn id="79" dur="1" fill="hold">
                                          <p:stCondLst>
                                            <p:cond delay="0"/>
                                          </p:stCondLst>
                                        </p:cTn>
                                        <p:tgtEl>
                                          <p:spTgt spid="20"/>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fade">
                                      <p:cBhvr>
                                        <p:cTn id="84" dur="1000"/>
                                        <p:tgtEl>
                                          <p:spTgt spid="22"/>
                                        </p:tgtEl>
                                      </p:cBhvr>
                                    </p:animEffect>
                                    <p:anim calcmode="lin" valueType="num">
                                      <p:cBhvr>
                                        <p:cTn id="85" dur="1000" fill="hold"/>
                                        <p:tgtEl>
                                          <p:spTgt spid="22"/>
                                        </p:tgtEl>
                                        <p:attrNameLst>
                                          <p:attrName>ppt_x</p:attrName>
                                        </p:attrNameLst>
                                      </p:cBhvr>
                                      <p:tavLst>
                                        <p:tav tm="0">
                                          <p:val>
                                            <p:strVal val="#ppt_x"/>
                                          </p:val>
                                        </p:tav>
                                        <p:tav tm="100000">
                                          <p:val>
                                            <p:strVal val="#ppt_x"/>
                                          </p:val>
                                        </p:tav>
                                      </p:tavLst>
                                    </p:anim>
                                    <p:anim calcmode="lin" valueType="num">
                                      <p:cBhvr>
                                        <p:cTn id="86" dur="1000" fill="hold"/>
                                        <p:tgtEl>
                                          <p:spTgt spid="22"/>
                                        </p:tgtEl>
                                        <p:attrNameLst>
                                          <p:attrName>ppt_y</p:attrName>
                                        </p:attrNameLst>
                                      </p:cBhvr>
                                      <p:tavLst>
                                        <p:tav tm="0">
                                          <p:val>
                                            <p:strVal val="#ppt_y+.1"/>
                                          </p:val>
                                        </p:tav>
                                        <p:tav tm="100000">
                                          <p:val>
                                            <p:strVal val="#ppt_y"/>
                                          </p:val>
                                        </p:tav>
                                      </p:tavLst>
                                    </p:anim>
                                  </p:childTnLst>
                                </p:cTn>
                              </p:par>
                              <p:par>
                                <p:cTn id="87" presetID="16" presetClass="entr" presetSubtype="21" fill="hold" grpId="0" nodeType="with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barn(inVertical)">
                                      <p:cBhvr>
                                        <p:cTn id="89" dur="500"/>
                                        <p:tgtEl>
                                          <p:spTgt spid="12"/>
                                        </p:tgtEl>
                                      </p:cBhvr>
                                    </p:animEffect>
                                  </p:childTnLst>
                                </p:cTn>
                              </p:par>
                              <p:par>
                                <p:cTn id="90" presetID="1" presetClass="exit" presetSubtype="0" fill="hold" grpId="1" nodeType="withEffect">
                                  <p:stCondLst>
                                    <p:cond delay="0"/>
                                  </p:stCondLst>
                                  <p:childTnLst>
                                    <p:set>
                                      <p:cBhvr>
                                        <p:cTn id="91" dur="1" fill="hold">
                                          <p:stCondLst>
                                            <p:cond delay="0"/>
                                          </p:stCondLst>
                                        </p:cTn>
                                        <p:tgtEl>
                                          <p:spTgt spid="1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1000"/>
                                        <p:tgtEl>
                                          <p:spTgt spid="23"/>
                                        </p:tgtEl>
                                      </p:cBhvr>
                                    </p:animEffect>
                                    <p:anim calcmode="lin" valueType="num">
                                      <p:cBhvr>
                                        <p:cTn id="97" dur="1000" fill="hold"/>
                                        <p:tgtEl>
                                          <p:spTgt spid="23"/>
                                        </p:tgtEl>
                                        <p:attrNameLst>
                                          <p:attrName>ppt_x</p:attrName>
                                        </p:attrNameLst>
                                      </p:cBhvr>
                                      <p:tavLst>
                                        <p:tav tm="0">
                                          <p:val>
                                            <p:strVal val="#ppt_x"/>
                                          </p:val>
                                        </p:tav>
                                        <p:tav tm="100000">
                                          <p:val>
                                            <p:strVal val="#ppt_x"/>
                                          </p:val>
                                        </p:tav>
                                      </p:tavLst>
                                    </p:anim>
                                    <p:anim calcmode="lin" valueType="num">
                                      <p:cBhvr>
                                        <p:cTn id="98" dur="1000" fill="hold"/>
                                        <p:tgtEl>
                                          <p:spTgt spid="23"/>
                                        </p:tgtEl>
                                        <p:attrNameLst>
                                          <p:attrName>ppt_y</p:attrName>
                                        </p:attrNameLst>
                                      </p:cBhvr>
                                      <p:tavLst>
                                        <p:tav tm="0">
                                          <p:val>
                                            <p:strVal val="#ppt_y+.1"/>
                                          </p:val>
                                        </p:tav>
                                        <p:tav tm="100000">
                                          <p:val>
                                            <p:strVal val="#ppt_y"/>
                                          </p:val>
                                        </p:tav>
                                      </p:tavLst>
                                    </p:anim>
                                  </p:childTnLst>
                                </p:cTn>
                              </p:par>
                              <p:par>
                                <p:cTn id="99" presetID="1" presetClass="exit" presetSubtype="0" fill="hold" grpId="1" nodeType="withEffect">
                                  <p:stCondLst>
                                    <p:cond delay="0"/>
                                  </p:stCondLst>
                                  <p:childTnLst>
                                    <p:set>
                                      <p:cBhvr>
                                        <p:cTn id="100" dur="1" fill="hold">
                                          <p:stCondLst>
                                            <p:cond delay="0"/>
                                          </p:stCondLst>
                                        </p:cTn>
                                        <p:tgtEl>
                                          <p:spTgt spid="12"/>
                                        </p:tgtEl>
                                        <p:attrNameLst>
                                          <p:attrName>style.visibility</p:attrName>
                                        </p:attrNameLst>
                                      </p:cBhvr>
                                      <p:to>
                                        <p:strVal val="hidden"/>
                                      </p:to>
                                    </p:set>
                                  </p:childTnLst>
                                </p:cTn>
                              </p:par>
                              <p:par>
                                <p:cTn id="101" presetID="16" presetClass="entr" presetSubtype="21" fill="hold" nodeType="withEffect">
                                  <p:stCondLst>
                                    <p:cond delay="0"/>
                                  </p:stCondLst>
                                  <p:childTnLst>
                                    <p:set>
                                      <p:cBhvr>
                                        <p:cTn id="102" dur="1" fill="hold">
                                          <p:stCondLst>
                                            <p:cond delay="0"/>
                                          </p:stCondLst>
                                        </p:cTn>
                                        <p:tgtEl>
                                          <p:spTgt spid="6"/>
                                        </p:tgtEl>
                                        <p:attrNameLst>
                                          <p:attrName>style.visibility</p:attrName>
                                        </p:attrNameLst>
                                      </p:cBhvr>
                                      <p:to>
                                        <p:strVal val="visible"/>
                                      </p:to>
                                    </p:set>
                                    <p:animEffect transition="in" filter="barn(inVertical)">
                                      <p:cBhvr>
                                        <p:cTn id="103" dur="500"/>
                                        <p:tgtEl>
                                          <p:spTgt spid="6"/>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21"/>
                                        </p:tgtEl>
                                        <p:attrNameLst>
                                          <p:attrName>style.visibility</p:attrName>
                                        </p:attrNameLst>
                                      </p:cBhvr>
                                      <p:to>
                                        <p:strVal val="visible"/>
                                      </p:to>
                                    </p:set>
                                    <p:animEffect transition="in" filter="barn(inVertical)">
                                      <p:cBhvr>
                                        <p:cTn id="106" dur="500"/>
                                        <p:tgtEl>
                                          <p:spTgt spid="21"/>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2">
                                            <p:txEl>
                                              <p:pRg st="9" end="9"/>
                                            </p:txEl>
                                          </p:spTgt>
                                        </p:tgtEl>
                                        <p:attrNameLst>
                                          <p:attrName>style.visibility</p:attrName>
                                        </p:attrNameLst>
                                      </p:cBhvr>
                                      <p:to>
                                        <p:strVal val="visible"/>
                                      </p:to>
                                    </p:set>
                                    <p:animEffect transition="in" filter="fade">
                                      <p:cBhvr>
                                        <p:cTn id="111" dur="1000"/>
                                        <p:tgtEl>
                                          <p:spTgt spid="2">
                                            <p:txEl>
                                              <p:pRg st="9" end="9"/>
                                            </p:txEl>
                                          </p:spTgt>
                                        </p:tgtEl>
                                      </p:cBhvr>
                                    </p:animEffect>
                                    <p:anim calcmode="lin" valueType="num">
                                      <p:cBhvr>
                                        <p:cTn id="11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113" dur="1000" fill="hold"/>
                                        <p:tgtEl>
                                          <p:spTgt spid="2">
                                            <p:txEl>
                                              <p:pRg st="9" end="9"/>
                                            </p:txEl>
                                          </p:spTgt>
                                        </p:tgtEl>
                                        <p:attrNameLst>
                                          <p:attrName>ppt_y</p:attrName>
                                        </p:attrNameLst>
                                      </p:cBhvr>
                                      <p:tavLst>
                                        <p:tav tm="0">
                                          <p:val>
                                            <p:strVal val="#ppt_y+.1"/>
                                          </p:val>
                                        </p:tav>
                                        <p:tav tm="100000">
                                          <p:val>
                                            <p:strVal val="#ppt_y"/>
                                          </p:val>
                                        </p:tav>
                                      </p:tavLst>
                                    </p:anim>
                                  </p:childTnLst>
                                </p:cTn>
                              </p:par>
                              <p:par>
                                <p:cTn id="114" presetID="16" presetClass="entr" presetSubtype="21" fill="hold" grpId="0"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barn(inVertical)">
                                      <p:cBhvr>
                                        <p:cTn id="116" dur="500"/>
                                        <p:tgtEl>
                                          <p:spTgt spid="24"/>
                                        </p:tgtEl>
                                      </p:cBhvr>
                                    </p:animEffect>
                                  </p:childTnLst>
                                </p:cTn>
                              </p:par>
                              <p:par>
                                <p:cTn id="117" presetID="1" presetClass="exit" presetSubtype="0" fill="hold" grpId="1" nodeType="withEffect">
                                  <p:stCondLst>
                                    <p:cond delay="0"/>
                                  </p:stCondLst>
                                  <p:childTnLst>
                                    <p:set>
                                      <p:cBhvr>
                                        <p:cTn id="118" dur="1" fill="hold">
                                          <p:stCondLst>
                                            <p:cond delay="0"/>
                                          </p:stCondLst>
                                        </p:cTn>
                                        <p:tgtEl>
                                          <p:spTgt spid="21"/>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6" grpId="0"/>
      <p:bldP spid="22" grpId="0"/>
      <p:bldP spid="23" grpId="0"/>
      <p:bldP spid="24" grpId="0"/>
      <p:bldP spid="7" grpId="0" animBg="1"/>
      <p:bldP spid="7" grpId="1" animBg="1"/>
      <p:bldP spid="18" grpId="0" animBg="1"/>
      <p:bldP spid="18" grpId="1" animBg="1"/>
      <p:bldP spid="19" grpId="0" animBg="1"/>
      <p:bldP spid="19" grpId="1" animBg="1"/>
      <p:bldP spid="20" grpId="0" animBg="1"/>
      <p:bldP spid="20" grpId="1" animBg="1"/>
      <p:bldP spid="21" grpId="0" animBg="1"/>
      <p:bldP spid="21" grpId="1" animBg="1"/>
      <p:bldP spid="12" grpId="0" animBg="1"/>
      <p:bldP spid="1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a:xfrm>
            <a:off x="551623" y="1373388"/>
            <a:ext cx="10720916" cy="4719917"/>
          </a:xfrm>
        </p:spPr>
        <p:txBody>
          <a:bodyPr lIns="0" tIns="0" rIns="0" bIns="0" anchor="t">
            <a:normAutofit fontScale="47500" lnSpcReduction="20000"/>
          </a:bodyPr>
          <a:lstStyle/>
          <a:p>
            <a:pPr lvl="0"/>
            <a:endParaRPr lang="en-US" sz="2000" dirty="0">
              <a:solidFill>
                <a:prstClr val="black"/>
              </a:solidFill>
            </a:endParaRPr>
          </a:p>
          <a:p>
            <a:pPr lvl="0"/>
            <a:r>
              <a:rPr lang="en-US" sz="3600" dirty="0">
                <a:solidFill>
                  <a:prstClr val="black"/>
                </a:solidFill>
              </a:rPr>
              <a:t>The </a:t>
            </a:r>
            <a:r>
              <a:rPr lang="en-US" sz="3600" dirty="0" err="1">
                <a:solidFill>
                  <a:prstClr val="black"/>
                </a:solidFill>
              </a:rPr>
              <a:t>Vp</a:t>
            </a:r>
            <a:r>
              <a:rPr lang="en-US" sz="3600" dirty="0">
                <a:solidFill>
                  <a:prstClr val="black"/>
                </a:solidFill>
              </a:rPr>
              <a:t> is a Cable Spec and shouldn’t be changed.</a:t>
            </a:r>
          </a:p>
          <a:p>
            <a:pPr lvl="0"/>
            <a:endParaRPr lang="en-US" sz="3600" dirty="0">
              <a:solidFill>
                <a:prstClr val="black"/>
              </a:solidFill>
            </a:endParaRPr>
          </a:p>
          <a:p>
            <a:pPr lvl="0"/>
            <a:r>
              <a:rPr lang="en-US" sz="3600" dirty="0">
                <a:solidFill>
                  <a:prstClr val="black"/>
                </a:solidFill>
              </a:rPr>
              <a:t>Choices are to increase Data Points or Narrow Frequency Span.</a:t>
            </a:r>
          </a:p>
          <a:p>
            <a:pPr lvl="0"/>
            <a:endParaRPr lang="en-US" sz="3600" dirty="0">
              <a:solidFill>
                <a:prstClr val="black"/>
              </a:solidFill>
            </a:endParaRPr>
          </a:p>
          <a:p>
            <a:pPr lvl="0"/>
            <a:r>
              <a:rPr lang="en-US" sz="3600" dirty="0">
                <a:solidFill>
                  <a:prstClr val="black"/>
                </a:solidFill>
              </a:rPr>
              <a:t>Increasing the Data Points to 401  </a:t>
            </a:r>
          </a:p>
          <a:p>
            <a:endParaRPr lang="en-US" sz="3600" dirty="0">
              <a:solidFill>
                <a:prstClr val="black"/>
              </a:solidFill>
            </a:endParaRPr>
          </a:p>
          <a:p>
            <a:r>
              <a:rPr lang="en-US" sz="3600" dirty="0">
                <a:solidFill>
                  <a:prstClr val="black"/>
                </a:solidFill>
              </a:rPr>
              <a:t>Increases the </a:t>
            </a:r>
            <a:r>
              <a:rPr lang="en-US" sz="3600" dirty="0" err="1">
                <a:solidFill>
                  <a:prstClr val="black"/>
                </a:solidFill>
              </a:rPr>
              <a:t>DTFMax</a:t>
            </a:r>
            <a:r>
              <a:rPr lang="en-US" sz="3600" dirty="0">
                <a:solidFill>
                  <a:prstClr val="black"/>
                </a:solidFill>
              </a:rPr>
              <a:t> to 34.98 ft</a:t>
            </a:r>
          </a:p>
          <a:p>
            <a:pPr lvl="0"/>
            <a:endParaRPr lang="en-US" sz="3600" dirty="0">
              <a:solidFill>
                <a:prstClr val="black"/>
              </a:solidFill>
            </a:endParaRPr>
          </a:p>
          <a:p>
            <a:pPr lvl="0"/>
            <a:r>
              <a:rPr lang="en-US" sz="3600" dirty="0">
                <a:solidFill>
                  <a:prstClr val="black"/>
                </a:solidFill>
              </a:rPr>
              <a:t>Increasing the Data points to 801</a:t>
            </a:r>
          </a:p>
          <a:p>
            <a:pPr lvl="0"/>
            <a:endParaRPr lang="en-US" sz="3600" b="1" dirty="0">
              <a:solidFill>
                <a:prstClr val="black"/>
              </a:solidFill>
            </a:endParaRPr>
          </a:p>
          <a:p>
            <a:pPr lvl="0"/>
            <a:r>
              <a:rPr lang="en-US" sz="3600" dirty="0">
                <a:solidFill>
                  <a:prstClr val="black"/>
                </a:solidFill>
              </a:rPr>
              <a:t>Increases </a:t>
            </a:r>
            <a:r>
              <a:rPr lang="en-US" sz="3600" dirty="0" err="1">
                <a:solidFill>
                  <a:prstClr val="black"/>
                </a:solidFill>
              </a:rPr>
              <a:t>DTFMax</a:t>
            </a:r>
            <a:r>
              <a:rPr lang="en-US" sz="3600" dirty="0">
                <a:solidFill>
                  <a:prstClr val="black"/>
                </a:solidFill>
              </a:rPr>
              <a:t> to 69.96 ft</a:t>
            </a:r>
          </a:p>
          <a:p>
            <a:pPr lvl="0"/>
            <a:endParaRPr lang="en-US" sz="3600" dirty="0">
              <a:solidFill>
                <a:prstClr val="black"/>
              </a:solidFill>
            </a:endParaRPr>
          </a:p>
          <a:p>
            <a:pPr lvl="0"/>
            <a:r>
              <a:rPr lang="en-US" sz="3600" dirty="0">
                <a:solidFill>
                  <a:prstClr val="black"/>
                </a:solidFill>
              </a:rPr>
              <a:t>Narrowing the Frequency Span to 1000 MHz</a:t>
            </a:r>
          </a:p>
          <a:p>
            <a:pPr lvl="0"/>
            <a:endParaRPr lang="en-US" sz="3600" dirty="0">
              <a:solidFill>
                <a:prstClr val="black"/>
              </a:solidFill>
            </a:endParaRPr>
          </a:p>
          <a:p>
            <a:pPr lvl="0"/>
            <a:r>
              <a:rPr lang="en-US" sz="3600" dirty="0">
                <a:solidFill>
                  <a:prstClr val="black"/>
                </a:solidFill>
              </a:rPr>
              <a:t>Increases </a:t>
            </a:r>
            <a:r>
              <a:rPr lang="en-US" sz="3600" dirty="0" err="1">
                <a:solidFill>
                  <a:prstClr val="black"/>
                </a:solidFill>
              </a:rPr>
              <a:t>DTFMax</a:t>
            </a:r>
            <a:r>
              <a:rPr lang="en-US" sz="3600" dirty="0">
                <a:solidFill>
                  <a:prstClr val="black"/>
                </a:solidFill>
              </a:rPr>
              <a:t> to 314.74 ft</a:t>
            </a:r>
          </a:p>
          <a:p>
            <a:pPr lvl="0"/>
            <a:endParaRPr lang="en-US" sz="3600" dirty="0">
              <a:solidFill>
                <a:prstClr val="black"/>
              </a:solidFill>
            </a:endParaRPr>
          </a:p>
          <a:p>
            <a:pPr lvl="0"/>
            <a:r>
              <a:rPr lang="en-US" sz="3600" dirty="0">
                <a:solidFill>
                  <a:prstClr val="black"/>
                </a:solidFill>
              </a:rPr>
              <a:t>Narrowing the Frequency Span to 400 MHz</a:t>
            </a:r>
          </a:p>
          <a:p>
            <a:pPr lvl="0"/>
            <a:endParaRPr lang="en-US" sz="3600" dirty="0">
              <a:solidFill>
                <a:prstClr val="black"/>
              </a:solidFill>
            </a:endParaRPr>
          </a:p>
          <a:p>
            <a:pPr lvl="0"/>
            <a:r>
              <a:rPr lang="en-US" sz="3600" dirty="0">
                <a:solidFill>
                  <a:prstClr val="black"/>
                </a:solidFill>
              </a:rPr>
              <a:t>Increases </a:t>
            </a:r>
            <a:r>
              <a:rPr lang="en-US" sz="3600" dirty="0" err="1">
                <a:solidFill>
                  <a:prstClr val="black"/>
                </a:solidFill>
              </a:rPr>
              <a:t>DTFMax</a:t>
            </a:r>
            <a:r>
              <a:rPr lang="en-US" sz="3600" dirty="0">
                <a:solidFill>
                  <a:prstClr val="black"/>
                </a:solidFill>
              </a:rPr>
              <a:t> to 786.86 ft</a:t>
            </a:r>
          </a:p>
          <a:p>
            <a:pPr lvl="0"/>
            <a:endParaRPr lang="en-US" sz="2000" dirty="0">
              <a:solidFill>
                <a:prstClr val="black"/>
              </a:solidFill>
            </a:endParaRPr>
          </a:p>
          <a:p>
            <a:endParaRPr lang="en-US" sz="4200" dirty="0"/>
          </a:p>
          <a:p>
            <a:r>
              <a:rPr lang="en-US" sz="2000" dirty="0"/>
              <a:t>                                  </a:t>
            </a:r>
            <a:endParaRPr lang="en-US" sz="2000" b="1" dirty="0"/>
          </a:p>
          <a:p>
            <a:endParaRPr lang="en-US" sz="2000" b="1" i="1" dirty="0"/>
          </a:p>
          <a:p>
            <a:endParaRPr lang="en-US" sz="2000" b="1" i="1"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nchor="ctr"/>
          <a:lstStyle/>
          <a:p>
            <a:r>
              <a:rPr lang="en-US" sz="3200" dirty="0"/>
              <a:t>Tips for Setting up a DTF Sweep</a:t>
            </a:r>
          </a:p>
        </p:txBody>
      </p:sp>
      <p:pic>
        <p:nvPicPr>
          <p:cNvPr id="6" name="Picture 5">
            <a:extLst>
              <a:ext uri="{FF2B5EF4-FFF2-40B4-BE49-F238E27FC236}">
                <a16:creationId xmlns:a16="http://schemas.microsoft.com/office/drawing/2014/main" id="{DC3B159F-F317-4C30-B077-381DDAD0326D}"/>
              </a:ext>
            </a:extLst>
          </p:cNvPr>
          <p:cNvPicPr>
            <a:picLocks noChangeAspect="1"/>
          </p:cNvPicPr>
          <p:nvPr/>
        </p:nvPicPr>
        <p:blipFill>
          <a:blip r:embed="rId2"/>
          <a:stretch>
            <a:fillRect/>
          </a:stretch>
        </p:blipFill>
        <p:spPr>
          <a:xfrm>
            <a:off x="10211688" y="1874520"/>
            <a:ext cx="1847850" cy="2019300"/>
          </a:xfrm>
          <a:prstGeom prst="rect">
            <a:avLst/>
          </a:prstGeom>
        </p:spPr>
      </p:pic>
      <p:sp>
        <p:nvSpPr>
          <p:cNvPr id="21" name="Oval 20">
            <a:extLst>
              <a:ext uri="{FF2B5EF4-FFF2-40B4-BE49-F238E27FC236}">
                <a16:creationId xmlns:a16="http://schemas.microsoft.com/office/drawing/2014/main" id="{D738D690-9B31-4D99-8746-CA6B331B46BB}"/>
              </a:ext>
            </a:extLst>
          </p:cNvPr>
          <p:cNvSpPr/>
          <p:nvPr/>
        </p:nvSpPr>
        <p:spPr>
          <a:xfrm>
            <a:off x="10914485" y="2817196"/>
            <a:ext cx="457200"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4" descr="A screen shot of a video game&#10;&#10;Description automatically generated">
            <a:extLst>
              <a:ext uri="{FF2B5EF4-FFF2-40B4-BE49-F238E27FC236}">
                <a16:creationId xmlns:a16="http://schemas.microsoft.com/office/drawing/2014/main" id="{AE5A248E-BA60-458E-8CAF-7B224B0F6C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pic>
        <p:nvPicPr>
          <p:cNvPr id="15" name="Picture 14" descr="A screen shot of a video game&#10;&#10;Description automatically generated">
            <a:extLst>
              <a:ext uri="{FF2B5EF4-FFF2-40B4-BE49-F238E27FC236}">
                <a16:creationId xmlns:a16="http://schemas.microsoft.com/office/drawing/2014/main" id="{35EC242D-8A88-43F4-BC7A-02E5C7E4E9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pic>
        <p:nvPicPr>
          <p:cNvPr id="30" name="Picture 29" descr="A screen shot of a video game&#10;&#10;Description automatically generated">
            <a:extLst>
              <a:ext uri="{FF2B5EF4-FFF2-40B4-BE49-F238E27FC236}">
                <a16:creationId xmlns:a16="http://schemas.microsoft.com/office/drawing/2014/main" id="{5ED0EB3F-A978-4593-BB82-E14C2EA117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sp>
        <p:nvSpPr>
          <p:cNvPr id="34" name="Oval 33">
            <a:extLst>
              <a:ext uri="{FF2B5EF4-FFF2-40B4-BE49-F238E27FC236}">
                <a16:creationId xmlns:a16="http://schemas.microsoft.com/office/drawing/2014/main" id="{4F6615FF-FB62-437B-8E83-6456B27A38A3}"/>
              </a:ext>
            </a:extLst>
          </p:cNvPr>
          <p:cNvSpPr/>
          <p:nvPr/>
        </p:nvSpPr>
        <p:spPr>
          <a:xfrm>
            <a:off x="8464886" y="5155724"/>
            <a:ext cx="824660" cy="26483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Oval 35">
            <a:extLst>
              <a:ext uri="{FF2B5EF4-FFF2-40B4-BE49-F238E27FC236}">
                <a16:creationId xmlns:a16="http://schemas.microsoft.com/office/drawing/2014/main" id="{2FDE9A94-0B17-46E6-B188-196C71131C7E}"/>
              </a:ext>
            </a:extLst>
          </p:cNvPr>
          <p:cNvSpPr/>
          <p:nvPr/>
        </p:nvSpPr>
        <p:spPr>
          <a:xfrm>
            <a:off x="9270716" y="5170587"/>
            <a:ext cx="791771" cy="24783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88A23D74-93D4-4ACD-8BB7-0C84ED14120A}"/>
              </a:ext>
            </a:extLst>
          </p:cNvPr>
          <p:cNvSpPr/>
          <p:nvPr/>
        </p:nvSpPr>
        <p:spPr>
          <a:xfrm>
            <a:off x="8481331" y="5164223"/>
            <a:ext cx="791771" cy="24783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5" name="Oval 34">
            <a:extLst>
              <a:ext uri="{FF2B5EF4-FFF2-40B4-BE49-F238E27FC236}">
                <a16:creationId xmlns:a16="http://schemas.microsoft.com/office/drawing/2014/main" id="{19679882-6B75-4E91-B571-281C84D972C5}"/>
              </a:ext>
            </a:extLst>
          </p:cNvPr>
          <p:cNvSpPr/>
          <p:nvPr/>
        </p:nvSpPr>
        <p:spPr>
          <a:xfrm>
            <a:off x="9207619" y="4936280"/>
            <a:ext cx="921133" cy="39215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a:extLst>
              <a:ext uri="{FF2B5EF4-FFF2-40B4-BE49-F238E27FC236}">
                <a16:creationId xmlns:a16="http://schemas.microsoft.com/office/drawing/2014/main" id="{01488168-FC9B-4CB5-A980-CB3D6338923D}"/>
              </a:ext>
            </a:extLst>
          </p:cNvPr>
          <p:cNvSpPr/>
          <p:nvPr/>
        </p:nvSpPr>
        <p:spPr>
          <a:xfrm>
            <a:off x="9218035" y="4936758"/>
            <a:ext cx="910301" cy="39775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1" name="Picture 30">
            <a:extLst>
              <a:ext uri="{FF2B5EF4-FFF2-40B4-BE49-F238E27FC236}">
                <a16:creationId xmlns:a16="http://schemas.microsoft.com/office/drawing/2014/main" id="{4CF988E5-05A2-45FD-85C6-A8E9C18F132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52101" y="1874520"/>
            <a:ext cx="2502243" cy="4114800"/>
          </a:xfrm>
          <a:prstGeom prst="rect">
            <a:avLst/>
          </a:prstGeom>
        </p:spPr>
      </p:pic>
      <p:sp>
        <p:nvSpPr>
          <p:cNvPr id="17" name="Oval 16">
            <a:extLst>
              <a:ext uri="{FF2B5EF4-FFF2-40B4-BE49-F238E27FC236}">
                <a16:creationId xmlns:a16="http://schemas.microsoft.com/office/drawing/2014/main" id="{59FC3C45-5518-4E94-B990-E84DF08510C2}"/>
              </a:ext>
            </a:extLst>
          </p:cNvPr>
          <p:cNvSpPr/>
          <p:nvPr/>
        </p:nvSpPr>
        <p:spPr>
          <a:xfrm>
            <a:off x="9294931" y="5077712"/>
            <a:ext cx="910301" cy="39775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8" name="Oval 37">
            <a:extLst>
              <a:ext uri="{FF2B5EF4-FFF2-40B4-BE49-F238E27FC236}">
                <a16:creationId xmlns:a16="http://schemas.microsoft.com/office/drawing/2014/main" id="{E9555ED7-4F1E-45B8-A628-28C293227C0F}"/>
              </a:ext>
            </a:extLst>
          </p:cNvPr>
          <p:cNvSpPr/>
          <p:nvPr/>
        </p:nvSpPr>
        <p:spPr>
          <a:xfrm>
            <a:off x="9195785" y="4949464"/>
            <a:ext cx="910301" cy="39775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Oval 36">
            <a:extLst>
              <a:ext uri="{FF2B5EF4-FFF2-40B4-BE49-F238E27FC236}">
                <a16:creationId xmlns:a16="http://schemas.microsoft.com/office/drawing/2014/main" id="{D36AC83E-68DE-4232-BA12-9FC6FE4999E9}"/>
              </a:ext>
            </a:extLst>
          </p:cNvPr>
          <p:cNvSpPr/>
          <p:nvPr/>
        </p:nvSpPr>
        <p:spPr>
          <a:xfrm>
            <a:off x="9364477" y="5095626"/>
            <a:ext cx="910301" cy="39775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2" name="Picture 31">
            <a:extLst>
              <a:ext uri="{FF2B5EF4-FFF2-40B4-BE49-F238E27FC236}">
                <a16:creationId xmlns:a16="http://schemas.microsoft.com/office/drawing/2014/main" id="{4991ED9D-8B1E-4421-9783-54D3349549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sp>
        <p:nvSpPr>
          <p:cNvPr id="40" name="Oval 39">
            <a:extLst>
              <a:ext uri="{FF2B5EF4-FFF2-40B4-BE49-F238E27FC236}">
                <a16:creationId xmlns:a16="http://schemas.microsoft.com/office/drawing/2014/main" id="{E2E1AFF2-2367-4D29-AA17-8C8DB0B718F8}"/>
              </a:ext>
            </a:extLst>
          </p:cNvPr>
          <p:cNvSpPr/>
          <p:nvPr/>
        </p:nvSpPr>
        <p:spPr>
          <a:xfrm>
            <a:off x="9220000" y="4931747"/>
            <a:ext cx="910301" cy="39775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7274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1000"/>
                                        <p:tgtEl>
                                          <p:spTgt spid="2">
                                            <p:txEl>
                                              <p:pRg st="3" end="3"/>
                                            </p:txEl>
                                          </p:spTgt>
                                        </p:tgtEl>
                                      </p:cBhvr>
                                    </p:animEffect>
                                    <p:anim calcmode="lin" valueType="num">
                                      <p:cBhvr>
                                        <p:cTn id="2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arn(inVertical)">
                                      <p:cBhvr>
                                        <p:cTn id="29" dur="500"/>
                                        <p:tgtEl>
                                          <p:spTgt spid="36"/>
                                        </p:tgtEl>
                                      </p:cBhvr>
                                    </p:animEffect>
                                  </p:childTnLst>
                                </p:cTn>
                              </p:par>
                              <p:par>
                                <p:cTn id="30" presetID="1" presetClass="exit" presetSubtype="0" fill="hold" nodeType="withEffect">
                                  <p:stCondLst>
                                    <p:cond delay="0"/>
                                  </p:stCondLst>
                                  <p:childTnLst>
                                    <p:set>
                                      <p:cBhvr>
                                        <p:cTn id="31" dur="1" fill="hold">
                                          <p:stCondLst>
                                            <p:cond delay="0"/>
                                          </p:stCondLst>
                                        </p:cTn>
                                        <p:tgtEl>
                                          <p:spTgt spid="6"/>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2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1000"/>
                                        <p:tgtEl>
                                          <p:spTgt spid="2">
                                            <p:txEl>
                                              <p:pRg st="5" end="5"/>
                                            </p:txEl>
                                          </p:spTgt>
                                        </p:tgtEl>
                                      </p:cBhvr>
                                    </p:animEffect>
                                    <p:anim calcmode="lin" valueType="num">
                                      <p:cBhvr>
                                        <p:cTn id="3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1" presetID="16" presetClass="entr" presetSubtype="21"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par>
                                <p:cTn id="44" presetID="1" presetClass="exit" presetSubtype="0" fill="hold" grpId="1" nodeType="withEffect">
                                  <p:stCondLst>
                                    <p:cond delay="0"/>
                                  </p:stCondLst>
                                  <p:childTnLst>
                                    <p:set>
                                      <p:cBhvr>
                                        <p:cTn id="45" dur="1" fill="hold">
                                          <p:stCondLst>
                                            <p:cond delay="0"/>
                                          </p:stCondLst>
                                        </p:cTn>
                                        <p:tgtEl>
                                          <p:spTgt spid="36"/>
                                        </p:tgtEl>
                                        <p:attrNameLst>
                                          <p:attrName>style.visibility</p:attrName>
                                        </p:attrNameLst>
                                      </p:cBhvr>
                                      <p:to>
                                        <p:strVal val="hidden"/>
                                      </p:to>
                                    </p:set>
                                  </p:childTnLst>
                                </p:cTn>
                              </p:par>
                              <p:par>
                                <p:cTn id="46" presetID="16" presetClass="entr" presetSubtype="21"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barn(inVertical)">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Effect transition="in" filter="fade">
                                      <p:cBhvr>
                                        <p:cTn id="53" dur="1000"/>
                                        <p:tgtEl>
                                          <p:spTgt spid="2">
                                            <p:txEl>
                                              <p:pRg st="7" end="7"/>
                                            </p:txEl>
                                          </p:spTgt>
                                        </p:tgtEl>
                                      </p:cBhvr>
                                    </p:animEffect>
                                    <p:anim calcmode="lin" valueType="num">
                                      <p:cBhvr>
                                        <p:cTn id="5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6" presetID="16" presetClass="entr" presetSubtype="21"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 presetClass="exit" presetSubtype="0" fill="hold" grpId="1" nodeType="withEffect">
                                  <p:stCondLst>
                                    <p:cond delay="0"/>
                                  </p:stCondLst>
                                  <p:childTnLst>
                                    <p:set>
                                      <p:cBhvr>
                                        <p:cTn id="60" dur="1" fill="hold">
                                          <p:stCondLst>
                                            <p:cond delay="0"/>
                                          </p:stCondLst>
                                        </p:cTn>
                                        <p:tgtEl>
                                          <p:spTgt spid="34"/>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
                                            <p:txEl>
                                              <p:pRg st="9" end="9"/>
                                            </p:txEl>
                                          </p:spTgt>
                                        </p:tgtEl>
                                        <p:attrNameLst>
                                          <p:attrName>style.visibility</p:attrName>
                                        </p:attrNameLst>
                                      </p:cBhvr>
                                      <p:to>
                                        <p:strVal val="visible"/>
                                      </p:to>
                                    </p:set>
                                    <p:animEffect transition="in" filter="fade">
                                      <p:cBhvr>
                                        <p:cTn id="65" dur="1000"/>
                                        <p:tgtEl>
                                          <p:spTgt spid="2">
                                            <p:txEl>
                                              <p:pRg st="9" end="9"/>
                                            </p:txEl>
                                          </p:spTgt>
                                        </p:tgtEl>
                                      </p:cBhvr>
                                    </p:animEffect>
                                    <p:anim calcmode="lin" valueType="num">
                                      <p:cBhvr>
                                        <p:cTn id="6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9" end="9"/>
                                            </p:txEl>
                                          </p:spTgt>
                                        </p:tgtEl>
                                        <p:attrNameLst>
                                          <p:attrName>ppt_y</p:attrName>
                                        </p:attrNameLst>
                                      </p:cBhvr>
                                      <p:tavLst>
                                        <p:tav tm="0">
                                          <p:val>
                                            <p:strVal val="#ppt_y+.1"/>
                                          </p:val>
                                        </p:tav>
                                        <p:tav tm="100000">
                                          <p:val>
                                            <p:strVal val="#ppt_y"/>
                                          </p:val>
                                        </p:tav>
                                      </p:tavLst>
                                    </p:anim>
                                  </p:childTnLst>
                                </p:cTn>
                              </p:par>
                              <p:par>
                                <p:cTn id="68" presetID="16" presetClass="entr" presetSubtype="21"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arn(inVertical)">
                                      <p:cBhvr>
                                        <p:cTn id="70" dur="500"/>
                                        <p:tgtEl>
                                          <p:spTgt spid="30"/>
                                        </p:tgtEl>
                                      </p:cBhvr>
                                    </p:animEffect>
                                  </p:childTnLst>
                                </p:cTn>
                              </p:par>
                              <p:par>
                                <p:cTn id="71" presetID="16" presetClass="entr" presetSubtype="21" fill="hold" grpId="2"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barn(inVertical)">
                                      <p:cBhvr>
                                        <p:cTn id="73" dur="500"/>
                                        <p:tgtEl>
                                          <p:spTgt spid="34"/>
                                        </p:tgtEl>
                                      </p:cBhvr>
                                    </p:animEffect>
                                  </p:childTnLst>
                                </p:cTn>
                              </p:par>
                              <p:par>
                                <p:cTn id="74" presetID="1" presetClass="exit" presetSubtype="0" fill="hold" grpId="1" nodeType="withEffect">
                                  <p:stCondLst>
                                    <p:cond delay="0"/>
                                  </p:stCondLst>
                                  <p:childTnLst>
                                    <p:set>
                                      <p:cBhvr>
                                        <p:cTn id="75" dur="1" fill="hold">
                                          <p:stCondLst>
                                            <p:cond delay="0"/>
                                          </p:stCondLst>
                                        </p:cTn>
                                        <p:tgtEl>
                                          <p:spTgt spid="35"/>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
                                            <p:txEl>
                                              <p:pRg st="11" end="11"/>
                                            </p:txEl>
                                          </p:spTgt>
                                        </p:tgtEl>
                                        <p:attrNameLst>
                                          <p:attrName>style.visibility</p:attrName>
                                        </p:attrNameLst>
                                      </p:cBhvr>
                                      <p:to>
                                        <p:strVal val="visible"/>
                                      </p:to>
                                    </p:set>
                                    <p:animEffect transition="in" filter="fade">
                                      <p:cBhvr>
                                        <p:cTn id="80" dur="1000"/>
                                        <p:tgtEl>
                                          <p:spTgt spid="2">
                                            <p:txEl>
                                              <p:pRg st="11" end="11"/>
                                            </p:txEl>
                                          </p:spTgt>
                                        </p:tgtEl>
                                      </p:cBhvr>
                                    </p:animEffect>
                                    <p:anim calcmode="lin" valueType="num">
                                      <p:cBhvr>
                                        <p:cTn id="81"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82"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83" presetID="16" presetClass="entr" presetSubtype="21" fill="hold" grpId="0" nodeType="with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barn(inVertical)">
                                      <p:cBhvr>
                                        <p:cTn id="85" dur="500"/>
                                        <p:tgtEl>
                                          <p:spTgt spid="39"/>
                                        </p:tgtEl>
                                      </p:cBhvr>
                                    </p:animEffect>
                                  </p:childTnLst>
                                </p:cTn>
                              </p:par>
                              <p:par>
                                <p:cTn id="86" presetID="1" presetClass="exit" presetSubtype="0" fill="hold" grpId="3" nodeType="withEffect">
                                  <p:stCondLst>
                                    <p:cond delay="0"/>
                                  </p:stCondLst>
                                  <p:childTnLst>
                                    <p:set>
                                      <p:cBhvr>
                                        <p:cTn id="87" dur="1" fill="hold">
                                          <p:stCondLst>
                                            <p:cond delay="0"/>
                                          </p:stCondLst>
                                        </p:cTn>
                                        <p:tgtEl>
                                          <p:spTgt spid="3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
                                            <p:txEl>
                                              <p:pRg st="13" end="13"/>
                                            </p:txEl>
                                          </p:spTgt>
                                        </p:tgtEl>
                                        <p:attrNameLst>
                                          <p:attrName>style.visibility</p:attrName>
                                        </p:attrNameLst>
                                      </p:cBhvr>
                                      <p:to>
                                        <p:strVal val="visible"/>
                                      </p:to>
                                    </p:set>
                                    <p:animEffect transition="in" filter="fade">
                                      <p:cBhvr>
                                        <p:cTn id="92" dur="1000"/>
                                        <p:tgtEl>
                                          <p:spTgt spid="2">
                                            <p:txEl>
                                              <p:pRg st="13" end="13"/>
                                            </p:txEl>
                                          </p:spTgt>
                                        </p:tgtEl>
                                      </p:cBhvr>
                                    </p:animEffect>
                                    <p:anim calcmode="lin" valueType="num">
                                      <p:cBhvr>
                                        <p:cTn id="93"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94"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95" presetID="16" presetClass="entr" presetSubtype="21" fill="hold"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barn(inVertical)">
                                      <p:cBhvr>
                                        <p:cTn id="97" dur="500"/>
                                        <p:tgtEl>
                                          <p:spTgt spid="31"/>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barn(inVertical)">
                                      <p:cBhvr>
                                        <p:cTn id="100" dur="500"/>
                                        <p:tgtEl>
                                          <p:spTgt spid="17"/>
                                        </p:tgtEl>
                                      </p:cBhvr>
                                    </p:animEffect>
                                  </p:childTnLst>
                                </p:cTn>
                              </p:par>
                              <p:par>
                                <p:cTn id="101" presetID="1" presetClass="exit" presetSubtype="0" fill="hold" grpId="1" nodeType="withEffect">
                                  <p:stCondLst>
                                    <p:cond delay="0"/>
                                  </p:stCondLst>
                                  <p:childTnLst>
                                    <p:set>
                                      <p:cBhvr>
                                        <p:cTn id="102" dur="1" fill="hold">
                                          <p:stCondLst>
                                            <p:cond delay="0"/>
                                          </p:stCondLst>
                                        </p:cTn>
                                        <p:tgtEl>
                                          <p:spTgt spid="3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2">
                                            <p:txEl>
                                              <p:pRg st="15" end="15"/>
                                            </p:txEl>
                                          </p:spTgt>
                                        </p:tgtEl>
                                        <p:attrNameLst>
                                          <p:attrName>style.visibility</p:attrName>
                                        </p:attrNameLst>
                                      </p:cBhvr>
                                      <p:to>
                                        <p:strVal val="visible"/>
                                      </p:to>
                                    </p:set>
                                    <p:animEffect transition="in" filter="fade">
                                      <p:cBhvr>
                                        <p:cTn id="107" dur="1000"/>
                                        <p:tgtEl>
                                          <p:spTgt spid="2">
                                            <p:txEl>
                                              <p:pRg st="15" end="15"/>
                                            </p:txEl>
                                          </p:spTgt>
                                        </p:tgtEl>
                                      </p:cBhvr>
                                    </p:animEffect>
                                    <p:anim calcmode="lin" valueType="num">
                                      <p:cBhvr>
                                        <p:cTn id="108"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109"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110" presetID="1" presetClass="exit" presetSubtype="0" fill="hold" grpId="1" nodeType="withEffect">
                                  <p:stCondLst>
                                    <p:cond delay="0"/>
                                  </p:stCondLst>
                                  <p:childTnLst>
                                    <p:set>
                                      <p:cBhvr>
                                        <p:cTn id="111" dur="1" fill="hold">
                                          <p:stCondLst>
                                            <p:cond delay="0"/>
                                          </p:stCondLst>
                                        </p:cTn>
                                        <p:tgtEl>
                                          <p:spTgt spid="17"/>
                                        </p:tgtEl>
                                        <p:attrNameLst>
                                          <p:attrName>style.visibility</p:attrName>
                                        </p:attrNameLst>
                                      </p:cBhvr>
                                      <p:to>
                                        <p:strVal val="hidden"/>
                                      </p:to>
                                    </p:set>
                                  </p:childTnLst>
                                </p:cTn>
                              </p:par>
                              <p:par>
                                <p:cTn id="112" presetID="16" presetClass="entr" presetSubtype="21" fill="hold" grpId="0"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barn(inVertical)">
                                      <p:cBhvr>
                                        <p:cTn id="114" dur="500"/>
                                        <p:tgtEl>
                                          <p:spTgt spid="38"/>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
                                            <p:txEl>
                                              <p:pRg st="17" end="17"/>
                                            </p:txEl>
                                          </p:spTgt>
                                        </p:tgtEl>
                                        <p:attrNameLst>
                                          <p:attrName>style.visibility</p:attrName>
                                        </p:attrNameLst>
                                      </p:cBhvr>
                                      <p:to>
                                        <p:strVal val="visible"/>
                                      </p:to>
                                    </p:set>
                                    <p:animEffect transition="in" filter="fade">
                                      <p:cBhvr>
                                        <p:cTn id="119" dur="1000"/>
                                        <p:tgtEl>
                                          <p:spTgt spid="2">
                                            <p:txEl>
                                              <p:pRg st="17" end="17"/>
                                            </p:txEl>
                                          </p:spTgt>
                                        </p:tgtEl>
                                      </p:cBhvr>
                                    </p:animEffect>
                                    <p:anim calcmode="lin" valueType="num">
                                      <p:cBhvr>
                                        <p:cTn id="120"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121" dur="1000" fill="hold"/>
                                        <p:tgtEl>
                                          <p:spTgt spid="2">
                                            <p:txEl>
                                              <p:pRg st="17" end="17"/>
                                            </p:txEl>
                                          </p:spTgt>
                                        </p:tgtEl>
                                        <p:attrNameLst>
                                          <p:attrName>ppt_y</p:attrName>
                                        </p:attrNameLst>
                                      </p:cBhvr>
                                      <p:tavLst>
                                        <p:tav tm="0">
                                          <p:val>
                                            <p:strVal val="#ppt_y+.1"/>
                                          </p:val>
                                        </p:tav>
                                        <p:tav tm="100000">
                                          <p:val>
                                            <p:strVal val="#ppt_y"/>
                                          </p:val>
                                        </p:tav>
                                      </p:tavLst>
                                    </p:anim>
                                  </p:childTnLst>
                                </p:cTn>
                              </p:par>
                              <p:par>
                                <p:cTn id="122" presetID="16" presetClass="entr" presetSubtype="21" fill="hold" grpId="0" nodeType="with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barn(inVertical)">
                                      <p:cBhvr>
                                        <p:cTn id="124" dur="500"/>
                                        <p:tgtEl>
                                          <p:spTgt spid="37"/>
                                        </p:tgtEl>
                                      </p:cBhvr>
                                    </p:animEffect>
                                  </p:childTnLst>
                                </p:cTn>
                              </p:par>
                              <p:par>
                                <p:cTn id="125" presetID="1" presetClass="exit" presetSubtype="0" fill="hold" grpId="1" nodeType="withEffect">
                                  <p:stCondLst>
                                    <p:cond delay="0"/>
                                  </p:stCondLst>
                                  <p:childTnLst>
                                    <p:set>
                                      <p:cBhvr>
                                        <p:cTn id="126" dur="1" fill="hold">
                                          <p:stCondLst>
                                            <p:cond delay="0"/>
                                          </p:stCondLst>
                                        </p:cTn>
                                        <p:tgtEl>
                                          <p:spTgt spid="38"/>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2">
                                            <p:txEl>
                                              <p:pRg st="19" end="19"/>
                                            </p:txEl>
                                          </p:spTgt>
                                        </p:tgtEl>
                                        <p:attrNameLst>
                                          <p:attrName>style.visibility</p:attrName>
                                        </p:attrNameLst>
                                      </p:cBhvr>
                                      <p:to>
                                        <p:strVal val="visible"/>
                                      </p:to>
                                    </p:set>
                                    <p:animEffect transition="in" filter="fade">
                                      <p:cBhvr>
                                        <p:cTn id="131" dur="1000"/>
                                        <p:tgtEl>
                                          <p:spTgt spid="2">
                                            <p:txEl>
                                              <p:pRg st="19" end="19"/>
                                            </p:txEl>
                                          </p:spTgt>
                                        </p:tgtEl>
                                      </p:cBhvr>
                                    </p:animEffect>
                                    <p:anim calcmode="lin" valueType="num">
                                      <p:cBhvr>
                                        <p:cTn id="132" dur="1000" fill="hold"/>
                                        <p:tgtEl>
                                          <p:spTgt spid="2">
                                            <p:txEl>
                                              <p:pRg st="19" end="19"/>
                                            </p:txEl>
                                          </p:spTgt>
                                        </p:tgtEl>
                                        <p:attrNameLst>
                                          <p:attrName>ppt_x</p:attrName>
                                        </p:attrNameLst>
                                      </p:cBhvr>
                                      <p:tavLst>
                                        <p:tav tm="0">
                                          <p:val>
                                            <p:strVal val="#ppt_x"/>
                                          </p:val>
                                        </p:tav>
                                        <p:tav tm="100000">
                                          <p:val>
                                            <p:strVal val="#ppt_x"/>
                                          </p:val>
                                        </p:tav>
                                      </p:tavLst>
                                    </p:anim>
                                    <p:anim calcmode="lin" valueType="num">
                                      <p:cBhvr>
                                        <p:cTn id="133" dur="1000" fill="hold"/>
                                        <p:tgtEl>
                                          <p:spTgt spid="2">
                                            <p:txEl>
                                              <p:pRg st="19" end="19"/>
                                            </p:txEl>
                                          </p:spTgt>
                                        </p:tgtEl>
                                        <p:attrNameLst>
                                          <p:attrName>ppt_y</p:attrName>
                                        </p:attrNameLst>
                                      </p:cBhvr>
                                      <p:tavLst>
                                        <p:tav tm="0">
                                          <p:val>
                                            <p:strVal val="#ppt_y+.1"/>
                                          </p:val>
                                        </p:tav>
                                        <p:tav tm="100000">
                                          <p:val>
                                            <p:strVal val="#ppt_y"/>
                                          </p:val>
                                        </p:tav>
                                      </p:tavLst>
                                    </p:anim>
                                  </p:childTnLst>
                                </p:cTn>
                              </p:par>
                              <p:par>
                                <p:cTn id="134" presetID="16" presetClass="entr" presetSubtype="21" fill="hold" nodeType="withEffect">
                                  <p:stCondLst>
                                    <p:cond delay="0"/>
                                  </p:stCondLst>
                                  <p:childTnLst>
                                    <p:set>
                                      <p:cBhvr>
                                        <p:cTn id="135" dur="1" fill="hold">
                                          <p:stCondLst>
                                            <p:cond delay="0"/>
                                          </p:stCondLst>
                                        </p:cTn>
                                        <p:tgtEl>
                                          <p:spTgt spid="32"/>
                                        </p:tgtEl>
                                        <p:attrNameLst>
                                          <p:attrName>style.visibility</p:attrName>
                                        </p:attrNameLst>
                                      </p:cBhvr>
                                      <p:to>
                                        <p:strVal val="visible"/>
                                      </p:to>
                                    </p:set>
                                    <p:animEffect transition="in" filter="barn(inVertical)">
                                      <p:cBhvr>
                                        <p:cTn id="136" dur="500"/>
                                        <p:tgtEl>
                                          <p:spTgt spid="32"/>
                                        </p:tgtEl>
                                      </p:cBhvr>
                                    </p:animEffect>
                                  </p:childTnLst>
                                </p:cTn>
                              </p:par>
                              <p:par>
                                <p:cTn id="137" presetID="16" presetClass="entr" presetSubtype="21" fill="hold" grpId="0" nodeType="with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barn(inVertical)">
                                      <p:cBhvr>
                                        <p:cTn id="139" dur="500"/>
                                        <p:tgtEl>
                                          <p:spTgt spid="40"/>
                                        </p:tgtEl>
                                      </p:cBhvr>
                                    </p:animEffect>
                                  </p:childTnLst>
                                </p:cTn>
                              </p:par>
                              <p:par>
                                <p:cTn id="140" presetID="1" presetClass="exit" presetSubtype="0" fill="hold" grpId="1" nodeType="withEffect">
                                  <p:stCondLst>
                                    <p:cond delay="0"/>
                                  </p:stCondLst>
                                  <p:childTnLst>
                                    <p:set>
                                      <p:cBhvr>
                                        <p:cTn id="141"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1" grpId="0" uiExpand="1" animBg="1"/>
      <p:bldP spid="21" grpId="1" uiExpand="1" animBg="1"/>
      <p:bldP spid="34" grpId="0" uiExpand="1" animBg="1"/>
      <p:bldP spid="34" grpId="1" uiExpand="1" animBg="1"/>
      <p:bldP spid="34" grpId="2" uiExpand="1" animBg="1"/>
      <p:bldP spid="34" grpId="3" uiExpand="1" animBg="1"/>
      <p:bldP spid="36" grpId="0" uiExpand="1" animBg="1"/>
      <p:bldP spid="36" grpId="1" uiExpand="1" animBg="1"/>
      <p:bldP spid="14" grpId="0" uiExpand="1" animBg="1"/>
      <p:bldP spid="35" grpId="0" uiExpand="1" animBg="1"/>
      <p:bldP spid="35" grpId="1" uiExpand="1" animBg="1"/>
      <p:bldP spid="39" grpId="0" uiExpand="1" animBg="1"/>
      <p:bldP spid="39" grpId="1" uiExpand="1" animBg="1"/>
      <p:bldP spid="17" grpId="0" uiExpand="1" animBg="1"/>
      <p:bldP spid="17" grpId="1" uiExpand="1" animBg="1"/>
      <p:bldP spid="38" grpId="0" uiExpand="1" animBg="1"/>
      <p:bldP spid="38" grpId="1" uiExpand="1" animBg="1"/>
      <p:bldP spid="37" grpId="0" uiExpand="1" animBg="1"/>
      <p:bldP spid="37" grpId="1" animBg="1"/>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a:xfrm>
            <a:off x="551623" y="1373388"/>
            <a:ext cx="10720916" cy="4719917"/>
          </a:xfrm>
        </p:spPr>
        <p:txBody>
          <a:bodyPr lIns="0" tIns="0" rIns="0" bIns="0" anchor="t">
            <a:normAutofit fontScale="62500" lnSpcReduction="20000"/>
          </a:bodyPr>
          <a:lstStyle/>
          <a:p>
            <a:r>
              <a:rPr lang="en-US" sz="3200" dirty="0"/>
              <a:t>I entered my stop distance of 100 ft, </a:t>
            </a:r>
          </a:p>
          <a:p>
            <a:endParaRPr lang="en-US" sz="3200" dirty="0"/>
          </a:p>
          <a:p>
            <a:endParaRPr lang="en-US" sz="3200" dirty="0"/>
          </a:p>
          <a:p>
            <a:r>
              <a:rPr lang="en-US" sz="3200" dirty="0"/>
              <a:t>Double check your DTF units prior to setting stop distance.</a:t>
            </a:r>
          </a:p>
          <a:p>
            <a:endParaRPr lang="en-US" sz="3200" dirty="0"/>
          </a:p>
          <a:p>
            <a:r>
              <a:rPr lang="en-US" sz="3200" dirty="0"/>
              <a:t>If it was set to meters, and you entered 100,</a:t>
            </a:r>
          </a:p>
          <a:p>
            <a:r>
              <a:rPr lang="en-US" sz="3200" dirty="0"/>
              <a:t>and then set your DTF units to feet, </a:t>
            </a:r>
          </a:p>
          <a:p>
            <a:r>
              <a:rPr lang="en-US" sz="3200" dirty="0"/>
              <a:t>it actually recalculated from 100 m to 328.08 ft.</a:t>
            </a:r>
          </a:p>
          <a:p>
            <a:endParaRPr lang="en-US" sz="3200" dirty="0"/>
          </a:p>
          <a:p>
            <a:r>
              <a:rPr lang="en-US" sz="3200" dirty="0"/>
              <a:t>Remember to set your DTF units first.</a:t>
            </a:r>
          </a:p>
          <a:p>
            <a:endParaRPr lang="en-US" sz="3200" dirty="0"/>
          </a:p>
          <a:p>
            <a:r>
              <a:rPr lang="en-US" sz="3200" dirty="0"/>
              <a:t>Another helpful hint.  </a:t>
            </a:r>
          </a:p>
          <a:p>
            <a:endParaRPr lang="en-US" sz="3200" dirty="0"/>
          </a:p>
          <a:p>
            <a:r>
              <a:rPr lang="en-US" sz="3200" dirty="0"/>
              <a:t>When resetting to factory default  </a:t>
            </a:r>
          </a:p>
          <a:p>
            <a:endParaRPr lang="en-US" sz="2000" dirty="0"/>
          </a:p>
          <a:p>
            <a:endParaRPr lang="en-US" sz="2000" dirty="0"/>
          </a:p>
          <a:p>
            <a:endParaRPr lang="en-US" sz="2000" dirty="0"/>
          </a:p>
          <a:p>
            <a:endParaRPr lang="en-US" sz="2000" dirty="0"/>
          </a:p>
          <a:p>
            <a:endParaRPr lang="en-US" sz="2000" dirty="0"/>
          </a:p>
          <a:p>
            <a:r>
              <a:rPr lang="en-US" sz="2000" dirty="0"/>
              <a:t>                                  </a:t>
            </a:r>
            <a:endParaRPr lang="en-US" sz="2000" b="1" dirty="0"/>
          </a:p>
          <a:p>
            <a:endParaRPr lang="en-US" sz="2000" b="1" i="1" dirty="0"/>
          </a:p>
          <a:p>
            <a:endParaRPr lang="en-US" sz="2000" b="1" i="1"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nchor="ctr"/>
          <a:lstStyle/>
          <a:p>
            <a:r>
              <a:rPr lang="en-US" sz="3200" dirty="0"/>
              <a:t>Don’t fall for this one</a:t>
            </a:r>
          </a:p>
        </p:txBody>
      </p:sp>
      <p:pic>
        <p:nvPicPr>
          <p:cNvPr id="5" name="Picture 4" descr="A flat screen tv&#10;&#10;Description automatically generated">
            <a:extLst>
              <a:ext uri="{FF2B5EF4-FFF2-40B4-BE49-F238E27FC236}">
                <a16:creationId xmlns:a16="http://schemas.microsoft.com/office/drawing/2014/main" id="{D51FAE90-AAFD-4481-88C5-E9EE826B43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pic>
        <p:nvPicPr>
          <p:cNvPr id="10" name="Picture 9" descr="A flat screen television&#10;&#10;Description automatically generated">
            <a:extLst>
              <a:ext uri="{FF2B5EF4-FFF2-40B4-BE49-F238E27FC236}">
                <a16:creationId xmlns:a16="http://schemas.microsoft.com/office/drawing/2014/main" id="{A7A7F2E7-EB93-46CD-8FC1-B30BD161F5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sp>
        <p:nvSpPr>
          <p:cNvPr id="9" name="Oval 8">
            <a:extLst>
              <a:ext uri="{FF2B5EF4-FFF2-40B4-BE49-F238E27FC236}">
                <a16:creationId xmlns:a16="http://schemas.microsoft.com/office/drawing/2014/main" id="{67383A28-3FD1-4E2C-8ACD-A868CB62B13A}"/>
              </a:ext>
            </a:extLst>
          </p:cNvPr>
          <p:cNvSpPr/>
          <p:nvPr/>
        </p:nvSpPr>
        <p:spPr>
          <a:xfrm>
            <a:off x="8455106" y="4117665"/>
            <a:ext cx="457200"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Oval 20">
            <a:extLst>
              <a:ext uri="{FF2B5EF4-FFF2-40B4-BE49-F238E27FC236}">
                <a16:creationId xmlns:a16="http://schemas.microsoft.com/office/drawing/2014/main" id="{D738D690-9B31-4D99-8746-CA6B331B46BB}"/>
              </a:ext>
            </a:extLst>
          </p:cNvPr>
          <p:cNvSpPr/>
          <p:nvPr/>
        </p:nvSpPr>
        <p:spPr>
          <a:xfrm>
            <a:off x="8394146" y="4027386"/>
            <a:ext cx="608893" cy="61337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19830C7C-3706-475D-BECA-794EE46B3280}"/>
              </a:ext>
            </a:extLst>
          </p:cNvPr>
          <p:cNvSpPr txBox="1"/>
          <p:nvPr/>
        </p:nvSpPr>
        <p:spPr>
          <a:xfrm>
            <a:off x="4593788" y="1277417"/>
            <a:ext cx="2636585" cy="400110"/>
          </a:xfrm>
          <a:prstGeom prst="rect">
            <a:avLst/>
          </a:prstGeom>
          <a:noFill/>
        </p:spPr>
        <p:txBody>
          <a:bodyPr wrap="square" rtlCol="0">
            <a:spAutoFit/>
          </a:bodyPr>
          <a:lstStyle/>
          <a:p>
            <a:r>
              <a:rPr lang="en-US" sz="2000" dirty="0">
                <a:latin typeface="Myriad Pro"/>
              </a:rPr>
              <a:t>but it displays 328 ft.</a:t>
            </a:r>
          </a:p>
        </p:txBody>
      </p:sp>
      <p:pic>
        <p:nvPicPr>
          <p:cNvPr id="17" name="Picture 16" descr="A flat screen tv&#10;&#10;Description automatically generated">
            <a:extLst>
              <a:ext uri="{FF2B5EF4-FFF2-40B4-BE49-F238E27FC236}">
                <a16:creationId xmlns:a16="http://schemas.microsoft.com/office/drawing/2014/main" id="{4B980351-8749-4480-9C7F-370F5B1548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sp>
        <p:nvSpPr>
          <p:cNvPr id="12" name="Oval 11">
            <a:extLst>
              <a:ext uri="{FF2B5EF4-FFF2-40B4-BE49-F238E27FC236}">
                <a16:creationId xmlns:a16="http://schemas.microsoft.com/office/drawing/2014/main" id="{C8A5013F-9DAA-493A-96AB-15C915D18556}"/>
              </a:ext>
            </a:extLst>
          </p:cNvPr>
          <p:cNvSpPr/>
          <p:nvPr/>
        </p:nvSpPr>
        <p:spPr>
          <a:xfrm>
            <a:off x="8313096" y="3750801"/>
            <a:ext cx="457200"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8" name="Picture 17" descr="A flat screen television&#10;&#10;Description automatically generated">
            <a:extLst>
              <a:ext uri="{FF2B5EF4-FFF2-40B4-BE49-F238E27FC236}">
                <a16:creationId xmlns:a16="http://schemas.microsoft.com/office/drawing/2014/main" id="{78679F1E-67E6-4755-839F-FD20E6A5127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sp>
        <p:nvSpPr>
          <p:cNvPr id="8" name="Oval 7">
            <a:extLst>
              <a:ext uri="{FF2B5EF4-FFF2-40B4-BE49-F238E27FC236}">
                <a16:creationId xmlns:a16="http://schemas.microsoft.com/office/drawing/2014/main" id="{572E1ABB-A7EB-4E05-813E-E324EC76DB53}"/>
              </a:ext>
            </a:extLst>
          </p:cNvPr>
          <p:cNvSpPr/>
          <p:nvPr/>
        </p:nvSpPr>
        <p:spPr>
          <a:xfrm>
            <a:off x="8302176" y="3718505"/>
            <a:ext cx="457200"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Oval 6">
            <a:extLst>
              <a:ext uri="{FF2B5EF4-FFF2-40B4-BE49-F238E27FC236}">
                <a16:creationId xmlns:a16="http://schemas.microsoft.com/office/drawing/2014/main" id="{A4BC7128-F8AE-46A1-85B8-217492C5E087}"/>
              </a:ext>
            </a:extLst>
          </p:cNvPr>
          <p:cNvSpPr/>
          <p:nvPr/>
        </p:nvSpPr>
        <p:spPr>
          <a:xfrm>
            <a:off x="8424272" y="4085397"/>
            <a:ext cx="548640" cy="54864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Picture 19" descr="A flat screen tv&#10;&#10;Description automatically generated">
            <a:extLst>
              <a:ext uri="{FF2B5EF4-FFF2-40B4-BE49-F238E27FC236}">
                <a16:creationId xmlns:a16="http://schemas.microsoft.com/office/drawing/2014/main" id="{0B75D827-6D2A-46CE-9C36-D50BD75A6B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sp>
        <p:nvSpPr>
          <p:cNvPr id="22" name="TextBox 21">
            <a:extLst>
              <a:ext uri="{FF2B5EF4-FFF2-40B4-BE49-F238E27FC236}">
                <a16:creationId xmlns:a16="http://schemas.microsoft.com/office/drawing/2014/main" id="{D79709C0-0B46-4B40-89E8-D7DB0AEEFCD6}"/>
              </a:ext>
            </a:extLst>
          </p:cNvPr>
          <p:cNvSpPr txBox="1"/>
          <p:nvPr/>
        </p:nvSpPr>
        <p:spPr>
          <a:xfrm>
            <a:off x="487681" y="4867797"/>
            <a:ext cx="5016694" cy="707886"/>
          </a:xfrm>
          <a:prstGeom prst="rect">
            <a:avLst/>
          </a:prstGeom>
          <a:noFill/>
        </p:spPr>
        <p:txBody>
          <a:bodyPr wrap="square" rtlCol="0">
            <a:spAutoFit/>
          </a:bodyPr>
          <a:lstStyle/>
          <a:p>
            <a:r>
              <a:rPr lang="en-US" sz="2000" dirty="0">
                <a:latin typeface="Myriad Pro"/>
              </a:rPr>
              <a:t>You are prompted to set the distance units, so this would be a good time to do it.</a:t>
            </a:r>
          </a:p>
        </p:txBody>
      </p:sp>
      <p:sp>
        <p:nvSpPr>
          <p:cNvPr id="14" name="Oval 13">
            <a:extLst>
              <a:ext uri="{FF2B5EF4-FFF2-40B4-BE49-F238E27FC236}">
                <a16:creationId xmlns:a16="http://schemas.microsoft.com/office/drawing/2014/main" id="{88A23D74-93D4-4ACD-8BB7-0C84ED14120A}"/>
              </a:ext>
            </a:extLst>
          </p:cNvPr>
          <p:cNvSpPr/>
          <p:nvPr/>
        </p:nvSpPr>
        <p:spPr>
          <a:xfrm>
            <a:off x="8808144" y="4957244"/>
            <a:ext cx="387828" cy="36933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15" descr="A screen shot of a video game&#10;&#10;Description automatically generated">
            <a:extLst>
              <a:ext uri="{FF2B5EF4-FFF2-40B4-BE49-F238E27FC236}">
                <a16:creationId xmlns:a16="http://schemas.microsoft.com/office/drawing/2014/main" id="{60903158-6DDF-458D-8723-BE1968FE76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spTree>
    <p:extLst>
      <p:ext uri="{BB962C8B-B14F-4D97-AF65-F5344CB8AC3E}">
        <p14:creationId xmlns:p14="http://schemas.microsoft.com/office/powerpoint/2010/main" val="395224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16" presetClass="entr" presetSubtype="21"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 presetClass="exit" presetSubtype="0" fill="hold" grpId="1" nodeType="withEffect">
                                  <p:stCondLst>
                                    <p:cond delay="0"/>
                                  </p:stCondLst>
                                  <p:childTnLst>
                                    <p:set>
                                      <p:cBhvr>
                                        <p:cTn id="31" dur="1" fill="hold">
                                          <p:stCondLst>
                                            <p:cond delay="0"/>
                                          </p:stCondLst>
                                        </p:cTn>
                                        <p:tgtEl>
                                          <p:spTgt spid="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Effect transition="in" filter="fade">
                                      <p:cBhvr>
                                        <p:cTn id="36" dur="1000"/>
                                        <p:tgtEl>
                                          <p:spTgt spid="2">
                                            <p:txEl>
                                              <p:pRg st="3" end="3"/>
                                            </p:txEl>
                                          </p:spTgt>
                                        </p:tgtEl>
                                      </p:cBhvr>
                                    </p:animEffect>
                                    <p:anim calcmode="lin" valueType="num">
                                      <p:cBhvr>
                                        <p:cTn id="3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1000"/>
                                        <p:tgtEl>
                                          <p:spTgt spid="2">
                                            <p:txEl>
                                              <p:pRg st="5" end="5"/>
                                            </p:txEl>
                                          </p:spTgt>
                                        </p:tgtEl>
                                      </p:cBhvr>
                                    </p:animEffect>
                                    <p:anim calcmode="lin" valueType="num">
                                      <p:cBhvr>
                                        <p:cTn id="4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16" presetClass="entr" presetSubtype="2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arn(inVertical)">
                                      <p:cBhvr>
                                        <p:cTn id="49" dur="500"/>
                                        <p:tgtEl>
                                          <p:spTgt spid="17"/>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
                                            <p:txEl>
                                              <p:pRg st="6" end="6"/>
                                            </p:txEl>
                                          </p:spTgt>
                                        </p:tgtEl>
                                        <p:attrNameLst>
                                          <p:attrName>style.visibility</p:attrName>
                                        </p:attrNameLst>
                                      </p:cBhvr>
                                      <p:to>
                                        <p:strVal val="visible"/>
                                      </p:to>
                                    </p:set>
                                    <p:animEffect transition="in" filter="fade">
                                      <p:cBhvr>
                                        <p:cTn id="57" dur="1000"/>
                                        <p:tgtEl>
                                          <p:spTgt spid="2">
                                            <p:txEl>
                                              <p:pRg st="6" end="6"/>
                                            </p:txEl>
                                          </p:spTgt>
                                        </p:tgtEl>
                                      </p:cBhvr>
                                    </p:animEffect>
                                    <p:anim calcmode="lin" valueType="num">
                                      <p:cBhvr>
                                        <p:cTn id="5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60" presetID="16" presetClass="entr" presetSubtype="21" fill="hold"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barn(inVertical)">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7" end="7"/>
                                            </p:txEl>
                                          </p:spTgt>
                                        </p:tgtEl>
                                        <p:attrNameLst>
                                          <p:attrName>style.visibility</p:attrName>
                                        </p:attrNameLst>
                                      </p:cBhvr>
                                      <p:to>
                                        <p:strVal val="visible"/>
                                      </p:to>
                                    </p:set>
                                    <p:animEffect transition="in" filter="fade">
                                      <p:cBhvr>
                                        <p:cTn id="70" dur="1000"/>
                                        <p:tgtEl>
                                          <p:spTgt spid="2">
                                            <p:txEl>
                                              <p:pRg st="7" end="7"/>
                                            </p:txEl>
                                          </p:spTgt>
                                        </p:tgtEl>
                                      </p:cBhvr>
                                    </p:animEffect>
                                    <p:anim calcmode="lin" valueType="num">
                                      <p:cBhvr>
                                        <p:cTn id="7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7" end="7"/>
                                            </p:txEl>
                                          </p:spTgt>
                                        </p:tgtEl>
                                        <p:attrNameLst>
                                          <p:attrName>ppt_y</p:attrName>
                                        </p:attrNameLst>
                                      </p:cBhvr>
                                      <p:tavLst>
                                        <p:tav tm="0">
                                          <p:val>
                                            <p:strVal val="#ppt_y+.1"/>
                                          </p:val>
                                        </p:tav>
                                        <p:tav tm="100000">
                                          <p:val>
                                            <p:strVal val="#ppt_y"/>
                                          </p:val>
                                        </p:tav>
                                      </p:tavLst>
                                    </p:anim>
                                  </p:childTnLst>
                                </p:cTn>
                              </p:par>
                              <p:par>
                                <p:cTn id="73" presetID="16" presetClass="entr" presetSubtype="21" fill="hold" grpId="0" nodeType="with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barn(inVertical)">
                                      <p:cBhvr>
                                        <p:cTn id="75" dur="500"/>
                                        <p:tgtEl>
                                          <p:spTgt spid="7"/>
                                        </p:tgtEl>
                                      </p:cBhvr>
                                    </p:animEffect>
                                  </p:childTnLst>
                                </p:cTn>
                              </p:par>
                              <p:par>
                                <p:cTn id="76" presetID="1" presetClass="exit" presetSubtype="0" fill="hold" grpId="1" nodeType="withEffect">
                                  <p:stCondLst>
                                    <p:cond delay="0"/>
                                  </p:stCondLst>
                                  <p:childTnLst>
                                    <p:set>
                                      <p:cBhvr>
                                        <p:cTn id="77" dur="1" fill="hold">
                                          <p:stCondLst>
                                            <p:cond delay="0"/>
                                          </p:stCondLst>
                                        </p:cTn>
                                        <p:tgtEl>
                                          <p:spTgt spid="8"/>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
                                            <p:txEl>
                                              <p:pRg st="9" end="9"/>
                                            </p:txEl>
                                          </p:spTgt>
                                        </p:tgtEl>
                                        <p:attrNameLst>
                                          <p:attrName>style.visibility</p:attrName>
                                        </p:attrNameLst>
                                      </p:cBhvr>
                                      <p:to>
                                        <p:strVal val="visible"/>
                                      </p:to>
                                    </p:set>
                                    <p:animEffect transition="in" filter="fade">
                                      <p:cBhvr>
                                        <p:cTn id="82" dur="1000"/>
                                        <p:tgtEl>
                                          <p:spTgt spid="2">
                                            <p:txEl>
                                              <p:pRg st="9" end="9"/>
                                            </p:txEl>
                                          </p:spTgt>
                                        </p:tgtEl>
                                      </p:cBhvr>
                                    </p:animEffect>
                                    <p:anim calcmode="lin" valueType="num">
                                      <p:cBhvr>
                                        <p:cTn id="8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85" presetID="1" presetClass="exit" presetSubtype="0" fill="hold" grpId="1" nodeType="withEffect">
                                  <p:stCondLst>
                                    <p:cond delay="0"/>
                                  </p:stCondLst>
                                  <p:childTnLst>
                                    <p:set>
                                      <p:cBhvr>
                                        <p:cTn id="86" dur="1" fill="hold">
                                          <p:stCondLst>
                                            <p:cond delay="0"/>
                                          </p:stCondLst>
                                        </p:cTn>
                                        <p:tgtEl>
                                          <p:spTgt spid="7"/>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
                                            <p:txEl>
                                              <p:pRg st="11" end="11"/>
                                            </p:txEl>
                                          </p:spTgt>
                                        </p:tgtEl>
                                        <p:attrNameLst>
                                          <p:attrName>style.visibility</p:attrName>
                                        </p:attrNameLst>
                                      </p:cBhvr>
                                      <p:to>
                                        <p:strVal val="visible"/>
                                      </p:to>
                                    </p:set>
                                    <p:animEffect transition="in" filter="fade">
                                      <p:cBhvr>
                                        <p:cTn id="91" dur="1000"/>
                                        <p:tgtEl>
                                          <p:spTgt spid="2">
                                            <p:txEl>
                                              <p:pRg st="11" end="11"/>
                                            </p:txEl>
                                          </p:spTgt>
                                        </p:tgtEl>
                                      </p:cBhvr>
                                    </p:animEffect>
                                    <p:anim calcmode="lin" valueType="num">
                                      <p:cBhvr>
                                        <p:cTn id="92"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93"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
                                            <p:txEl>
                                              <p:pRg st="13" end="13"/>
                                            </p:txEl>
                                          </p:spTgt>
                                        </p:tgtEl>
                                        <p:attrNameLst>
                                          <p:attrName>style.visibility</p:attrName>
                                        </p:attrNameLst>
                                      </p:cBhvr>
                                      <p:to>
                                        <p:strVal val="visible"/>
                                      </p:to>
                                    </p:set>
                                    <p:animEffect transition="in" filter="fade">
                                      <p:cBhvr>
                                        <p:cTn id="98" dur="1000"/>
                                        <p:tgtEl>
                                          <p:spTgt spid="2">
                                            <p:txEl>
                                              <p:pRg st="13" end="13"/>
                                            </p:txEl>
                                          </p:spTgt>
                                        </p:tgtEl>
                                      </p:cBhvr>
                                    </p:animEffect>
                                    <p:anim calcmode="lin" valueType="num">
                                      <p:cBhvr>
                                        <p:cTn id="99"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101" presetID="16" presetClass="entr" presetSubtype="21" fill="hold" nodeType="with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barn(inVertical)">
                                      <p:cBhvr>
                                        <p:cTn id="103" dur="500"/>
                                        <p:tgtEl>
                                          <p:spTgt spid="20"/>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barn(inVertical)">
                                      <p:cBhvr>
                                        <p:cTn id="106" dur="500"/>
                                        <p:tgtEl>
                                          <p:spTgt spid="14"/>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22">
                                            <p:txEl>
                                              <p:pRg st="0" end="0"/>
                                            </p:txEl>
                                          </p:spTgt>
                                        </p:tgtEl>
                                        <p:attrNameLst>
                                          <p:attrName>style.visibility</p:attrName>
                                        </p:attrNameLst>
                                      </p:cBhvr>
                                      <p:to>
                                        <p:strVal val="visible"/>
                                      </p:to>
                                    </p:set>
                                    <p:animEffect transition="in" filter="fade">
                                      <p:cBhvr>
                                        <p:cTn id="111" dur="1000"/>
                                        <p:tgtEl>
                                          <p:spTgt spid="22">
                                            <p:txEl>
                                              <p:pRg st="0" end="0"/>
                                            </p:txEl>
                                          </p:spTgt>
                                        </p:tgtEl>
                                      </p:cBhvr>
                                    </p:animEffect>
                                    <p:anim calcmode="lin" valueType="num">
                                      <p:cBhvr>
                                        <p:cTn id="11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22">
                                            <p:txEl>
                                              <p:pRg st="0" end="0"/>
                                            </p:txEl>
                                          </p:spTgt>
                                        </p:tgtEl>
                                        <p:attrNameLst>
                                          <p:attrName>ppt_y</p:attrName>
                                        </p:attrNameLst>
                                      </p:cBhvr>
                                      <p:tavLst>
                                        <p:tav tm="0">
                                          <p:val>
                                            <p:strVal val="#ppt_y+.1"/>
                                          </p:val>
                                        </p:tav>
                                        <p:tav tm="100000">
                                          <p:val>
                                            <p:strVal val="#ppt_y"/>
                                          </p:val>
                                        </p:tav>
                                      </p:tavLst>
                                    </p:anim>
                                  </p:childTnLst>
                                </p:cTn>
                              </p:par>
                              <p:par>
                                <p:cTn id="114" presetID="1" presetClass="exit" presetSubtype="0" fill="hold" grpId="1" nodeType="withEffect">
                                  <p:stCondLst>
                                    <p:cond delay="0"/>
                                  </p:stCondLst>
                                  <p:childTnLst>
                                    <p:set>
                                      <p:cBhvr>
                                        <p:cTn id="115" dur="1" fill="hold">
                                          <p:stCondLst>
                                            <p:cond delay="0"/>
                                          </p:stCondLst>
                                        </p:cTn>
                                        <p:tgtEl>
                                          <p:spTgt spid="14"/>
                                        </p:tgtEl>
                                        <p:attrNameLst>
                                          <p:attrName>style.visibility</p:attrName>
                                        </p:attrNameLst>
                                      </p:cBhvr>
                                      <p:to>
                                        <p:strVal val="hidden"/>
                                      </p:to>
                                    </p:set>
                                  </p:childTnLst>
                                </p:cTn>
                              </p:par>
                              <p:par>
                                <p:cTn id="116" presetID="16" presetClass="entr" presetSubtype="21" fill="hold" nodeType="with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barn(inVertical)">
                                      <p:cBhvr>
                                        <p:cTn id="1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1" grpId="0" animBg="1"/>
      <p:bldP spid="13" grpId="0"/>
      <p:bldP spid="12" grpId="0" animBg="1"/>
      <p:bldP spid="8" grpId="0" animBg="1"/>
      <p:bldP spid="8" grpId="1" animBg="1"/>
      <p:bldP spid="7" grpId="0" animBg="1"/>
      <p:bldP spid="7" grpId="1" animBg="1"/>
      <p:bldP spid="14" grpId="0" animBg="1"/>
      <p:bldP spid="1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a:xfrm>
            <a:off x="551623" y="1373388"/>
            <a:ext cx="10720916" cy="4719917"/>
          </a:xfrm>
        </p:spPr>
        <p:txBody>
          <a:bodyPr lIns="0" tIns="0" rIns="0" bIns="0" anchor="t">
            <a:normAutofit/>
          </a:bodyPr>
          <a:lstStyle/>
          <a:p>
            <a:pPr lvl="0"/>
            <a:r>
              <a:rPr lang="en-US" sz="2000" dirty="0">
                <a:solidFill>
                  <a:prstClr val="black"/>
                </a:solidFill>
              </a:rPr>
              <a:t>Be careful when entering Velocity of Propagation manually.</a:t>
            </a:r>
          </a:p>
          <a:p>
            <a:endParaRPr lang="en-US" sz="2000" dirty="0"/>
          </a:p>
          <a:p>
            <a:endParaRPr lang="en-US" sz="2000" dirty="0"/>
          </a:p>
          <a:p>
            <a:r>
              <a:rPr lang="en-US" sz="2000" dirty="0"/>
              <a:t>                                  </a:t>
            </a:r>
            <a:endParaRPr lang="en-US" sz="2000" b="1" dirty="0"/>
          </a:p>
          <a:p>
            <a:endParaRPr lang="en-US" sz="2000" b="1" i="1" dirty="0"/>
          </a:p>
          <a:p>
            <a:endParaRPr lang="en-US" sz="2000" b="1" i="1"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nchor="ctr"/>
          <a:lstStyle/>
          <a:p>
            <a:r>
              <a:rPr lang="en-US" sz="3200" dirty="0"/>
              <a:t>Watch Cable Information</a:t>
            </a:r>
          </a:p>
        </p:txBody>
      </p:sp>
      <p:pic>
        <p:nvPicPr>
          <p:cNvPr id="7" name="Picture 6">
            <a:extLst>
              <a:ext uri="{FF2B5EF4-FFF2-40B4-BE49-F238E27FC236}">
                <a16:creationId xmlns:a16="http://schemas.microsoft.com/office/drawing/2014/main" id="{2CF96010-0C70-4F58-B4BD-FC8F02799B87}"/>
              </a:ext>
            </a:extLst>
          </p:cNvPr>
          <p:cNvPicPr>
            <a:picLocks noChangeAspect="1"/>
          </p:cNvPicPr>
          <p:nvPr/>
        </p:nvPicPr>
        <p:blipFill>
          <a:blip r:embed="rId2"/>
          <a:stretch>
            <a:fillRect/>
          </a:stretch>
        </p:blipFill>
        <p:spPr>
          <a:xfrm>
            <a:off x="551623" y="1779726"/>
            <a:ext cx="9509760" cy="4612861"/>
          </a:xfrm>
          <a:prstGeom prst="rect">
            <a:avLst/>
          </a:prstGeom>
        </p:spPr>
      </p:pic>
      <p:pic>
        <p:nvPicPr>
          <p:cNvPr id="8" name="Picture 7">
            <a:extLst>
              <a:ext uri="{FF2B5EF4-FFF2-40B4-BE49-F238E27FC236}">
                <a16:creationId xmlns:a16="http://schemas.microsoft.com/office/drawing/2014/main" id="{3CCF8C41-C283-46C4-83E3-B09D93CBB3E2}"/>
              </a:ext>
            </a:extLst>
          </p:cNvPr>
          <p:cNvPicPr>
            <a:picLocks noChangeAspect="1"/>
          </p:cNvPicPr>
          <p:nvPr/>
        </p:nvPicPr>
        <p:blipFill>
          <a:blip r:embed="rId3"/>
          <a:stretch>
            <a:fillRect/>
          </a:stretch>
        </p:blipFill>
        <p:spPr>
          <a:xfrm>
            <a:off x="548640" y="1783080"/>
            <a:ext cx="9551561" cy="4617720"/>
          </a:xfrm>
          <a:prstGeom prst="rect">
            <a:avLst/>
          </a:prstGeom>
        </p:spPr>
      </p:pic>
      <p:sp>
        <p:nvSpPr>
          <p:cNvPr id="4" name="TextBox 3">
            <a:extLst>
              <a:ext uri="{FF2B5EF4-FFF2-40B4-BE49-F238E27FC236}">
                <a16:creationId xmlns:a16="http://schemas.microsoft.com/office/drawing/2014/main" id="{A0F550CC-F275-419C-B023-D88B958BE284}"/>
              </a:ext>
            </a:extLst>
          </p:cNvPr>
          <p:cNvSpPr txBox="1"/>
          <p:nvPr/>
        </p:nvSpPr>
        <p:spPr>
          <a:xfrm>
            <a:off x="3846787" y="2209321"/>
            <a:ext cx="1807779" cy="646331"/>
          </a:xfrm>
          <a:prstGeom prst="rect">
            <a:avLst/>
          </a:prstGeom>
          <a:noFill/>
        </p:spPr>
        <p:txBody>
          <a:bodyPr wrap="square" rtlCol="0">
            <a:spAutoFit/>
          </a:bodyPr>
          <a:lstStyle/>
          <a:p>
            <a:r>
              <a:rPr lang="en-US" dirty="0">
                <a:solidFill>
                  <a:schemeClr val="bg2"/>
                </a:solidFill>
              </a:rPr>
              <a:t>Correct </a:t>
            </a:r>
            <a:r>
              <a:rPr lang="en-US" dirty="0" err="1">
                <a:solidFill>
                  <a:schemeClr val="bg2"/>
                </a:solidFill>
              </a:rPr>
              <a:t>Vp</a:t>
            </a:r>
            <a:r>
              <a:rPr lang="en-US" dirty="0">
                <a:solidFill>
                  <a:schemeClr val="bg2"/>
                </a:solidFill>
              </a:rPr>
              <a:t> shows</a:t>
            </a:r>
          </a:p>
          <a:p>
            <a:r>
              <a:rPr lang="en-US" dirty="0">
                <a:solidFill>
                  <a:schemeClr val="bg2"/>
                </a:solidFill>
              </a:rPr>
              <a:t>Distance at 59 ft</a:t>
            </a:r>
          </a:p>
        </p:txBody>
      </p:sp>
      <p:sp>
        <p:nvSpPr>
          <p:cNvPr id="9" name="TextBox 8">
            <a:extLst>
              <a:ext uri="{FF2B5EF4-FFF2-40B4-BE49-F238E27FC236}">
                <a16:creationId xmlns:a16="http://schemas.microsoft.com/office/drawing/2014/main" id="{3064FF01-6D82-45C9-A9EB-E77AAB62C85B}"/>
              </a:ext>
            </a:extLst>
          </p:cNvPr>
          <p:cNvSpPr txBox="1"/>
          <p:nvPr/>
        </p:nvSpPr>
        <p:spPr>
          <a:xfrm>
            <a:off x="5324420" y="3504982"/>
            <a:ext cx="2051740" cy="646331"/>
          </a:xfrm>
          <a:prstGeom prst="rect">
            <a:avLst/>
          </a:prstGeom>
          <a:solidFill>
            <a:schemeClr val="tx1"/>
          </a:solidFill>
        </p:spPr>
        <p:txBody>
          <a:bodyPr wrap="square" rtlCol="0">
            <a:spAutoFit/>
          </a:bodyPr>
          <a:lstStyle/>
          <a:p>
            <a:r>
              <a:rPr lang="en-US" dirty="0">
                <a:solidFill>
                  <a:schemeClr val="bg2"/>
                </a:solidFill>
              </a:rPr>
              <a:t>Incorrect </a:t>
            </a:r>
            <a:r>
              <a:rPr lang="en-US" dirty="0" err="1">
                <a:solidFill>
                  <a:schemeClr val="bg2"/>
                </a:solidFill>
              </a:rPr>
              <a:t>Vp</a:t>
            </a:r>
            <a:r>
              <a:rPr lang="en-US" dirty="0">
                <a:solidFill>
                  <a:schemeClr val="bg2"/>
                </a:solidFill>
              </a:rPr>
              <a:t> shows</a:t>
            </a:r>
          </a:p>
          <a:p>
            <a:r>
              <a:rPr lang="en-US" dirty="0">
                <a:solidFill>
                  <a:schemeClr val="bg2"/>
                </a:solidFill>
              </a:rPr>
              <a:t>Distance at 43.9 ft</a:t>
            </a:r>
          </a:p>
        </p:txBody>
      </p:sp>
    </p:spTree>
    <p:extLst>
      <p:ext uri="{BB962C8B-B14F-4D97-AF65-F5344CB8AC3E}">
        <p14:creationId xmlns:p14="http://schemas.microsoft.com/office/powerpoint/2010/main" val="19265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6" presetClass="entr" presetSubtype="2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 presetClass="exit" presetSubtype="0" fill="hold" grpId="1" nodeType="withEffect">
                                  <p:stCondLst>
                                    <p:cond delay="0"/>
                                  </p:stCondLst>
                                  <p:childTnLst>
                                    <p:set>
                                      <p:cBhvr>
                                        <p:cTn id="33"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a:xfrm>
            <a:off x="551623" y="1373388"/>
            <a:ext cx="10720916" cy="4572000"/>
          </a:xfrm>
        </p:spPr>
        <p:txBody>
          <a:bodyPr lIns="0" tIns="0" rIns="0" bIns="0" anchor="t">
            <a:normAutofit/>
          </a:bodyPr>
          <a:lstStyle/>
          <a:p>
            <a:pPr lvl="0"/>
            <a:r>
              <a:rPr lang="en-US" sz="2000" dirty="0">
                <a:solidFill>
                  <a:prstClr val="black"/>
                </a:solidFill>
              </a:rPr>
              <a:t>Be careful when entering </a:t>
            </a:r>
            <a:r>
              <a:rPr lang="en-US" sz="2000" dirty="0" err="1">
                <a:solidFill>
                  <a:prstClr val="black"/>
                </a:solidFill>
              </a:rPr>
              <a:t>CableLoss</a:t>
            </a:r>
            <a:r>
              <a:rPr lang="en-US" sz="2000" dirty="0">
                <a:solidFill>
                  <a:prstClr val="black"/>
                </a:solidFill>
              </a:rPr>
              <a:t> manually.</a:t>
            </a:r>
          </a:p>
          <a:p>
            <a:endParaRPr lang="en-US" sz="2000" dirty="0"/>
          </a:p>
          <a:p>
            <a:endParaRPr lang="en-US" sz="2000" dirty="0"/>
          </a:p>
          <a:p>
            <a:endParaRPr lang="en-US" sz="2000" dirty="0"/>
          </a:p>
          <a:p>
            <a:endParaRPr lang="en-US" sz="2000" dirty="0"/>
          </a:p>
          <a:p>
            <a:r>
              <a:rPr lang="en-US" sz="2000" dirty="0"/>
              <a:t>                                  </a:t>
            </a:r>
            <a:endParaRPr lang="en-US" sz="2000" b="1" dirty="0"/>
          </a:p>
          <a:p>
            <a:endParaRPr lang="en-US" sz="2000" b="1" i="1" dirty="0"/>
          </a:p>
          <a:p>
            <a:endParaRPr lang="en-US" sz="2000" b="1" i="1"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nchor="ctr"/>
          <a:lstStyle/>
          <a:p>
            <a:r>
              <a:rPr lang="en-US" sz="3200" dirty="0"/>
              <a:t>Watch Cable Information</a:t>
            </a:r>
          </a:p>
        </p:txBody>
      </p:sp>
      <p:pic>
        <p:nvPicPr>
          <p:cNvPr id="9" name="Picture 8">
            <a:extLst>
              <a:ext uri="{FF2B5EF4-FFF2-40B4-BE49-F238E27FC236}">
                <a16:creationId xmlns:a16="http://schemas.microsoft.com/office/drawing/2014/main" id="{328EAA31-6291-40EB-BE6B-956B620E9495}"/>
              </a:ext>
            </a:extLst>
          </p:cNvPr>
          <p:cNvPicPr>
            <a:picLocks noChangeAspect="1"/>
          </p:cNvPicPr>
          <p:nvPr/>
        </p:nvPicPr>
        <p:blipFill>
          <a:blip r:embed="rId2"/>
          <a:stretch>
            <a:fillRect/>
          </a:stretch>
        </p:blipFill>
        <p:spPr>
          <a:xfrm>
            <a:off x="548640" y="1783080"/>
            <a:ext cx="9509760" cy="4600704"/>
          </a:xfrm>
          <a:prstGeom prst="rect">
            <a:avLst/>
          </a:prstGeom>
        </p:spPr>
      </p:pic>
      <p:pic>
        <p:nvPicPr>
          <p:cNvPr id="8" name="Picture 7">
            <a:extLst>
              <a:ext uri="{FF2B5EF4-FFF2-40B4-BE49-F238E27FC236}">
                <a16:creationId xmlns:a16="http://schemas.microsoft.com/office/drawing/2014/main" id="{BE2998E1-DD28-49AB-B5DF-474AF465E7B1}"/>
              </a:ext>
            </a:extLst>
          </p:cNvPr>
          <p:cNvPicPr>
            <a:picLocks noChangeAspect="1"/>
          </p:cNvPicPr>
          <p:nvPr/>
        </p:nvPicPr>
        <p:blipFill>
          <a:blip r:embed="rId3"/>
          <a:stretch>
            <a:fillRect/>
          </a:stretch>
        </p:blipFill>
        <p:spPr>
          <a:xfrm>
            <a:off x="548640" y="1783080"/>
            <a:ext cx="9519778" cy="4617720"/>
          </a:xfrm>
          <a:prstGeom prst="rect">
            <a:avLst/>
          </a:prstGeom>
        </p:spPr>
      </p:pic>
      <p:sp>
        <p:nvSpPr>
          <p:cNvPr id="10" name="TextBox 9">
            <a:extLst>
              <a:ext uri="{FF2B5EF4-FFF2-40B4-BE49-F238E27FC236}">
                <a16:creationId xmlns:a16="http://schemas.microsoft.com/office/drawing/2014/main" id="{A43DE631-6A1F-4A5F-BCDD-7080F46FB849}"/>
              </a:ext>
            </a:extLst>
          </p:cNvPr>
          <p:cNvSpPr txBox="1"/>
          <p:nvPr/>
        </p:nvSpPr>
        <p:spPr>
          <a:xfrm>
            <a:off x="3279648" y="2209321"/>
            <a:ext cx="2560321" cy="646331"/>
          </a:xfrm>
          <a:prstGeom prst="rect">
            <a:avLst/>
          </a:prstGeom>
          <a:noFill/>
        </p:spPr>
        <p:txBody>
          <a:bodyPr wrap="square" rtlCol="0">
            <a:spAutoFit/>
          </a:bodyPr>
          <a:lstStyle/>
          <a:p>
            <a:r>
              <a:rPr lang="en-US" dirty="0">
                <a:solidFill>
                  <a:schemeClr val="bg2"/>
                </a:solidFill>
              </a:rPr>
              <a:t>Correct </a:t>
            </a:r>
            <a:r>
              <a:rPr lang="en-US" dirty="0" err="1">
                <a:solidFill>
                  <a:schemeClr val="bg2"/>
                </a:solidFill>
              </a:rPr>
              <a:t>CableLoss</a:t>
            </a:r>
            <a:r>
              <a:rPr lang="en-US" dirty="0">
                <a:solidFill>
                  <a:schemeClr val="bg2"/>
                </a:solidFill>
              </a:rPr>
              <a:t> shows amplitude at -32dB</a:t>
            </a:r>
          </a:p>
        </p:txBody>
      </p:sp>
      <p:sp>
        <p:nvSpPr>
          <p:cNvPr id="11" name="TextBox 10">
            <a:extLst>
              <a:ext uri="{FF2B5EF4-FFF2-40B4-BE49-F238E27FC236}">
                <a16:creationId xmlns:a16="http://schemas.microsoft.com/office/drawing/2014/main" id="{F62ED1F0-AB7E-4926-9B4D-AC1DAAF4254A}"/>
              </a:ext>
            </a:extLst>
          </p:cNvPr>
          <p:cNvSpPr txBox="1"/>
          <p:nvPr/>
        </p:nvSpPr>
        <p:spPr>
          <a:xfrm>
            <a:off x="6461760" y="2315532"/>
            <a:ext cx="2718816" cy="646331"/>
          </a:xfrm>
          <a:prstGeom prst="rect">
            <a:avLst/>
          </a:prstGeom>
          <a:noFill/>
        </p:spPr>
        <p:txBody>
          <a:bodyPr wrap="square" rtlCol="0">
            <a:spAutoFit/>
          </a:bodyPr>
          <a:lstStyle/>
          <a:p>
            <a:r>
              <a:rPr lang="en-US" dirty="0">
                <a:solidFill>
                  <a:schemeClr val="bg2"/>
                </a:solidFill>
              </a:rPr>
              <a:t>Incorrect </a:t>
            </a:r>
            <a:r>
              <a:rPr lang="en-US" dirty="0" err="1">
                <a:solidFill>
                  <a:schemeClr val="bg2"/>
                </a:solidFill>
              </a:rPr>
              <a:t>CableLoss</a:t>
            </a:r>
            <a:r>
              <a:rPr lang="en-US" dirty="0">
                <a:solidFill>
                  <a:schemeClr val="bg2"/>
                </a:solidFill>
              </a:rPr>
              <a:t> shows amplitude at -25dB</a:t>
            </a:r>
          </a:p>
        </p:txBody>
      </p:sp>
    </p:spTree>
    <p:extLst>
      <p:ext uri="{BB962C8B-B14F-4D97-AF65-F5344CB8AC3E}">
        <p14:creationId xmlns:p14="http://schemas.microsoft.com/office/powerpoint/2010/main" val="67270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16" presetClass="entr" presetSubtype="2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p:txBody>
          <a:bodyPr lIns="0" tIns="0" rIns="0" bIns="0" anchor="t">
            <a:normAutofit/>
          </a:bodyPr>
          <a:lstStyle/>
          <a:p>
            <a:r>
              <a:rPr lang="en-US" sz="2000" dirty="0"/>
              <a:t>Files can be saved on the </a:t>
            </a:r>
            <a:r>
              <a:rPr lang="en-US" sz="2000" dirty="0" err="1"/>
              <a:t>SiteHawk</a:t>
            </a:r>
            <a:r>
              <a:rPr lang="en-US" sz="2000" dirty="0"/>
              <a:t> in several formats for </a:t>
            </a:r>
          </a:p>
          <a:p>
            <a:r>
              <a:rPr lang="en-US" sz="2000" dirty="0"/>
              <a:t>future use.</a:t>
            </a:r>
          </a:p>
          <a:p>
            <a:endParaRPr lang="en-US" sz="2000" dirty="0"/>
          </a:p>
          <a:p>
            <a:r>
              <a:rPr lang="en-US" sz="2000" dirty="0"/>
              <a:t>Setup files (.</a:t>
            </a:r>
            <a:r>
              <a:rPr lang="en-US" sz="2000" dirty="0" err="1"/>
              <a:t>cst</a:t>
            </a:r>
            <a:r>
              <a:rPr lang="en-US" sz="2000" dirty="0"/>
              <a:t>) can be saved and loaded </a:t>
            </a:r>
          </a:p>
          <a:p>
            <a:r>
              <a:rPr lang="en-US" sz="2000" dirty="0"/>
              <a:t>to save time in programming the unit.</a:t>
            </a:r>
          </a:p>
          <a:p>
            <a:endParaRPr lang="en-US" sz="2000" dirty="0"/>
          </a:p>
          <a:p>
            <a:r>
              <a:rPr lang="en-US" sz="2000" dirty="0"/>
              <a:t>.S1P files are imported into the </a:t>
            </a:r>
            <a:r>
              <a:rPr lang="en-US" sz="2000" dirty="0" err="1"/>
              <a:t>SiteHawk</a:t>
            </a:r>
            <a:r>
              <a:rPr lang="en-US" sz="2000" dirty="0"/>
              <a:t> PC Tool</a:t>
            </a:r>
          </a:p>
          <a:p>
            <a:endParaRPr lang="en-US" sz="2000" dirty="0"/>
          </a:p>
          <a:p>
            <a:r>
              <a:rPr lang="en-US" sz="2000" dirty="0"/>
              <a:t>png and jpeg files are screenshots of your sweeps.</a:t>
            </a:r>
          </a:p>
          <a:p>
            <a:endParaRPr lang="en-US" sz="2000" dirty="0"/>
          </a:p>
          <a:p>
            <a:r>
              <a:rPr lang="en-US" sz="2000" dirty="0"/>
              <a:t>.</a:t>
            </a:r>
            <a:r>
              <a:rPr lang="en-US" sz="2000" dirty="0" err="1"/>
              <a:t>cst</a:t>
            </a:r>
            <a:r>
              <a:rPr lang="en-US" sz="2000" dirty="0"/>
              <a:t> files can be loaded to overlay a live trace </a:t>
            </a:r>
          </a:p>
          <a:p>
            <a:r>
              <a:rPr lang="en-US" sz="2000" dirty="0"/>
              <a:t>on a saved trace</a:t>
            </a:r>
          </a:p>
          <a:p>
            <a:endParaRPr lang="en-US" sz="2000" dirty="0"/>
          </a:p>
          <a:p>
            <a:r>
              <a:rPr lang="en-US" sz="2000" dirty="0"/>
              <a:t>Saving these files requires a separate operation for each.                                  </a:t>
            </a:r>
            <a:endParaRPr lang="en-US" sz="2000" b="1" dirty="0"/>
          </a:p>
          <a:p>
            <a:endParaRPr lang="en-US" sz="2000" b="1" i="1" dirty="0"/>
          </a:p>
          <a:p>
            <a:endParaRPr lang="en-US" sz="2000" b="1" i="1"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sz="3200" dirty="0"/>
              <a:t>Tips for Saving files</a:t>
            </a:r>
          </a:p>
        </p:txBody>
      </p:sp>
      <p:pic>
        <p:nvPicPr>
          <p:cNvPr id="5" name="Picture 4" descr="A screen shot of a video game&#10;&#10;Description automatically generated">
            <a:extLst>
              <a:ext uri="{FF2B5EF4-FFF2-40B4-BE49-F238E27FC236}">
                <a16:creationId xmlns:a16="http://schemas.microsoft.com/office/drawing/2014/main" id="{5F718F96-A387-454E-B0CC-226D9FB2CB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sp>
        <p:nvSpPr>
          <p:cNvPr id="7" name="Oval 6">
            <a:extLst>
              <a:ext uri="{FF2B5EF4-FFF2-40B4-BE49-F238E27FC236}">
                <a16:creationId xmlns:a16="http://schemas.microsoft.com/office/drawing/2014/main" id="{A4BC7128-F8AE-46A1-85B8-217492C5E087}"/>
              </a:ext>
            </a:extLst>
          </p:cNvPr>
          <p:cNvSpPr/>
          <p:nvPr/>
        </p:nvSpPr>
        <p:spPr>
          <a:xfrm>
            <a:off x="7956342" y="2507176"/>
            <a:ext cx="1240210" cy="53031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Oval 10">
            <a:extLst>
              <a:ext uri="{FF2B5EF4-FFF2-40B4-BE49-F238E27FC236}">
                <a16:creationId xmlns:a16="http://schemas.microsoft.com/office/drawing/2014/main" id="{4B10F65F-D184-47A0-B296-EAB4065C8FE1}"/>
              </a:ext>
            </a:extLst>
          </p:cNvPr>
          <p:cNvSpPr/>
          <p:nvPr/>
        </p:nvSpPr>
        <p:spPr>
          <a:xfrm>
            <a:off x="8031121" y="3059401"/>
            <a:ext cx="846096" cy="37266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BF1BE24A-06DD-40A5-BA59-9567E81BE687}"/>
              </a:ext>
            </a:extLst>
          </p:cNvPr>
          <p:cNvSpPr/>
          <p:nvPr/>
        </p:nvSpPr>
        <p:spPr>
          <a:xfrm>
            <a:off x="8031120" y="3453972"/>
            <a:ext cx="1407169" cy="53031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Picture 9" descr="A screen shot of a video game&#10;&#10;Description automatically generated">
            <a:extLst>
              <a:ext uri="{FF2B5EF4-FFF2-40B4-BE49-F238E27FC236}">
                <a16:creationId xmlns:a16="http://schemas.microsoft.com/office/drawing/2014/main" id="{1F236190-4618-4046-943C-118FF616C8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spTree>
    <p:extLst>
      <p:ext uri="{BB962C8B-B14F-4D97-AF65-F5344CB8AC3E}">
        <p14:creationId xmlns:p14="http://schemas.microsoft.com/office/powerpoint/2010/main" val="286327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1" presetID="16" presetClass="entr" presetSubtype="21"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1000"/>
                                        <p:tgtEl>
                                          <p:spTgt spid="2">
                                            <p:txEl>
                                              <p:pRg st="6" end="6"/>
                                            </p:txEl>
                                          </p:spTgt>
                                        </p:tgtEl>
                                      </p:cBhvr>
                                    </p:animEffect>
                                    <p:anim calcmode="lin" valueType="num">
                                      <p:cBhvr>
                                        <p:cTn id="3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1" presetID="1" presetClass="exit"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6" presetClass="entr" presetSubtype="2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
                                            <p:txEl>
                                              <p:pRg st="8" end="8"/>
                                            </p:txEl>
                                          </p:spTgt>
                                        </p:tgtEl>
                                        <p:attrNameLst>
                                          <p:attrName>style.visibility</p:attrName>
                                        </p:attrNameLst>
                                      </p:cBhvr>
                                      <p:to>
                                        <p:strVal val="visible"/>
                                      </p:to>
                                    </p:set>
                                    <p:animEffect transition="in" filter="fade">
                                      <p:cBhvr>
                                        <p:cTn id="50" dur="1000"/>
                                        <p:tgtEl>
                                          <p:spTgt spid="2">
                                            <p:txEl>
                                              <p:pRg st="8" end="8"/>
                                            </p:txEl>
                                          </p:spTgt>
                                        </p:tgtEl>
                                      </p:cBhvr>
                                    </p:animEffect>
                                    <p:anim calcmode="lin" valueType="num">
                                      <p:cBhvr>
                                        <p:cTn id="5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3" presetID="16" presetClass="entr" presetSubtype="2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par>
                                <p:cTn id="56" presetID="1" presetClass="exit" presetSubtype="0" fill="hold" grpId="1" nodeType="withEffect">
                                  <p:stCondLst>
                                    <p:cond delay="0"/>
                                  </p:stCondLst>
                                  <p:childTnLst>
                                    <p:set>
                                      <p:cBhvr>
                                        <p:cTn id="57" dur="1" fill="hold">
                                          <p:stCondLst>
                                            <p:cond delay="0"/>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
                                            <p:txEl>
                                              <p:pRg st="10" end="10"/>
                                            </p:txEl>
                                          </p:spTgt>
                                        </p:tgtEl>
                                        <p:attrNameLst>
                                          <p:attrName>style.visibility</p:attrName>
                                        </p:attrNameLst>
                                      </p:cBhvr>
                                      <p:to>
                                        <p:strVal val="visible"/>
                                      </p:to>
                                    </p:set>
                                    <p:animEffect transition="in" filter="fade">
                                      <p:cBhvr>
                                        <p:cTn id="62" dur="1000"/>
                                        <p:tgtEl>
                                          <p:spTgt spid="2">
                                            <p:txEl>
                                              <p:pRg st="10" end="10"/>
                                            </p:txEl>
                                          </p:spTgt>
                                        </p:tgtEl>
                                      </p:cBhvr>
                                    </p:animEffect>
                                    <p:anim calcmode="lin" valueType="num">
                                      <p:cBhvr>
                                        <p:cTn id="6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4"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Effect transition="in" filter="fade">
                                      <p:cBhvr>
                                        <p:cTn id="67" dur="1000"/>
                                        <p:tgtEl>
                                          <p:spTgt spid="2">
                                            <p:txEl>
                                              <p:pRg st="11" end="11"/>
                                            </p:txEl>
                                          </p:spTgt>
                                        </p:tgtEl>
                                      </p:cBhvr>
                                    </p:animEffect>
                                    <p:anim calcmode="lin" valueType="num">
                                      <p:cBhvr>
                                        <p:cTn id="68"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9"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70" presetID="16" presetClass="entr" presetSubtype="21" fill="hold"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arn(inVertical)">
                                      <p:cBhvr>
                                        <p:cTn id="72" dur="500"/>
                                        <p:tgtEl>
                                          <p:spTgt spid="10"/>
                                        </p:tgtEl>
                                      </p:cBhvr>
                                    </p:animEffect>
                                  </p:childTnLst>
                                </p:cTn>
                              </p:par>
                              <p:par>
                                <p:cTn id="73" presetID="1" presetClass="exit" presetSubtype="0" fill="hold" grpId="1" nodeType="withEffect">
                                  <p:stCondLst>
                                    <p:cond delay="0"/>
                                  </p:stCondLst>
                                  <p:childTnLst>
                                    <p:set>
                                      <p:cBhvr>
                                        <p:cTn id="74" dur="1" fill="hold">
                                          <p:stCondLst>
                                            <p:cond delay="0"/>
                                          </p:stCondLst>
                                        </p:cTn>
                                        <p:tgtEl>
                                          <p:spTgt spid="1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2">
                                            <p:txEl>
                                              <p:pRg st="13" end="13"/>
                                            </p:txEl>
                                          </p:spTgt>
                                        </p:tgtEl>
                                        <p:attrNameLst>
                                          <p:attrName>style.visibility</p:attrName>
                                        </p:attrNameLst>
                                      </p:cBhvr>
                                      <p:to>
                                        <p:strVal val="visible"/>
                                      </p:to>
                                    </p:set>
                                    <p:animEffect transition="in" filter="fade">
                                      <p:cBhvr>
                                        <p:cTn id="79" dur="1000"/>
                                        <p:tgtEl>
                                          <p:spTgt spid="2">
                                            <p:txEl>
                                              <p:pRg st="13" end="13"/>
                                            </p:txEl>
                                          </p:spTgt>
                                        </p:tgtEl>
                                      </p:cBhvr>
                                    </p:animEffect>
                                    <p:anim calcmode="lin" valueType="num">
                                      <p:cBhvr>
                                        <p:cTn id="80"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81"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1" animBg="1"/>
      <p:bldP spid="14" grpId="0" animBg="1"/>
      <p:bldP spid="1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p:txBody>
          <a:bodyPr lIns="0" tIns="0" rIns="0" bIns="0" anchor="t">
            <a:normAutofit/>
          </a:bodyPr>
          <a:lstStyle/>
          <a:p>
            <a:r>
              <a:rPr lang="en-US" sz="2000" dirty="0"/>
              <a:t>Selecting Save Multiple Files allows one operation</a:t>
            </a:r>
          </a:p>
          <a:p>
            <a:r>
              <a:rPr lang="en-US" sz="2000" dirty="0"/>
              <a:t>for several file types.</a:t>
            </a:r>
          </a:p>
          <a:p>
            <a:endParaRPr lang="en-US" sz="2000" dirty="0"/>
          </a:p>
          <a:p>
            <a:r>
              <a:rPr lang="en-US" sz="2000" dirty="0"/>
              <a:t>Check the boxes for the file type to be saved. </a:t>
            </a:r>
          </a:p>
          <a:p>
            <a:endParaRPr lang="en-US" sz="2000" dirty="0"/>
          </a:p>
          <a:p>
            <a:r>
              <a:rPr lang="en-US" sz="2000" dirty="0"/>
              <a:t>Enter your filename.</a:t>
            </a:r>
          </a:p>
          <a:p>
            <a:endParaRPr lang="en-US" sz="2000" dirty="0"/>
          </a:p>
          <a:p>
            <a:r>
              <a:rPr lang="en-US" sz="2000" dirty="0"/>
              <a:t>Tap Save.  </a:t>
            </a:r>
          </a:p>
          <a:p>
            <a:endParaRPr lang="en-US" sz="2000" dirty="0"/>
          </a:p>
          <a:p>
            <a:r>
              <a:rPr lang="en-US" sz="2000" dirty="0"/>
              <a:t>Your selected file types are saved with the same name</a:t>
            </a:r>
          </a:p>
          <a:p>
            <a:r>
              <a:rPr lang="en-US" sz="2000" dirty="0"/>
              <a:t>and correct file extension.</a:t>
            </a:r>
          </a:p>
          <a:p>
            <a:endParaRPr lang="en-US" sz="2000" dirty="0"/>
          </a:p>
          <a:p>
            <a:r>
              <a:rPr lang="en-US" sz="2000" dirty="0"/>
              <a:t>One save operation.</a:t>
            </a:r>
          </a:p>
          <a:p>
            <a:endParaRPr lang="en-US" sz="2000" dirty="0"/>
          </a:p>
          <a:p>
            <a:r>
              <a:rPr lang="en-US" sz="2000" dirty="0"/>
              <a:t>                                  </a:t>
            </a:r>
            <a:endParaRPr lang="en-US" sz="2000" b="1" dirty="0"/>
          </a:p>
          <a:p>
            <a:endParaRPr lang="en-US" sz="2000" b="1" i="1" dirty="0"/>
          </a:p>
          <a:p>
            <a:endParaRPr lang="en-US" sz="2000" b="1" i="1"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sz="3200" dirty="0"/>
              <a:t>Tips for Saving files</a:t>
            </a:r>
          </a:p>
        </p:txBody>
      </p:sp>
      <p:pic>
        <p:nvPicPr>
          <p:cNvPr id="5" name="Picture 4" descr="A screen shot of a video game&#10;&#10;Description automatically generated">
            <a:extLst>
              <a:ext uri="{FF2B5EF4-FFF2-40B4-BE49-F238E27FC236}">
                <a16:creationId xmlns:a16="http://schemas.microsoft.com/office/drawing/2014/main" id="{5F718F96-A387-454E-B0CC-226D9FB2CB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sp>
        <p:nvSpPr>
          <p:cNvPr id="7" name="Oval 6">
            <a:extLst>
              <a:ext uri="{FF2B5EF4-FFF2-40B4-BE49-F238E27FC236}">
                <a16:creationId xmlns:a16="http://schemas.microsoft.com/office/drawing/2014/main" id="{A4BC7128-F8AE-46A1-85B8-217492C5E087}"/>
              </a:ext>
            </a:extLst>
          </p:cNvPr>
          <p:cNvSpPr/>
          <p:nvPr/>
        </p:nvSpPr>
        <p:spPr>
          <a:xfrm>
            <a:off x="7939327" y="4517929"/>
            <a:ext cx="1240210" cy="530314"/>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descr="A black and silver text on a screen&#10;&#10;Description automatically generated">
            <a:extLst>
              <a:ext uri="{FF2B5EF4-FFF2-40B4-BE49-F238E27FC236}">
                <a16:creationId xmlns:a16="http://schemas.microsoft.com/office/drawing/2014/main" id="{5BDED4FE-3B35-41FF-98B3-18AF6C0DF9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pic>
        <p:nvPicPr>
          <p:cNvPr id="9" name="Picture 8" descr="A screen shot of a monitor&#10;&#10;Description automatically generated">
            <a:extLst>
              <a:ext uri="{FF2B5EF4-FFF2-40B4-BE49-F238E27FC236}">
                <a16:creationId xmlns:a16="http://schemas.microsoft.com/office/drawing/2014/main" id="{8C8B6D98-DD56-4C42-B50C-A439647F4F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sp>
        <p:nvSpPr>
          <p:cNvPr id="11" name="Oval 10">
            <a:extLst>
              <a:ext uri="{FF2B5EF4-FFF2-40B4-BE49-F238E27FC236}">
                <a16:creationId xmlns:a16="http://schemas.microsoft.com/office/drawing/2014/main" id="{4B10F65F-D184-47A0-B296-EAB4065C8FE1}"/>
              </a:ext>
            </a:extLst>
          </p:cNvPr>
          <p:cNvSpPr/>
          <p:nvPr/>
        </p:nvSpPr>
        <p:spPr>
          <a:xfrm>
            <a:off x="7781016" y="4861913"/>
            <a:ext cx="1036355" cy="37266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E5E836BA-F29D-49D6-B6F4-6FEA3361A06F}"/>
              </a:ext>
            </a:extLst>
          </p:cNvPr>
          <p:cNvSpPr/>
          <p:nvPr/>
        </p:nvSpPr>
        <p:spPr>
          <a:xfrm>
            <a:off x="8886419" y="4628094"/>
            <a:ext cx="1036355" cy="37266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Oval 16">
            <a:extLst>
              <a:ext uri="{FF2B5EF4-FFF2-40B4-BE49-F238E27FC236}">
                <a16:creationId xmlns:a16="http://schemas.microsoft.com/office/drawing/2014/main" id="{8CB16353-7BEE-4255-A71B-10EBD7D4D9B0}"/>
              </a:ext>
            </a:extLst>
          </p:cNvPr>
          <p:cNvSpPr/>
          <p:nvPr/>
        </p:nvSpPr>
        <p:spPr>
          <a:xfrm>
            <a:off x="7781016" y="4441764"/>
            <a:ext cx="1036355" cy="37266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Picture 19">
            <a:extLst>
              <a:ext uri="{FF2B5EF4-FFF2-40B4-BE49-F238E27FC236}">
                <a16:creationId xmlns:a16="http://schemas.microsoft.com/office/drawing/2014/main" id="{E064429E-1AEB-469B-B583-02C44A250A67}"/>
              </a:ext>
            </a:extLst>
          </p:cNvPr>
          <p:cNvPicPr>
            <a:picLocks noChangeAspect="1"/>
          </p:cNvPicPr>
          <p:nvPr/>
        </p:nvPicPr>
        <p:blipFill>
          <a:blip r:embed="rId5"/>
          <a:stretch>
            <a:fillRect/>
          </a:stretch>
        </p:blipFill>
        <p:spPr>
          <a:xfrm>
            <a:off x="8299193" y="2340070"/>
            <a:ext cx="1038225" cy="243189"/>
          </a:xfrm>
          <a:prstGeom prst="rect">
            <a:avLst/>
          </a:prstGeom>
        </p:spPr>
      </p:pic>
      <p:sp>
        <p:nvSpPr>
          <p:cNvPr id="16" name="Oval 15">
            <a:extLst>
              <a:ext uri="{FF2B5EF4-FFF2-40B4-BE49-F238E27FC236}">
                <a16:creationId xmlns:a16="http://schemas.microsoft.com/office/drawing/2014/main" id="{9667808A-A9C6-4899-836D-77684C69716D}"/>
              </a:ext>
            </a:extLst>
          </p:cNvPr>
          <p:cNvSpPr/>
          <p:nvPr/>
        </p:nvSpPr>
        <p:spPr>
          <a:xfrm>
            <a:off x="8118798" y="2275334"/>
            <a:ext cx="1036355" cy="37266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BF1BE24A-06DD-40A5-BA59-9567E81BE687}"/>
              </a:ext>
            </a:extLst>
          </p:cNvPr>
          <p:cNvSpPr/>
          <p:nvPr/>
        </p:nvSpPr>
        <p:spPr>
          <a:xfrm>
            <a:off x="9104723" y="5254513"/>
            <a:ext cx="832464" cy="43547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1147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16" presetClass="entr" presetSubtype="2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par>
                          <p:cTn id="35" fill="hold">
                            <p:stCondLst>
                              <p:cond delay="500"/>
                            </p:stCondLst>
                            <p:childTnLst>
                              <p:par>
                                <p:cTn id="36" presetID="16" presetClass="entr" presetSubtype="21"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arn(inVertical)">
                                      <p:cBhvr>
                                        <p:cTn id="38" dur="500"/>
                                        <p:tgtEl>
                                          <p:spTgt spid="17"/>
                                        </p:tgtEl>
                                      </p:cBhvr>
                                    </p:animEffect>
                                  </p:childTnLst>
                                </p:cTn>
                              </p:par>
                            </p:childTnLst>
                          </p:cTn>
                        </p:par>
                        <p:par>
                          <p:cTn id="39" fill="hold">
                            <p:stCondLst>
                              <p:cond delay="1000"/>
                            </p:stCondLst>
                            <p:childTnLst>
                              <p:par>
                                <p:cTn id="40" presetID="16" presetClass="entr" presetSubtype="21"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par>
                          <p:cTn id="43" fill="hold">
                            <p:stCondLst>
                              <p:cond delay="1500"/>
                            </p:stCondLst>
                            <p:childTnLst>
                              <p:par>
                                <p:cTn id="44" presetID="16" presetClass="entr" presetSubtype="21"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animEffect transition="in" filter="fade">
                                      <p:cBhvr>
                                        <p:cTn id="51" dur="1000"/>
                                        <p:tgtEl>
                                          <p:spTgt spid="2">
                                            <p:txEl>
                                              <p:pRg st="5" end="5"/>
                                            </p:txEl>
                                          </p:spTgt>
                                        </p:tgtEl>
                                      </p:cBhvr>
                                    </p:animEffect>
                                    <p:anim calcmode="lin" valueType="num">
                                      <p:cBhvr>
                                        <p:cTn id="5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5" end="5"/>
                                            </p:txEl>
                                          </p:spTgt>
                                        </p:tgtEl>
                                        <p:attrNameLst>
                                          <p:attrName>ppt_y</p:attrName>
                                        </p:attrNameLst>
                                      </p:cBhvr>
                                      <p:tavLst>
                                        <p:tav tm="0">
                                          <p:val>
                                            <p:strVal val="#ppt_y+.1"/>
                                          </p:val>
                                        </p:tav>
                                        <p:tav tm="100000">
                                          <p:val>
                                            <p:strVal val="#ppt_y"/>
                                          </p:val>
                                        </p:tav>
                                      </p:tavLst>
                                    </p:anim>
                                  </p:childTnLst>
                                </p:cTn>
                              </p:par>
                              <p:par>
                                <p:cTn id="54" presetID="16" presetClass="entr" presetSubtype="21"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arn(inVertical)">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
                                            <p:txEl>
                                              <p:pRg st="7" end="7"/>
                                            </p:txEl>
                                          </p:spTgt>
                                        </p:tgtEl>
                                        <p:attrNameLst>
                                          <p:attrName>style.visibility</p:attrName>
                                        </p:attrNameLst>
                                      </p:cBhvr>
                                      <p:to>
                                        <p:strVal val="visible"/>
                                      </p:to>
                                    </p:set>
                                    <p:animEffect transition="in" filter="fade">
                                      <p:cBhvr>
                                        <p:cTn id="64" dur="1000"/>
                                        <p:tgtEl>
                                          <p:spTgt spid="2">
                                            <p:txEl>
                                              <p:pRg st="7" end="7"/>
                                            </p:txEl>
                                          </p:spTgt>
                                        </p:tgtEl>
                                      </p:cBhvr>
                                    </p:animEffect>
                                    <p:anim calcmode="lin" valueType="num">
                                      <p:cBhvr>
                                        <p:cTn id="6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6" dur="1000" fill="hold"/>
                                        <p:tgtEl>
                                          <p:spTgt spid="2">
                                            <p:txEl>
                                              <p:pRg st="7" end="7"/>
                                            </p:txEl>
                                          </p:spTgt>
                                        </p:tgtEl>
                                        <p:attrNameLst>
                                          <p:attrName>ppt_y</p:attrName>
                                        </p:attrNameLst>
                                      </p:cBhvr>
                                      <p:tavLst>
                                        <p:tav tm="0">
                                          <p:val>
                                            <p:strVal val="#ppt_y+.1"/>
                                          </p:val>
                                        </p:tav>
                                        <p:tav tm="100000">
                                          <p:val>
                                            <p:strVal val="#ppt_y"/>
                                          </p:val>
                                        </p:tav>
                                      </p:tavLst>
                                    </p:anim>
                                  </p:childTnLst>
                                </p:cTn>
                              </p:par>
                              <p:par>
                                <p:cTn id="67" presetID="1" presetClass="exit" presetSubtype="0" fill="hold" grpId="1" nodeType="withEffect">
                                  <p:stCondLst>
                                    <p:cond delay="0"/>
                                  </p:stCondLst>
                                  <p:childTnLst>
                                    <p:set>
                                      <p:cBhvr>
                                        <p:cTn id="68" dur="1" fill="hold">
                                          <p:stCondLst>
                                            <p:cond delay="0"/>
                                          </p:stCondLst>
                                        </p:cTn>
                                        <p:tgtEl>
                                          <p:spTgt spid="16"/>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1"/>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7"/>
                                        </p:tgtEl>
                                        <p:attrNameLst>
                                          <p:attrName>style.visibility</p:attrName>
                                        </p:attrNameLst>
                                      </p:cBhvr>
                                      <p:to>
                                        <p:strVal val="hidden"/>
                                      </p:to>
                                    </p:set>
                                  </p:childTnLst>
                                </p:cTn>
                              </p:par>
                              <p:par>
                                <p:cTn id="75" presetID="16" presetClass="entr" presetSubtype="21"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barn(inVertical)">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
                                            <p:txEl>
                                              <p:pRg st="9" end="9"/>
                                            </p:txEl>
                                          </p:spTgt>
                                        </p:tgtEl>
                                        <p:attrNameLst>
                                          <p:attrName>style.visibility</p:attrName>
                                        </p:attrNameLst>
                                      </p:cBhvr>
                                      <p:to>
                                        <p:strVal val="visible"/>
                                      </p:to>
                                    </p:set>
                                    <p:animEffect transition="in" filter="fade">
                                      <p:cBhvr>
                                        <p:cTn id="82" dur="1000"/>
                                        <p:tgtEl>
                                          <p:spTgt spid="2">
                                            <p:txEl>
                                              <p:pRg st="9" end="9"/>
                                            </p:txEl>
                                          </p:spTgt>
                                        </p:tgtEl>
                                      </p:cBhvr>
                                    </p:animEffect>
                                    <p:anim calcmode="lin" valueType="num">
                                      <p:cBhvr>
                                        <p:cTn id="83"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4" dur="1000" fill="hold"/>
                                        <p:tgtEl>
                                          <p:spTgt spid="2">
                                            <p:txEl>
                                              <p:pRg st="9" end="9"/>
                                            </p:txEl>
                                          </p:spTgt>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2">
                                            <p:txEl>
                                              <p:pRg st="10" end="10"/>
                                            </p:txEl>
                                          </p:spTgt>
                                        </p:tgtEl>
                                        <p:attrNameLst>
                                          <p:attrName>style.visibility</p:attrName>
                                        </p:attrNameLst>
                                      </p:cBhvr>
                                      <p:to>
                                        <p:strVal val="visible"/>
                                      </p:to>
                                    </p:set>
                                    <p:animEffect transition="in" filter="fade">
                                      <p:cBhvr>
                                        <p:cTn id="87" dur="1000"/>
                                        <p:tgtEl>
                                          <p:spTgt spid="2">
                                            <p:txEl>
                                              <p:pRg st="10" end="10"/>
                                            </p:txEl>
                                          </p:spTgt>
                                        </p:tgtEl>
                                      </p:cBhvr>
                                    </p:animEffect>
                                    <p:anim calcmode="lin" valueType="num">
                                      <p:cBhvr>
                                        <p:cTn id="8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2">
                                            <p:txEl>
                                              <p:pRg st="12" end="12"/>
                                            </p:txEl>
                                          </p:spTgt>
                                        </p:tgtEl>
                                        <p:attrNameLst>
                                          <p:attrName>style.visibility</p:attrName>
                                        </p:attrNameLst>
                                      </p:cBhvr>
                                      <p:to>
                                        <p:strVal val="visible"/>
                                      </p:to>
                                    </p:set>
                                    <p:animEffect transition="in" filter="fade">
                                      <p:cBhvr>
                                        <p:cTn id="94" dur="1000"/>
                                        <p:tgtEl>
                                          <p:spTgt spid="2">
                                            <p:txEl>
                                              <p:pRg st="12" end="12"/>
                                            </p:txEl>
                                          </p:spTgt>
                                        </p:tgtEl>
                                      </p:cBhvr>
                                    </p:animEffect>
                                    <p:anim calcmode="lin" valueType="num">
                                      <p:cBhvr>
                                        <p:cTn id="95"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96"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97" presetID="1" presetClass="exit" presetSubtype="0" fill="hold" grpId="1" nodeType="withEffect">
                                  <p:stCondLst>
                                    <p:cond delay="0"/>
                                  </p:stCondLst>
                                  <p:childTnLst>
                                    <p:set>
                                      <p:cBhvr>
                                        <p:cTn id="9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animBg="1"/>
      <p:bldP spid="11" grpId="1" animBg="1"/>
      <p:bldP spid="15" grpId="0" animBg="1"/>
      <p:bldP spid="15" grpId="1" animBg="1"/>
      <p:bldP spid="17" grpId="0" animBg="1"/>
      <p:bldP spid="17" grpId="1" animBg="1"/>
      <p:bldP spid="16" grpId="0" animBg="1"/>
      <p:bldP spid="16" grpId="1" animBg="1"/>
      <p:bldP spid="14" grpId="0" animBg="1"/>
      <p:bldP spid="1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6CA6B9D-A144-4210-9A5E-C41426B440C6}"/>
              </a:ext>
            </a:extLst>
          </p:cNvPr>
          <p:cNvSpPr>
            <a:spLocks noGrp="1"/>
          </p:cNvSpPr>
          <p:nvPr>
            <p:ph type="body" sz="quarter" idx="10"/>
          </p:nvPr>
        </p:nvSpPr>
        <p:spPr/>
        <p:txBody>
          <a:bodyPr/>
          <a:lstStyle/>
          <a:p>
            <a:pPr lvl="0" defTabSz="914400">
              <a:defRPr/>
            </a:pPr>
            <a:r>
              <a:rPr lang="en-US" dirty="0">
                <a:solidFill>
                  <a:prstClr val="black"/>
                </a:solidFill>
                <a:latin typeface="Calibri"/>
                <a:ea typeface="Calibri" panose="020F0502020204030204" pitchFamily="34" charset="0"/>
              </a:rPr>
              <a:t>We discussed </a:t>
            </a:r>
          </a:p>
          <a:p>
            <a:pPr marL="342900" lvl="0" indent="-342900">
              <a:spcBef>
                <a:spcPct val="20000"/>
              </a:spcBef>
              <a:buFont typeface="Arial" panose="020B0604020202020204" pitchFamily="34" charset="0"/>
              <a:buChar char="•"/>
              <a:defRPr/>
            </a:pPr>
            <a:r>
              <a:rPr lang="en-US" dirty="0">
                <a:solidFill>
                  <a:prstClr val="black"/>
                </a:solidFill>
                <a:ea typeface="Calibri" panose="020F0502020204030204" pitchFamily="34" charset="0"/>
              </a:rPr>
              <a:t>What is distance to Fault?</a:t>
            </a:r>
          </a:p>
          <a:p>
            <a:pPr marL="342900" lvl="0" indent="-342900">
              <a:spcBef>
                <a:spcPct val="20000"/>
              </a:spcBef>
              <a:buFont typeface="Arial" panose="020B0604020202020204" pitchFamily="34" charset="0"/>
              <a:buChar char="•"/>
              <a:defRPr/>
            </a:pPr>
            <a:r>
              <a:rPr lang="en-US" dirty="0">
                <a:solidFill>
                  <a:prstClr val="black"/>
                </a:solidFill>
                <a:ea typeface="Calibri" panose="020F0502020204030204" pitchFamily="34" charset="0"/>
              </a:rPr>
              <a:t>Set up for Distance to Fault</a:t>
            </a:r>
          </a:p>
          <a:p>
            <a:pPr marL="342900" lvl="0" indent="-342900">
              <a:spcBef>
                <a:spcPct val="20000"/>
              </a:spcBef>
              <a:buFont typeface="Arial" panose="020B0604020202020204" pitchFamily="34" charset="0"/>
              <a:buChar char="•"/>
              <a:defRPr/>
            </a:pPr>
            <a:r>
              <a:rPr lang="en-US" dirty="0">
                <a:solidFill>
                  <a:prstClr val="black"/>
                </a:solidFill>
                <a:ea typeface="Calibri" panose="020F0502020204030204" pitchFamily="34" charset="0"/>
              </a:rPr>
              <a:t>What do I need to know?</a:t>
            </a:r>
          </a:p>
          <a:p>
            <a:pPr marL="342900" lvl="0" indent="-342900">
              <a:spcBef>
                <a:spcPct val="20000"/>
              </a:spcBef>
              <a:buFont typeface="Arial" panose="020B0604020202020204" pitchFamily="34" charset="0"/>
              <a:buChar char="•"/>
              <a:defRPr/>
            </a:pPr>
            <a:r>
              <a:rPr lang="en-US" dirty="0">
                <a:solidFill>
                  <a:prstClr val="black"/>
                </a:solidFill>
                <a:ea typeface="Calibri" panose="020F0502020204030204" pitchFamily="34" charset="0"/>
              </a:rPr>
              <a:t>How to interpret a sweep</a:t>
            </a:r>
          </a:p>
          <a:p>
            <a:pPr marL="342900" lvl="0" indent="-342900">
              <a:spcBef>
                <a:spcPct val="20000"/>
              </a:spcBef>
              <a:buFont typeface="Arial" panose="020B0604020202020204" pitchFamily="34" charset="0"/>
              <a:buChar char="•"/>
              <a:defRPr/>
            </a:pPr>
            <a:r>
              <a:rPr lang="en-US" dirty="0">
                <a:solidFill>
                  <a:prstClr val="black"/>
                </a:solidFill>
                <a:ea typeface="Calibri" panose="020F0502020204030204" pitchFamily="34" charset="0"/>
              </a:rPr>
              <a:t>Tips and best practices</a:t>
            </a:r>
          </a:p>
        </p:txBody>
      </p:sp>
      <p:sp>
        <p:nvSpPr>
          <p:cNvPr id="2" name="Text Placeholder 1">
            <a:extLst>
              <a:ext uri="{FF2B5EF4-FFF2-40B4-BE49-F238E27FC236}">
                <a16:creationId xmlns:a16="http://schemas.microsoft.com/office/drawing/2014/main" id="{43FDFDC3-2A75-4ED1-B312-9FA965C8BE53}"/>
              </a:ext>
            </a:extLst>
          </p:cNvPr>
          <p:cNvSpPr>
            <a:spLocks noGrp="1"/>
          </p:cNvSpPr>
          <p:nvPr>
            <p:ph type="body" sz="quarter" idx="11"/>
          </p:nvPr>
        </p:nvSpPr>
        <p:spPr/>
        <p:txBody>
          <a:bodyPr/>
          <a:lstStyle/>
          <a:p>
            <a:r>
              <a:rPr lang="en-US" dirty="0"/>
              <a:t>Recap</a:t>
            </a:r>
          </a:p>
        </p:txBody>
      </p:sp>
    </p:spTree>
    <p:extLst>
      <p:ext uri="{BB962C8B-B14F-4D97-AF65-F5344CB8AC3E}">
        <p14:creationId xmlns:p14="http://schemas.microsoft.com/office/powerpoint/2010/main" val="2348553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4FD9FEB-D070-481E-8ACA-101D80CE7BEE}"/>
              </a:ext>
            </a:extLst>
          </p:cNvPr>
          <p:cNvSpPr txBox="1"/>
          <p:nvPr/>
        </p:nvSpPr>
        <p:spPr>
          <a:xfrm>
            <a:off x="827903" y="593124"/>
            <a:ext cx="10824519"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For more information please contact:</a:t>
            </a:r>
            <a:endParaRPr kumimoji="0" lang="en-US" sz="2000" b="0" i="0" u="none" strike="noStrike" kern="1200" cap="none" spc="0" normalizeH="0" baseline="0" noProof="0" dirty="0">
              <a:ln>
                <a:noFill/>
              </a:ln>
              <a:solidFill>
                <a:prstClr val="black"/>
              </a:solidFill>
              <a:effectLst/>
              <a:uLnTx/>
              <a:uFillTx/>
              <a:latin typeface="Calibri"/>
              <a:ea typeface="+mn-ea"/>
              <a:cs typeface="+mn-cs"/>
              <a:hlinkClick r:id="rId3"/>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hlinkClick r:id="rId3"/>
              </a:rPr>
              <a:t>sales@birdrf.com</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For technical support &amp; questions, please contact:</a:t>
            </a:r>
            <a:endParaRPr kumimoji="0" lang="en-US" sz="2000" b="0" i="0" u="none" strike="noStrike" kern="1200" cap="none" spc="0" normalizeH="0" baseline="0" noProof="0" dirty="0">
              <a:ln>
                <a:noFill/>
              </a:ln>
              <a:solidFill>
                <a:prstClr val="black"/>
              </a:solidFill>
              <a:effectLst/>
              <a:uLnTx/>
              <a:uFillTx/>
              <a:latin typeface="Calibri"/>
              <a:ea typeface="+mn-ea"/>
              <a:cs typeface="+mn-cs"/>
              <a:hlinkClick r:id="rId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hlinkClick r:id="rId4"/>
              </a:rPr>
              <a:t>AppEngineering@birdrf.com</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18725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p:txBody>
          <a:bodyPr lIns="0" tIns="0" rIns="0" bIns="0" anchor="t">
            <a:normAutofit/>
          </a:bodyPr>
          <a:lstStyle/>
          <a:p>
            <a:r>
              <a:rPr lang="en-US" sz="2000" b="1" dirty="0"/>
              <a:t>  </a:t>
            </a:r>
          </a:p>
          <a:p>
            <a:pPr marL="339725">
              <a:lnSpc>
                <a:spcPct val="80000"/>
              </a:lnSpc>
            </a:pPr>
            <a:r>
              <a:rPr lang="en-US" altLang="en-US" sz="2000" dirty="0"/>
              <a:t>One of the poll questions from last week asked:</a:t>
            </a:r>
          </a:p>
          <a:p>
            <a:pPr marL="339725">
              <a:lnSpc>
                <a:spcPct val="150000"/>
              </a:lnSpc>
            </a:pPr>
            <a:r>
              <a:rPr lang="en-US" altLang="en-US" sz="2000" b="1" dirty="0">
                <a:solidFill>
                  <a:schemeClr val="accent4">
                    <a:lumMod val="60000"/>
                    <a:lumOff val="40000"/>
                  </a:schemeClr>
                </a:solidFill>
              </a:rPr>
              <a:t>“Can anyone add to the list of - What causes an impedance mis-match?” </a:t>
            </a:r>
          </a:p>
          <a:p>
            <a:pPr marL="339725">
              <a:lnSpc>
                <a:spcPct val="80000"/>
              </a:lnSpc>
            </a:pPr>
            <a:endParaRPr lang="en-US" altLang="en-US" sz="2000" dirty="0"/>
          </a:p>
          <a:p>
            <a:pPr marL="339725">
              <a:lnSpc>
                <a:spcPct val="80000"/>
              </a:lnSpc>
            </a:pPr>
            <a:r>
              <a:rPr lang="en-US" altLang="en-US" sz="2000" dirty="0"/>
              <a:t>Here are some of responses: </a:t>
            </a:r>
          </a:p>
          <a:p>
            <a:pPr marL="339725">
              <a:lnSpc>
                <a:spcPct val="80000"/>
              </a:lnSpc>
            </a:pPr>
            <a:endParaRPr lang="en-US" altLang="en-US" sz="2000" dirty="0"/>
          </a:p>
          <a:p>
            <a:pPr marL="682625" indent="-342900">
              <a:lnSpc>
                <a:spcPct val="80000"/>
              </a:lnSpc>
              <a:buFont typeface="Arial" panose="020B0604020202020204" pitchFamily="34" charset="0"/>
              <a:buChar char="•"/>
            </a:pPr>
            <a:r>
              <a:rPr lang="en-US" sz="2000" dirty="0"/>
              <a:t>Recessed center pins on connectors due to non-captivated center pins</a:t>
            </a:r>
          </a:p>
          <a:p>
            <a:pPr marL="682625" indent="-342900">
              <a:lnSpc>
                <a:spcPct val="80000"/>
              </a:lnSpc>
              <a:buFont typeface="Arial" panose="020B0604020202020204" pitchFamily="34" charset="0"/>
              <a:buChar char="•"/>
            </a:pPr>
            <a:r>
              <a:rPr lang="en-US" sz="2000" dirty="0"/>
              <a:t>Incorrect antenna length can lead to mismatches</a:t>
            </a:r>
          </a:p>
          <a:p>
            <a:pPr marL="682625" indent="-342900">
              <a:lnSpc>
                <a:spcPct val="80000"/>
              </a:lnSpc>
              <a:buFont typeface="Arial" panose="020B0604020202020204" pitchFamily="34" charset="0"/>
              <a:buChar char="•"/>
            </a:pPr>
            <a:r>
              <a:rPr lang="en-US" sz="2000" dirty="0"/>
              <a:t>Incorrect connector on hardline cable </a:t>
            </a:r>
            <a:r>
              <a:rPr lang="en-US" sz="2000"/>
              <a:t>will affect </a:t>
            </a:r>
            <a:r>
              <a:rPr lang="en-US" sz="2000" dirty="0"/>
              <a:t>system</a:t>
            </a:r>
          </a:p>
          <a:p>
            <a:pPr marL="682625" indent="-342900">
              <a:lnSpc>
                <a:spcPct val="80000"/>
              </a:lnSpc>
              <a:buFont typeface="Arial" panose="020B0604020202020204" pitchFamily="34" charset="0"/>
              <a:buChar char="•"/>
            </a:pPr>
            <a:r>
              <a:rPr lang="en-US" sz="2000" dirty="0"/>
              <a:t>Cattle or rats chewing the feeders!</a:t>
            </a:r>
          </a:p>
          <a:p>
            <a:pPr marL="682625" indent="-342900">
              <a:lnSpc>
                <a:spcPct val="80000"/>
              </a:lnSpc>
              <a:buFont typeface="Arial" panose="020B0604020202020204" pitchFamily="34" charset="0"/>
              <a:buChar char="•"/>
            </a:pPr>
            <a:r>
              <a:rPr lang="en-US" sz="2000" dirty="0"/>
              <a:t>Staple through a coax.. (residential tv cable)</a:t>
            </a:r>
          </a:p>
          <a:p>
            <a:pPr marL="682625" indent="-342900">
              <a:lnSpc>
                <a:spcPct val="80000"/>
              </a:lnSpc>
              <a:buFont typeface="Arial" panose="020B0604020202020204" pitchFamily="34" charset="0"/>
              <a:buChar char="•"/>
            </a:pPr>
            <a:r>
              <a:rPr lang="en-US" sz="2000" dirty="0"/>
              <a:t>EMI/RFI adds to loss</a:t>
            </a:r>
          </a:p>
          <a:p>
            <a:pPr marL="682625" indent="-342900">
              <a:lnSpc>
                <a:spcPct val="80000"/>
              </a:lnSpc>
              <a:buFont typeface="Arial" panose="020B0604020202020204" pitchFamily="34" charset="0"/>
              <a:buChar char="•"/>
            </a:pPr>
            <a:r>
              <a:rPr lang="en-US" sz="2000" dirty="0"/>
              <a:t>Ice Damage/Ice Build Up</a:t>
            </a:r>
          </a:p>
          <a:p>
            <a:pPr marL="682625" indent="-342900">
              <a:lnSpc>
                <a:spcPct val="80000"/>
              </a:lnSpc>
              <a:buFont typeface="Arial" panose="020B0604020202020204" pitchFamily="34" charset="0"/>
              <a:buChar char="•"/>
            </a:pPr>
            <a:r>
              <a:rPr lang="en-US" sz="2000" dirty="0"/>
              <a:t>Shield contacting center pin</a:t>
            </a:r>
          </a:p>
          <a:p>
            <a:pPr marL="682625" indent="-342900">
              <a:lnSpc>
                <a:spcPct val="80000"/>
              </a:lnSpc>
              <a:buFont typeface="Arial" panose="020B0604020202020204" pitchFamily="34" charset="0"/>
              <a:buChar char="•"/>
            </a:pPr>
            <a:r>
              <a:rPr lang="en-US" sz="2000" dirty="0"/>
              <a:t>Nail in the line</a:t>
            </a:r>
          </a:p>
          <a:p>
            <a:pPr marL="682625" indent="-342900">
              <a:lnSpc>
                <a:spcPct val="80000"/>
              </a:lnSpc>
              <a:buFont typeface="Arial" panose="020B0604020202020204" pitchFamily="34" charset="0"/>
              <a:buChar char="•"/>
            </a:pPr>
            <a:r>
              <a:rPr lang="en-US" sz="2000" dirty="0"/>
              <a:t>Water in the line</a:t>
            </a:r>
          </a:p>
          <a:p>
            <a:pPr marL="682625" indent="-342900">
              <a:lnSpc>
                <a:spcPct val="80000"/>
              </a:lnSpc>
              <a:buFont typeface="Arial" panose="020B0604020202020204" pitchFamily="34" charset="0"/>
              <a:buChar char="•"/>
            </a:pPr>
            <a:r>
              <a:rPr lang="en-US" sz="2000" dirty="0"/>
              <a:t>Forest Fire</a:t>
            </a:r>
          </a:p>
          <a:p>
            <a:pPr marL="682625" indent="-342900">
              <a:lnSpc>
                <a:spcPct val="80000"/>
              </a:lnSpc>
              <a:buFont typeface="Arial" panose="020B0604020202020204" pitchFamily="34" charset="0"/>
              <a:buChar char="•"/>
            </a:pPr>
            <a:r>
              <a:rPr lang="en-US" sz="2000" dirty="0"/>
              <a:t>An antenna that is not resonant</a:t>
            </a:r>
          </a:p>
          <a:p>
            <a:pPr marL="339725">
              <a:lnSpc>
                <a:spcPct val="80000"/>
              </a:lnSpc>
            </a:pPr>
            <a:endParaRPr lang="en-US" altLang="en-US" sz="2000" dirty="0"/>
          </a:p>
          <a:p>
            <a:pPr marL="339725">
              <a:lnSpc>
                <a:spcPct val="80000"/>
              </a:lnSpc>
            </a:pPr>
            <a:endParaRPr lang="en-US" altLang="en-US" sz="2000"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a:p>
            <a:pPr marL="344488" indent="-344488">
              <a:buFont typeface="Arial" panose="020B0604020202020204" pitchFamily="34" charset="0"/>
              <a:buChar char="•"/>
            </a:pPr>
            <a:endParaRPr lang="en-US" sz="2000"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sz="3200" dirty="0"/>
              <a:t>Questions from Segment 1</a:t>
            </a:r>
          </a:p>
        </p:txBody>
      </p:sp>
      <p:sp>
        <p:nvSpPr>
          <p:cNvPr id="4" name="TextBox 3">
            <a:extLst>
              <a:ext uri="{FF2B5EF4-FFF2-40B4-BE49-F238E27FC236}">
                <a16:creationId xmlns:a16="http://schemas.microsoft.com/office/drawing/2014/main" id="{97E1FECC-03B6-4BCA-AC58-81BDF33225E7}"/>
              </a:ext>
            </a:extLst>
          </p:cNvPr>
          <p:cNvSpPr txBox="1"/>
          <p:nvPr/>
        </p:nvSpPr>
        <p:spPr>
          <a:xfrm>
            <a:off x="5859517" y="2606566"/>
            <a:ext cx="914400" cy="9144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06C41CD6-F9E8-44AB-B73D-8B12A8464DD2}"/>
              </a:ext>
            </a:extLst>
          </p:cNvPr>
          <p:cNvSpPr txBox="1"/>
          <p:nvPr/>
        </p:nvSpPr>
        <p:spPr>
          <a:xfrm>
            <a:off x="5859517" y="2606566"/>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6E40D823-6EA9-48CD-BC90-8B292C2576A2}"/>
              </a:ext>
            </a:extLst>
          </p:cNvPr>
          <p:cNvSpPr txBox="1"/>
          <p:nvPr/>
        </p:nvSpPr>
        <p:spPr>
          <a:xfrm rot="10800000" flipH="1" flipV="1">
            <a:off x="8390053" y="5384272"/>
            <a:ext cx="2940464" cy="830997"/>
          </a:xfrm>
          <a:prstGeom prst="rect">
            <a:avLst/>
          </a:prstGeom>
          <a:noFill/>
        </p:spPr>
        <p:txBody>
          <a:bodyPr wrap="square" rtlCol="0">
            <a:spAutoFit/>
          </a:bodyPr>
          <a:lstStyle/>
          <a:p>
            <a:pPr algn="ctr"/>
            <a:r>
              <a:rPr lang="en-US" sz="2400" dirty="0">
                <a:latin typeface="Centaur" panose="02030504050205020304" pitchFamily="18" charset="0"/>
              </a:rPr>
              <a:t>for all the great responses!</a:t>
            </a:r>
          </a:p>
        </p:txBody>
      </p:sp>
      <p:pic>
        <p:nvPicPr>
          <p:cNvPr id="2052" name="Picture 4" descr="Thank You hand drawn scribble icon symbol Vector Image">
            <a:extLst>
              <a:ext uri="{FF2B5EF4-FFF2-40B4-BE49-F238E27FC236}">
                <a16:creationId xmlns:a16="http://schemas.microsoft.com/office/drawing/2014/main" id="{8070BFA4-7617-401F-9DC8-B437CB8EFD2E}"/>
              </a:ext>
            </a:extLst>
          </p:cNvPr>
          <p:cNvPicPr>
            <a:picLocks noChangeAspect="1" noChangeArrowheads="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t="18055" b="24641"/>
          <a:stretch/>
        </p:blipFill>
        <p:spPr bwMode="auto">
          <a:xfrm>
            <a:off x="8754352" y="4217622"/>
            <a:ext cx="2057400" cy="1271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2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1000"/>
                                        <p:tgtEl>
                                          <p:spTgt spid="2">
                                            <p:txEl>
                                              <p:pRg st="7" end="7"/>
                                            </p:txEl>
                                          </p:spTgt>
                                        </p:tgtEl>
                                      </p:cBhvr>
                                    </p:animEffect>
                                    <p:anim calcmode="lin" valueType="num">
                                      <p:cBhvr>
                                        <p:cTn id="3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1000"/>
                                        <p:tgtEl>
                                          <p:spTgt spid="2">
                                            <p:txEl>
                                              <p:pRg st="8" end="8"/>
                                            </p:txEl>
                                          </p:spTgt>
                                        </p:tgtEl>
                                      </p:cBhvr>
                                    </p:animEffect>
                                    <p:anim calcmode="lin" valueType="num">
                                      <p:cBhvr>
                                        <p:cTn id="4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42" presetClass="entr" presetSubtype="0" fill="hold" grpId="0" nodeType="after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Effect transition="in" filter="fade">
                                      <p:cBhvr>
                                        <p:cTn id="45" dur="1000"/>
                                        <p:tgtEl>
                                          <p:spTgt spid="2">
                                            <p:txEl>
                                              <p:pRg st="9" end="9"/>
                                            </p:txEl>
                                          </p:spTgt>
                                        </p:tgtEl>
                                      </p:cBhvr>
                                    </p:animEffect>
                                    <p:anim calcmode="lin" valueType="num">
                                      <p:cBhvr>
                                        <p:cTn id="46"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1000"/>
                                        <p:tgtEl>
                                          <p:spTgt spid="2">
                                            <p:txEl>
                                              <p:pRg st="10" end="10"/>
                                            </p:txEl>
                                          </p:spTgt>
                                        </p:tgtEl>
                                      </p:cBhvr>
                                    </p:animEffect>
                                    <p:anim calcmode="lin" valueType="num">
                                      <p:cBhvr>
                                        <p:cTn id="5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fade">
                                      <p:cBhvr>
                                        <p:cTn id="57" dur="1000"/>
                                        <p:tgtEl>
                                          <p:spTgt spid="2">
                                            <p:txEl>
                                              <p:pRg st="11" end="11"/>
                                            </p:txEl>
                                          </p:spTgt>
                                        </p:tgtEl>
                                      </p:cBhvr>
                                    </p:animEffect>
                                    <p:anim calcmode="lin" valueType="num">
                                      <p:cBhvr>
                                        <p:cTn id="58"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
                                            <p:txEl>
                                              <p:pRg st="12" end="12"/>
                                            </p:txEl>
                                          </p:spTgt>
                                        </p:tgtEl>
                                        <p:attrNameLst>
                                          <p:attrName>style.visibility</p:attrName>
                                        </p:attrNameLst>
                                      </p:cBhvr>
                                      <p:to>
                                        <p:strVal val="visible"/>
                                      </p:to>
                                    </p:set>
                                    <p:animEffect transition="in" filter="fade">
                                      <p:cBhvr>
                                        <p:cTn id="63" dur="1000"/>
                                        <p:tgtEl>
                                          <p:spTgt spid="2">
                                            <p:txEl>
                                              <p:pRg st="12" end="12"/>
                                            </p:txEl>
                                          </p:spTgt>
                                        </p:tgtEl>
                                      </p:cBhvr>
                                    </p:animEffect>
                                    <p:anim calcmode="lin" valueType="num">
                                      <p:cBhvr>
                                        <p:cTn id="64"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
                                            <p:txEl>
                                              <p:pRg st="13" end="13"/>
                                            </p:txEl>
                                          </p:spTgt>
                                        </p:tgtEl>
                                        <p:attrNameLst>
                                          <p:attrName>style.visibility</p:attrName>
                                        </p:attrNameLst>
                                      </p:cBhvr>
                                      <p:to>
                                        <p:strVal val="visible"/>
                                      </p:to>
                                    </p:set>
                                    <p:animEffect transition="in" filter="fade">
                                      <p:cBhvr>
                                        <p:cTn id="69" dur="1000"/>
                                        <p:tgtEl>
                                          <p:spTgt spid="2">
                                            <p:txEl>
                                              <p:pRg st="13" end="13"/>
                                            </p:txEl>
                                          </p:spTgt>
                                        </p:tgtEl>
                                      </p:cBhvr>
                                    </p:animEffect>
                                    <p:anim calcmode="lin" valueType="num">
                                      <p:cBhvr>
                                        <p:cTn id="70"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71"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
                                            <p:txEl>
                                              <p:pRg st="14" end="14"/>
                                            </p:txEl>
                                          </p:spTgt>
                                        </p:tgtEl>
                                        <p:attrNameLst>
                                          <p:attrName>style.visibility</p:attrName>
                                        </p:attrNameLst>
                                      </p:cBhvr>
                                      <p:to>
                                        <p:strVal val="visible"/>
                                      </p:to>
                                    </p:set>
                                    <p:animEffect transition="in" filter="fade">
                                      <p:cBhvr>
                                        <p:cTn id="75" dur="1000"/>
                                        <p:tgtEl>
                                          <p:spTgt spid="2">
                                            <p:txEl>
                                              <p:pRg st="14" end="14"/>
                                            </p:txEl>
                                          </p:spTgt>
                                        </p:tgtEl>
                                      </p:cBhvr>
                                    </p:animEffect>
                                    <p:anim calcmode="lin" valueType="num">
                                      <p:cBhvr>
                                        <p:cTn id="76"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77"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
                                            <p:txEl>
                                              <p:pRg st="15" end="15"/>
                                            </p:txEl>
                                          </p:spTgt>
                                        </p:tgtEl>
                                        <p:attrNameLst>
                                          <p:attrName>style.visibility</p:attrName>
                                        </p:attrNameLst>
                                      </p:cBhvr>
                                      <p:to>
                                        <p:strVal val="visible"/>
                                      </p:to>
                                    </p:set>
                                    <p:animEffect transition="in" filter="fade">
                                      <p:cBhvr>
                                        <p:cTn id="81" dur="1000"/>
                                        <p:tgtEl>
                                          <p:spTgt spid="2">
                                            <p:txEl>
                                              <p:pRg st="15" end="15"/>
                                            </p:txEl>
                                          </p:spTgt>
                                        </p:tgtEl>
                                      </p:cBhvr>
                                    </p:animEffect>
                                    <p:anim calcmode="lin" valueType="num">
                                      <p:cBhvr>
                                        <p:cTn id="82"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83" dur="1000" fill="hold"/>
                                        <p:tgtEl>
                                          <p:spTgt spid="2">
                                            <p:txEl>
                                              <p:pRg st="15" end="15"/>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
                                            <p:txEl>
                                              <p:pRg st="16" end="16"/>
                                            </p:txEl>
                                          </p:spTgt>
                                        </p:tgtEl>
                                        <p:attrNameLst>
                                          <p:attrName>style.visibility</p:attrName>
                                        </p:attrNameLst>
                                      </p:cBhvr>
                                      <p:to>
                                        <p:strVal val="visible"/>
                                      </p:to>
                                    </p:set>
                                    <p:animEffect transition="in" filter="fade">
                                      <p:cBhvr>
                                        <p:cTn id="87" dur="1000"/>
                                        <p:tgtEl>
                                          <p:spTgt spid="2">
                                            <p:txEl>
                                              <p:pRg st="16" end="16"/>
                                            </p:txEl>
                                          </p:spTgt>
                                        </p:tgtEl>
                                      </p:cBhvr>
                                    </p:animEffect>
                                    <p:anim calcmode="lin" valueType="num">
                                      <p:cBhvr>
                                        <p:cTn id="88"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89" dur="1000" fill="hold"/>
                                        <p:tgtEl>
                                          <p:spTgt spid="2">
                                            <p:txEl>
                                              <p:pRg st="16" end="16"/>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
                                            <p:txEl>
                                              <p:pRg st="17" end="17"/>
                                            </p:txEl>
                                          </p:spTgt>
                                        </p:tgtEl>
                                        <p:attrNameLst>
                                          <p:attrName>style.visibility</p:attrName>
                                        </p:attrNameLst>
                                      </p:cBhvr>
                                      <p:to>
                                        <p:strVal val="visible"/>
                                      </p:to>
                                    </p:set>
                                    <p:animEffect transition="in" filter="fade">
                                      <p:cBhvr>
                                        <p:cTn id="93" dur="1000"/>
                                        <p:tgtEl>
                                          <p:spTgt spid="2">
                                            <p:txEl>
                                              <p:pRg st="17" end="17"/>
                                            </p:txEl>
                                          </p:spTgt>
                                        </p:tgtEl>
                                      </p:cBhvr>
                                    </p:animEffect>
                                    <p:anim calcmode="lin" valueType="num">
                                      <p:cBhvr>
                                        <p:cTn id="94" dur="10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95" dur="1000" fill="hold"/>
                                        <p:tgtEl>
                                          <p:spTgt spid="2">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1" presetClass="entr" presetSubtype="0" fill="hold" nodeType="clickEffect">
                                  <p:stCondLst>
                                    <p:cond delay="0"/>
                                  </p:stCondLst>
                                  <p:childTnLst>
                                    <p:set>
                                      <p:cBhvr>
                                        <p:cTn id="99" dur="1" fill="hold">
                                          <p:stCondLst>
                                            <p:cond delay="0"/>
                                          </p:stCondLst>
                                        </p:cTn>
                                        <p:tgtEl>
                                          <p:spTgt spid="2052"/>
                                        </p:tgtEl>
                                        <p:attrNameLst>
                                          <p:attrName>style.visibility</p:attrName>
                                        </p:attrNameLst>
                                      </p:cBhvr>
                                      <p:to>
                                        <p:strVal val="visible"/>
                                      </p:to>
                                    </p:set>
                                    <p:anim calcmode="lin" valueType="num">
                                      <p:cBhvr>
                                        <p:cTn id="100" dur="1000" fill="hold"/>
                                        <p:tgtEl>
                                          <p:spTgt spid="2052"/>
                                        </p:tgtEl>
                                        <p:attrNameLst>
                                          <p:attrName>ppt_w</p:attrName>
                                        </p:attrNameLst>
                                      </p:cBhvr>
                                      <p:tavLst>
                                        <p:tav tm="0">
                                          <p:val>
                                            <p:fltVal val="0"/>
                                          </p:val>
                                        </p:tav>
                                        <p:tav tm="100000">
                                          <p:val>
                                            <p:strVal val="#ppt_w"/>
                                          </p:val>
                                        </p:tav>
                                      </p:tavLst>
                                    </p:anim>
                                    <p:anim calcmode="lin" valueType="num">
                                      <p:cBhvr>
                                        <p:cTn id="101" dur="1000" fill="hold"/>
                                        <p:tgtEl>
                                          <p:spTgt spid="2052"/>
                                        </p:tgtEl>
                                        <p:attrNameLst>
                                          <p:attrName>ppt_h</p:attrName>
                                        </p:attrNameLst>
                                      </p:cBhvr>
                                      <p:tavLst>
                                        <p:tav tm="0">
                                          <p:val>
                                            <p:fltVal val="0"/>
                                          </p:val>
                                        </p:tav>
                                        <p:tav tm="100000">
                                          <p:val>
                                            <p:strVal val="#ppt_h"/>
                                          </p:val>
                                        </p:tav>
                                      </p:tavLst>
                                    </p:anim>
                                    <p:anim calcmode="lin" valueType="num">
                                      <p:cBhvr>
                                        <p:cTn id="102" dur="1000" fill="hold"/>
                                        <p:tgtEl>
                                          <p:spTgt spid="2052"/>
                                        </p:tgtEl>
                                        <p:attrNameLst>
                                          <p:attrName>style.rotation</p:attrName>
                                        </p:attrNameLst>
                                      </p:cBhvr>
                                      <p:tavLst>
                                        <p:tav tm="0">
                                          <p:val>
                                            <p:fltVal val="90"/>
                                          </p:val>
                                        </p:tav>
                                        <p:tav tm="100000">
                                          <p:val>
                                            <p:fltVal val="0"/>
                                          </p:val>
                                        </p:tav>
                                      </p:tavLst>
                                    </p:anim>
                                    <p:animEffect transition="in" filter="fade">
                                      <p:cBhvr>
                                        <p:cTn id="103" dur="1000"/>
                                        <p:tgtEl>
                                          <p:spTgt spid="2052"/>
                                        </p:tgtEl>
                                      </p:cBhvr>
                                    </p:animEffect>
                                  </p:childTnLst>
                                </p:cTn>
                              </p:par>
                              <p:par>
                                <p:cTn id="104" presetID="31" presetClass="entr" presetSubtype="0" fill="hold" grpId="0" nodeType="with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style.rotation</p:attrName>
                                        </p:attrNameLst>
                                      </p:cBhvr>
                                      <p:tavLst>
                                        <p:tav tm="0">
                                          <p:val>
                                            <p:fltVal val="90"/>
                                          </p:val>
                                        </p:tav>
                                        <p:tav tm="100000">
                                          <p:val>
                                            <p:fltVal val="0"/>
                                          </p:val>
                                        </p:tav>
                                      </p:tavLst>
                                    </p:anim>
                                    <p:animEffect transition="in" filter="fade">
                                      <p:cBhvr>
                                        <p:cTn id="10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a:xfrm>
            <a:off x="609601" y="1245141"/>
            <a:ext cx="7336220" cy="4970128"/>
          </a:xfrm>
        </p:spPr>
        <p:txBody>
          <a:bodyPr lIns="0" tIns="0" rIns="0" bIns="0" anchor="t">
            <a:normAutofit/>
          </a:bodyPr>
          <a:lstStyle/>
          <a:p>
            <a:r>
              <a:rPr lang="en-US" sz="2000" b="1" dirty="0"/>
              <a:t>  </a:t>
            </a:r>
          </a:p>
          <a:p>
            <a:pPr marL="339725">
              <a:lnSpc>
                <a:spcPct val="80000"/>
              </a:lnSpc>
            </a:pPr>
            <a:r>
              <a:rPr lang="en-US" altLang="en-US" sz="2000" b="1" dirty="0"/>
              <a:t>Distance to Fault (DTF)</a:t>
            </a:r>
            <a:r>
              <a:rPr lang="en-US" altLang="en-US" sz="2000" dirty="0"/>
              <a:t> </a:t>
            </a:r>
          </a:p>
          <a:p>
            <a:pPr marL="339725">
              <a:lnSpc>
                <a:spcPct val="80000"/>
              </a:lnSpc>
            </a:pPr>
            <a:endParaRPr lang="en-US" altLang="en-US" sz="2000" dirty="0"/>
          </a:p>
          <a:p>
            <a:pPr marL="339725">
              <a:lnSpc>
                <a:spcPct val="80000"/>
              </a:lnSpc>
            </a:pPr>
            <a:r>
              <a:rPr lang="en-US" altLang="en-US" sz="2000" dirty="0"/>
              <a:t>Is a measurement of how far from the test point a fault occurs.</a:t>
            </a:r>
          </a:p>
          <a:p>
            <a:pPr marL="339725">
              <a:lnSpc>
                <a:spcPct val="80000"/>
              </a:lnSpc>
            </a:pPr>
            <a:endParaRPr lang="en-US" altLang="en-US" sz="2000" dirty="0"/>
          </a:p>
          <a:p>
            <a:pPr marL="339725">
              <a:lnSpc>
                <a:spcPct val="80000"/>
              </a:lnSpc>
            </a:pPr>
            <a:r>
              <a:rPr lang="en-US" altLang="en-US" sz="2000" dirty="0"/>
              <a:t>Instead of “hand-over-hand” checking of the feed line up a tower, the analyzer will give a distance to the problem or fault.  </a:t>
            </a:r>
          </a:p>
          <a:p>
            <a:pPr marL="339725">
              <a:lnSpc>
                <a:spcPct val="80000"/>
              </a:lnSpc>
            </a:pPr>
            <a:endParaRPr lang="en-US" altLang="en-US" sz="2000" dirty="0"/>
          </a:p>
          <a:p>
            <a:pPr marL="339725">
              <a:lnSpc>
                <a:spcPct val="80000"/>
              </a:lnSpc>
            </a:pPr>
            <a:r>
              <a:rPr lang="en-US" altLang="en-US" sz="2000" dirty="0"/>
              <a:t>The field technician might still have to climb the tower, remove ceiling panels in a building, and crawl thru tight spaces, but he/she will have a much smaller area to check to find the fault.</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a:p>
            <a:pPr marL="344488" indent="-344488">
              <a:buFont typeface="Arial" panose="020B0604020202020204" pitchFamily="34" charset="0"/>
              <a:buChar char="•"/>
            </a:pPr>
            <a:endParaRPr lang="en-US" sz="2000"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sz="3200" dirty="0"/>
              <a:t>Distance to Fault - What is it?</a:t>
            </a:r>
          </a:p>
        </p:txBody>
      </p:sp>
      <p:pic>
        <p:nvPicPr>
          <p:cNvPr id="1028" name="Picture 4">
            <a:extLst>
              <a:ext uri="{FF2B5EF4-FFF2-40B4-BE49-F238E27FC236}">
                <a16:creationId xmlns:a16="http://schemas.microsoft.com/office/drawing/2014/main" id="{135A243E-23BF-4B5D-ADE3-4918DFF4BE1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945821" y="3008586"/>
            <a:ext cx="4039498" cy="3084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13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1000"/>
                                        <p:tgtEl>
                                          <p:spTgt spid="2">
                                            <p:txEl>
                                              <p:pRg st="7" end="7"/>
                                            </p:txEl>
                                          </p:spTgt>
                                        </p:tgtEl>
                                      </p:cBhvr>
                                    </p:animEffect>
                                    <p:anim calcmode="lin" valueType="num">
                                      <p:cBhvr>
                                        <p:cTn id="2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p:txBody>
          <a:bodyPr lIns="0" tIns="0" rIns="0" bIns="0" anchor="t">
            <a:normAutofit/>
          </a:bodyPr>
          <a:lstStyle/>
          <a:p>
            <a:pPr lvl="0"/>
            <a:endParaRPr lang="en-US" sz="2000" b="1" dirty="0">
              <a:solidFill>
                <a:prstClr val="black"/>
              </a:solidFill>
            </a:endParaRPr>
          </a:p>
          <a:p>
            <a:pPr marL="342900" lvl="0" indent="-342900">
              <a:buFont typeface="Arial" panose="020B0604020202020204" pitchFamily="34" charset="0"/>
              <a:buChar char="•"/>
            </a:pPr>
            <a:r>
              <a:rPr lang="en-US" sz="2000" dirty="0">
                <a:solidFill>
                  <a:prstClr val="black"/>
                </a:solidFill>
              </a:rPr>
              <a:t>Frequency Range of the system</a:t>
            </a:r>
          </a:p>
          <a:p>
            <a:pPr marL="342900" lvl="0" indent="-342900">
              <a:buFont typeface="Arial" panose="020B0604020202020204" pitchFamily="34" charset="0"/>
              <a:buChar char="•"/>
            </a:pPr>
            <a:endParaRPr lang="en-US" sz="2000" dirty="0">
              <a:solidFill>
                <a:prstClr val="black"/>
              </a:solidFill>
            </a:endParaRPr>
          </a:p>
          <a:p>
            <a:pPr marL="342900" lvl="0" indent="-342900">
              <a:buFont typeface="Arial" panose="020B0604020202020204" pitchFamily="34" charset="0"/>
              <a:buChar char="•"/>
            </a:pPr>
            <a:r>
              <a:rPr lang="en-US" sz="2000" dirty="0">
                <a:solidFill>
                  <a:prstClr val="black"/>
                </a:solidFill>
              </a:rPr>
              <a:t>Cable Type</a:t>
            </a:r>
          </a:p>
          <a:p>
            <a:pPr marL="342900" lvl="0" indent="-342900">
              <a:buFont typeface="Arial" panose="020B0604020202020204" pitchFamily="34" charset="0"/>
              <a:buChar char="•"/>
            </a:pPr>
            <a:endParaRPr lang="en-US" sz="2000" dirty="0">
              <a:solidFill>
                <a:prstClr val="black"/>
              </a:solidFill>
            </a:endParaRPr>
          </a:p>
          <a:p>
            <a:pPr marL="342900" lvl="0" indent="-342900">
              <a:buFont typeface="Arial" panose="020B0604020202020204" pitchFamily="34" charset="0"/>
              <a:buChar char="•"/>
            </a:pPr>
            <a:r>
              <a:rPr lang="en-US" sz="2000" dirty="0">
                <a:solidFill>
                  <a:prstClr val="black"/>
                </a:solidFill>
              </a:rPr>
              <a:t>Total Length of your system</a:t>
            </a:r>
          </a:p>
          <a:p>
            <a:pPr marL="342900" lvl="0" indent="-342900">
              <a:buFont typeface="Arial" panose="020B0604020202020204" pitchFamily="34" charset="0"/>
              <a:buChar char="•"/>
            </a:pPr>
            <a:endParaRPr lang="en-US" sz="2000" dirty="0">
              <a:solidFill>
                <a:prstClr val="black"/>
              </a:solidFill>
            </a:endParaRPr>
          </a:p>
          <a:p>
            <a:pPr marL="342900" lvl="0" indent="-342900">
              <a:buFont typeface="Arial" panose="020B0604020202020204" pitchFamily="34" charset="0"/>
              <a:buChar char="•"/>
            </a:pPr>
            <a:r>
              <a:rPr lang="en-US" sz="2000" dirty="0">
                <a:solidFill>
                  <a:prstClr val="black"/>
                </a:solidFill>
              </a:rPr>
              <a:t>Diagram of your system is helpful</a:t>
            </a:r>
          </a:p>
          <a:p>
            <a:pPr marL="344488" indent="-344488">
              <a:buFont typeface="Arial" panose="020B0604020202020204" pitchFamily="34" charset="0"/>
              <a:buChar char="•"/>
            </a:pPr>
            <a:endParaRPr lang="en-US" sz="2000"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sz="3200" dirty="0"/>
              <a:t>What information do I need to know?</a:t>
            </a:r>
          </a:p>
        </p:txBody>
      </p:sp>
      <p:pic>
        <p:nvPicPr>
          <p:cNvPr id="6" name="Picture 5" descr="A screen shot of a monitor&#10;&#10;Description automatically generated">
            <a:extLst>
              <a:ext uri="{FF2B5EF4-FFF2-40B4-BE49-F238E27FC236}">
                <a16:creationId xmlns:a16="http://schemas.microsoft.com/office/drawing/2014/main" id="{CEF7EABD-9395-4B7F-96AE-817580283D2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pic>
        <p:nvPicPr>
          <p:cNvPr id="8" name="Picture 7" descr="A black and silver text on a screen&#10;&#10;Description automatically generated">
            <a:extLst>
              <a:ext uri="{FF2B5EF4-FFF2-40B4-BE49-F238E27FC236}">
                <a16:creationId xmlns:a16="http://schemas.microsoft.com/office/drawing/2014/main" id="{C22C5830-195B-48B8-92B5-9F6B068E41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pic>
        <p:nvPicPr>
          <p:cNvPr id="10" name="Picture 9" descr="A flat screen tv&#10;&#10;Description automatically generated">
            <a:extLst>
              <a:ext uri="{FF2B5EF4-FFF2-40B4-BE49-F238E27FC236}">
                <a16:creationId xmlns:a16="http://schemas.microsoft.com/office/drawing/2014/main" id="{69B64F08-C44E-4875-8A7C-FC3E44624D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6096" y="1874520"/>
            <a:ext cx="2502243" cy="4114800"/>
          </a:xfrm>
          <a:prstGeom prst="rect">
            <a:avLst/>
          </a:prstGeom>
        </p:spPr>
      </p:pic>
      <p:sp>
        <p:nvSpPr>
          <p:cNvPr id="11" name="Oval 10">
            <a:extLst>
              <a:ext uri="{FF2B5EF4-FFF2-40B4-BE49-F238E27FC236}">
                <a16:creationId xmlns:a16="http://schemas.microsoft.com/office/drawing/2014/main" id="{75BBE6AE-316A-438E-9950-96C356CEE2DD}"/>
              </a:ext>
            </a:extLst>
          </p:cNvPr>
          <p:cNvSpPr/>
          <p:nvPr/>
        </p:nvSpPr>
        <p:spPr>
          <a:xfrm flipV="1">
            <a:off x="7821478" y="3696770"/>
            <a:ext cx="974731" cy="37837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5A1F7377-B809-4319-8E3C-516DFFD9CB9B}"/>
              </a:ext>
            </a:extLst>
          </p:cNvPr>
          <p:cNvSpPr/>
          <p:nvPr/>
        </p:nvSpPr>
        <p:spPr>
          <a:xfrm>
            <a:off x="9265996" y="5062453"/>
            <a:ext cx="845788"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43E9995F-D8A6-46BD-8DF7-9942C333C507}"/>
              </a:ext>
            </a:extLst>
          </p:cNvPr>
          <p:cNvSpPr/>
          <p:nvPr/>
        </p:nvSpPr>
        <p:spPr>
          <a:xfrm>
            <a:off x="7636623" y="5063991"/>
            <a:ext cx="845788" cy="45720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7426DBF0-B70D-45E1-BD78-D31704E133B4}"/>
              </a:ext>
            </a:extLst>
          </p:cNvPr>
          <p:cNvSpPr/>
          <p:nvPr/>
        </p:nvSpPr>
        <p:spPr>
          <a:xfrm>
            <a:off x="7986000" y="4168288"/>
            <a:ext cx="920146" cy="36933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5975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16" presetClass="entr" presetSubtype="2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par>
                                <p:cTn id="34" presetID="1" presetClass="exit" presetSubtype="0" fill="hold" grpId="1" nodeType="withEffect">
                                  <p:stCondLst>
                                    <p:cond delay="0"/>
                                  </p:stCondLst>
                                  <p:childTnLst>
                                    <p:set>
                                      <p:cBhvr>
                                        <p:cTn id="35" dur="1" fill="hold">
                                          <p:stCondLst>
                                            <p:cond delay="0"/>
                                          </p:stCondLst>
                                        </p:cTn>
                                        <p:tgtEl>
                                          <p:spTgt spid="13"/>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16" presetClass="entr" presetSubtype="21"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barn(inVertical)">
                                      <p:cBhvr>
                                        <p:cTn id="48" dur="500"/>
                                        <p:tgtEl>
                                          <p:spTgt spid="10"/>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par>
                                <p:cTn id="52" presetID="1" presetClass="exit" presetSubtype="0" fill="hold" grpId="1" nodeType="withEffect">
                                  <p:stCondLst>
                                    <p:cond delay="0"/>
                                  </p:stCondLst>
                                  <p:childTnLst>
                                    <p:set>
                                      <p:cBhvr>
                                        <p:cTn id="53" dur="1" fill="hold">
                                          <p:stCondLst>
                                            <p:cond delay="0"/>
                                          </p:stCondLst>
                                        </p:cTn>
                                        <p:tgtEl>
                                          <p:spTgt spid="1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
                                            <p:txEl>
                                              <p:pRg st="7" end="7"/>
                                            </p:txEl>
                                          </p:spTgt>
                                        </p:tgtEl>
                                        <p:attrNameLst>
                                          <p:attrName>style.visibility</p:attrName>
                                        </p:attrNameLst>
                                      </p:cBhvr>
                                      <p:to>
                                        <p:strVal val="visible"/>
                                      </p:to>
                                    </p:set>
                                    <p:animEffect transition="in" filter="fade">
                                      <p:cBhvr>
                                        <p:cTn id="58" dur="1000"/>
                                        <p:tgtEl>
                                          <p:spTgt spid="2">
                                            <p:txEl>
                                              <p:pRg st="7" end="7"/>
                                            </p:txEl>
                                          </p:spTgt>
                                        </p:tgtEl>
                                      </p:cBhvr>
                                    </p:animEffect>
                                    <p:anim calcmode="lin" valueType="num">
                                      <p:cBhvr>
                                        <p:cTn id="5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1" grpId="0" animBg="1"/>
      <p:bldP spid="11" grpId="1" animBg="1"/>
      <p:bldP spid="12" grpId="0" animBg="1"/>
      <p:bldP spid="12" grpId="1" animBg="1"/>
      <p:bldP spid="13" grpId="0" animBg="1"/>
      <p:bldP spid="13" grpId="1"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p:txBody>
          <a:bodyPr lIns="0" tIns="0" rIns="0" bIns="0" anchor="t">
            <a:normAutofit/>
          </a:bodyPr>
          <a:lstStyle/>
          <a:p>
            <a:pPr lvl="0" defTabSz="914400" fontAlgn="base">
              <a:spcBef>
                <a:spcPct val="20000"/>
              </a:spcBef>
              <a:spcAft>
                <a:spcPct val="0"/>
              </a:spcAft>
            </a:pPr>
            <a:r>
              <a:rPr lang="en-US" sz="2000" dirty="0">
                <a:solidFill>
                  <a:prstClr val="black"/>
                </a:solidFill>
              </a:rPr>
              <a:t>Frequency Range of the system. </a:t>
            </a:r>
          </a:p>
          <a:p>
            <a:pPr lvl="0" defTabSz="914400" fontAlgn="base">
              <a:spcBef>
                <a:spcPct val="20000"/>
              </a:spcBef>
              <a:spcAft>
                <a:spcPct val="0"/>
              </a:spcAft>
            </a:pPr>
            <a:endParaRPr kumimoji="1" lang="en-US" altLang="en-US" sz="2000" dirty="0">
              <a:solidFill>
                <a:srgbClr val="000000"/>
              </a:solidFill>
            </a:endParaRPr>
          </a:p>
          <a:p>
            <a:pPr lvl="0" defTabSz="914400" fontAlgn="base">
              <a:spcBef>
                <a:spcPct val="20000"/>
              </a:spcBef>
              <a:spcAft>
                <a:spcPct val="0"/>
              </a:spcAft>
            </a:pPr>
            <a:r>
              <a:rPr kumimoji="1" lang="en-US" altLang="en-US" sz="2000" dirty="0">
                <a:solidFill>
                  <a:srgbClr val="000000"/>
                </a:solidFill>
              </a:rPr>
              <a:t>When performing distance to fault or DTF sweeps, widening the frequency range results in a display with more detail visible. </a:t>
            </a:r>
          </a:p>
          <a:p>
            <a:pPr lvl="0" defTabSz="914400" fontAlgn="base">
              <a:spcBef>
                <a:spcPct val="20000"/>
              </a:spcBef>
              <a:spcAft>
                <a:spcPct val="0"/>
              </a:spcAft>
            </a:pPr>
            <a:endParaRPr lang="en-US" altLang="en-US" sz="2000" dirty="0">
              <a:solidFill>
                <a:prstClr val="black"/>
              </a:solidFill>
            </a:endParaRPr>
          </a:p>
          <a:p>
            <a:pPr lvl="0" defTabSz="914400" fontAlgn="base">
              <a:spcBef>
                <a:spcPct val="20000"/>
              </a:spcBef>
              <a:spcAft>
                <a:spcPct val="0"/>
              </a:spcAft>
            </a:pPr>
            <a:r>
              <a:rPr lang="en-US" altLang="en-US" sz="2000" dirty="0">
                <a:solidFill>
                  <a:prstClr val="black"/>
                </a:solidFill>
              </a:rPr>
              <a:t>When measuring a transmission line (no frequency sensitive components attached), a large frequency span is desired to help highlight potential faults or areas of performance degradation.</a:t>
            </a:r>
          </a:p>
          <a:p>
            <a:endParaRPr lang="en-US" altLang="en-US" sz="2000" dirty="0"/>
          </a:p>
          <a:p>
            <a:r>
              <a:rPr lang="en-US" altLang="en-US" sz="2000" dirty="0"/>
              <a:t>When measuring an antenna system (with antenna and/or lighting protection attached), the operating frequency range must be used.</a:t>
            </a:r>
          </a:p>
          <a:p>
            <a:pPr marL="342900" lvl="0" indent="-342900">
              <a:buFont typeface="Arial" panose="020B0604020202020204" pitchFamily="34" charset="0"/>
              <a:buChar char="•"/>
            </a:pPr>
            <a:endParaRPr lang="en-US" sz="2000" dirty="0">
              <a:solidFill>
                <a:prstClr val="black"/>
              </a:solidFill>
            </a:endParaRPr>
          </a:p>
          <a:p>
            <a:pPr marL="344488" indent="-344488">
              <a:buFont typeface="Arial" panose="020B0604020202020204" pitchFamily="34" charset="0"/>
              <a:buChar char="•"/>
            </a:pPr>
            <a:endParaRPr lang="en-US" sz="2000"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sz="3200" dirty="0"/>
              <a:t>Frequency Range</a:t>
            </a:r>
          </a:p>
        </p:txBody>
      </p:sp>
      <p:sp>
        <p:nvSpPr>
          <p:cNvPr id="4" name="Arrow: Right 3">
            <a:extLst>
              <a:ext uri="{FF2B5EF4-FFF2-40B4-BE49-F238E27FC236}">
                <a16:creationId xmlns:a16="http://schemas.microsoft.com/office/drawing/2014/main" id="{C3F4D3E3-04B6-4E08-959D-C0098EC29E3B}"/>
              </a:ext>
            </a:extLst>
          </p:cNvPr>
          <p:cNvSpPr/>
          <p:nvPr/>
        </p:nvSpPr>
        <p:spPr>
          <a:xfrm>
            <a:off x="4225159" y="2480441"/>
            <a:ext cx="903889" cy="4099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C38567F9-2477-49A3-A7DD-299F675D4133}"/>
              </a:ext>
            </a:extLst>
          </p:cNvPr>
          <p:cNvSpPr/>
          <p:nvPr/>
        </p:nvSpPr>
        <p:spPr>
          <a:xfrm>
            <a:off x="5460136" y="2480441"/>
            <a:ext cx="2979671" cy="4099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865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1000"/>
                                        <p:tgtEl>
                                          <p:spTgt spid="2">
                                            <p:txEl>
                                              <p:pRg st="4" end="4"/>
                                            </p:txEl>
                                          </p:spTgt>
                                        </p:tgtEl>
                                      </p:cBhvr>
                                    </p:animEffect>
                                    <p:anim calcmode="lin" valueType="num">
                                      <p:cBhvr>
                                        <p:cTn id="3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fade">
                                      <p:cBhvr>
                                        <p:cTn id="38" dur="1000"/>
                                        <p:tgtEl>
                                          <p:spTgt spid="2">
                                            <p:txEl>
                                              <p:pRg st="6" end="6"/>
                                            </p:txEl>
                                          </p:spTgt>
                                        </p:tgtEl>
                                      </p:cBhvr>
                                    </p:animEffect>
                                    <p:anim calcmode="lin" valueType="num">
                                      <p:cBhvr>
                                        <p:cTn id="3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p:txBody>
          <a:bodyPr lIns="0" tIns="0" rIns="0" bIns="0" anchor="t">
            <a:normAutofit/>
          </a:bodyPr>
          <a:lstStyle/>
          <a:p>
            <a:pPr marL="55563" lvl="0" indent="-55563" defTabSz="914400" fontAlgn="base">
              <a:lnSpc>
                <a:spcPct val="90000"/>
              </a:lnSpc>
              <a:spcBef>
                <a:spcPct val="20000"/>
              </a:spcBef>
              <a:spcAft>
                <a:spcPct val="0"/>
              </a:spcAft>
              <a:defRPr/>
            </a:pPr>
            <a:r>
              <a:rPr lang="en-US" altLang="en-US" sz="2000" dirty="0">
                <a:solidFill>
                  <a:prstClr val="black"/>
                </a:solidFill>
              </a:rPr>
              <a:t>The greater the frequency span of measurement, the more detail will be seen in the display.</a:t>
            </a:r>
          </a:p>
          <a:p>
            <a:pPr marL="55563" lvl="0" indent="-55563" defTabSz="914400" fontAlgn="base">
              <a:lnSpc>
                <a:spcPct val="90000"/>
              </a:lnSpc>
              <a:spcBef>
                <a:spcPct val="20000"/>
              </a:spcBef>
              <a:spcAft>
                <a:spcPct val="0"/>
              </a:spcAft>
              <a:defRPr/>
            </a:pPr>
            <a:endParaRPr lang="en-US" altLang="en-US" sz="2000" dirty="0">
              <a:solidFill>
                <a:prstClr val="black"/>
              </a:solidFill>
            </a:endParaRPr>
          </a:p>
          <a:p>
            <a:pPr lvl="0" defTabSz="914400" fontAlgn="base">
              <a:lnSpc>
                <a:spcPct val="90000"/>
              </a:lnSpc>
              <a:spcBef>
                <a:spcPct val="20000"/>
              </a:spcBef>
              <a:spcAft>
                <a:spcPct val="0"/>
              </a:spcAft>
              <a:defRPr/>
            </a:pPr>
            <a:r>
              <a:rPr lang="en-US" altLang="en-US" sz="2000" dirty="0">
                <a:solidFill>
                  <a:prstClr val="black"/>
                </a:solidFill>
              </a:rPr>
              <a:t>The greater the frequency span of measurement, the smaller the maximum distance that can </a:t>
            </a:r>
          </a:p>
          <a:p>
            <a:pPr lvl="0" defTabSz="914400" fontAlgn="base">
              <a:lnSpc>
                <a:spcPct val="90000"/>
              </a:lnSpc>
              <a:spcBef>
                <a:spcPct val="20000"/>
              </a:spcBef>
              <a:spcAft>
                <a:spcPct val="0"/>
              </a:spcAft>
              <a:defRPr/>
            </a:pPr>
            <a:r>
              <a:rPr lang="en-US" altLang="en-US" sz="2000" dirty="0">
                <a:solidFill>
                  <a:prstClr val="black"/>
                </a:solidFill>
              </a:rPr>
              <a:t>be measured.</a:t>
            </a:r>
          </a:p>
          <a:p>
            <a:pPr lvl="0" defTabSz="914400" fontAlgn="base">
              <a:lnSpc>
                <a:spcPct val="90000"/>
              </a:lnSpc>
              <a:spcBef>
                <a:spcPct val="20000"/>
              </a:spcBef>
              <a:spcAft>
                <a:spcPct val="0"/>
              </a:spcAft>
              <a:defRPr/>
            </a:pPr>
            <a:endParaRPr lang="en-US" altLang="en-US" sz="2000" dirty="0">
              <a:solidFill>
                <a:prstClr val="black"/>
              </a:solidFill>
              <a:latin typeface="Myriad Pro"/>
            </a:endParaRPr>
          </a:p>
          <a:p>
            <a:pPr lvl="0" defTabSz="914400" fontAlgn="base">
              <a:lnSpc>
                <a:spcPct val="90000"/>
              </a:lnSpc>
              <a:spcBef>
                <a:spcPct val="20000"/>
              </a:spcBef>
              <a:spcAft>
                <a:spcPct val="0"/>
              </a:spcAft>
              <a:defRPr/>
            </a:pPr>
            <a:r>
              <a:rPr lang="en-US" altLang="en-US" sz="2000" dirty="0">
                <a:solidFill>
                  <a:prstClr val="black"/>
                </a:solidFill>
                <a:latin typeface="Myriad Pro"/>
              </a:rPr>
              <a:t>The maximum distance is inversely related to the frequency span of the measurement.</a:t>
            </a:r>
          </a:p>
          <a:p>
            <a:pPr>
              <a:lnSpc>
                <a:spcPct val="90000"/>
              </a:lnSpc>
            </a:pPr>
            <a:endParaRPr lang="en-US" altLang="en-US" sz="2000" dirty="0"/>
          </a:p>
          <a:p>
            <a:pPr>
              <a:lnSpc>
                <a:spcPct val="90000"/>
              </a:lnSpc>
            </a:pPr>
            <a:r>
              <a:rPr lang="en-US" altLang="en-US" sz="2000" dirty="0"/>
              <a:t>In general, the frequency range should be selected for optimum resolution</a:t>
            </a:r>
          </a:p>
          <a:p>
            <a:pPr>
              <a:lnSpc>
                <a:spcPct val="90000"/>
              </a:lnSpc>
            </a:pPr>
            <a:endParaRPr lang="en-US" altLang="en-US" sz="2000" dirty="0"/>
          </a:p>
          <a:p>
            <a:pPr marL="800100" lvl="1" indent="-342900">
              <a:lnSpc>
                <a:spcPct val="90000"/>
              </a:lnSpc>
              <a:buFont typeface="Arial" panose="020B0604020202020204" pitchFamily="34" charset="0"/>
              <a:buChar char="•"/>
            </a:pPr>
            <a:r>
              <a:rPr lang="en-US" altLang="en-US" sz="2000" dirty="0">
                <a:latin typeface="Myriad Pro"/>
              </a:rPr>
              <a:t>Without exceeding the frequency range of attached components.</a:t>
            </a:r>
          </a:p>
          <a:p>
            <a:pPr marL="800100" lvl="1" indent="-342900">
              <a:lnSpc>
                <a:spcPct val="90000"/>
              </a:lnSpc>
              <a:buFont typeface="Arial" panose="020B0604020202020204" pitchFamily="34" charset="0"/>
              <a:buChar char="•"/>
            </a:pPr>
            <a:r>
              <a:rPr lang="en-US" altLang="en-US" sz="2000" dirty="0">
                <a:latin typeface="Myriad Pro"/>
              </a:rPr>
              <a:t>While maintaining a distance large enough to see all antenna system components.</a:t>
            </a:r>
          </a:p>
          <a:p>
            <a:pPr marL="800100" lvl="1" indent="-342900">
              <a:lnSpc>
                <a:spcPct val="90000"/>
              </a:lnSpc>
              <a:buFont typeface="Arial" panose="020B0604020202020204" pitchFamily="34" charset="0"/>
              <a:buChar char="•"/>
            </a:pPr>
            <a:r>
              <a:rPr lang="en-US" altLang="en-US" sz="2000" dirty="0">
                <a:latin typeface="Myriad Pro"/>
              </a:rPr>
              <a:t>Add approximately 10-20% to the known cable length.</a:t>
            </a:r>
          </a:p>
          <a:p>
            <a:pPr lvl="0" defTabSz="914400" fontAlgn="base">
              <a:lnSpc>
                <a:spcPct val="90000"/>
              </a:lnSpc>
              <a:spcBef>
                <a:spcPct val="20000"/>
              </a:spcBef>
              <a:spcAft>
                <a:spcPct val="0"/>
              </a:spcAft>
              <a:defRPr/>
            </a:pPr>
            <a:endParaRPr lang="en-US" altLang="en-US" sz="2000" dirty="0">
              <a:solidFill>
                <a:prstClr val="black"/>
              </a:solidFill>
            </a:endParaRPr>
          </a:p>
          <a:p>
            <a:pPr marL="342900" lvl="0" indent="-342900">
              <a:buFont typeface="Arial" panose="020B0604020202020204" pitchFamily="34" charset="0"/>
              <a:buChar char="•"/>
            </a:pPr>
            <a:endParaRPr lang="en-US" sz="2000" dirty="0">
              <a:solidFill>
                <a:prstClr val="black"/>
              </a:solidFill>
            </a:endParaRPr>
          </a:p>
          <a:p>
            <a:pPr marL="344488" indent="-344488">
              <a:buFont typeface="Arial" panose="020B0604020202020204" pitchFamily="34" charset="0"/>
              <a:buChar char="•"/>
            </a:pPr>
            <a:endParaRPr lang="en-US" sz="2000"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sz="3200" dirty="0"/>
              <a:t>Frequency Range Tips</a:t>
            </a:r>
          </a:p>
        </p:txBody>
      </p:sp>
    </p:spTree>
    <p:extLst>
      <p:ext uri="{BB962C8B-B14F-4D97-AF65-F5344CB8AC3E}">
        <p14:creationId xmlns:p14="http://schemas.microsoft.com/office/powerpoint/2010/main" val="236882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1000"/>
                                        <p:tgtEl>
                                          <p:spTgt spid="2">
                                            <p:txEl>
                                              <p:pRg st="5" end="5"/>
                                            </p:txEl>
                                          </p:spTgt>
                                        </p:tgtEl>
                                      </p:cBhvr>
                                    </p:animEffect>
                                    <p:anim calcmode="lin" valueType="num">
                                      <p:cBhvr>
                                        <p:cTn id="2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Effect transition="in" filter="fade">
                                      <p:cBhvr>
                                        <p:cTn id="33" dur="1000"/>
                                        <p:tgtEl>
                                          <p:spTgt spid="2">
                                            <p:txEl>
                                              <p:pRg st="7" end="7"/>
                                            </p:txEl>
                                          </p:spTgt>
                                        </p:tgtEl>
                                      </p:cBhvr>
                                    </p:animEffect>
                                    <p:anim calcmode="lin" valueType="num">
                                      <p:cBhvr>
                                        <p:cTn id="3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Effect transition="in" filter="fade">
                                      <p:cBhvr>
                                        <p:cTn id="40" dur="1000"/>
                                        <p:tgtEl>
                                          <p:spTgt spid="2">
                                            <p:txEl>
                                              <p:pRg st="9" end="9"/>
                                            </p:txEl>
                                          </p:spTgt>
                                        </p:tgtEl>
                                      </p:cBhvr>
                                    </p:animEffect>
                                    <p:anim calcmode="lin" valueType="num">
                                      <p:cBhvr>
                                        <p:cTn id="4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1000"/>
                                        <p:tgtEl>
                                          <p:spTgt spid="2">
                                            <p:txEl>
                                              <p:pRg st="10" end="10"/>
                                            </p:txEl>
                                          </p:spTgt>
                                        </p:tgtEl>
                                      </p:cBhvr>
                                    </p:animEffect>
                                    <p:anim calcmode="lin" valueType="num">
                                      <p:cBhvr>
                                        <p:cTn id="4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
                                            <p:txEl>
                                              <p:pRg st="11" end="11"/>
                                            </p:txEl>
                                          </p:spTgt>
                                        </p:tgtEl>
                                        <p:attrNameLst>
                                          <p:attrName>style.visibility</p:attrName>
                                        </p:attrNameLst>
                                      </p:cBhvr>
                                      <p:to>
                                        <p:strVal val="visible"/>
                                      </p:to>
                                    </p:set>
                                    <p:animEffect transition="in" filter="fade">
                                      <p:cBhvr>
                                        <p:cTn id="54" dur="1000"/>
                                        <p:tgtEl>
                                          <p:spTgt spid="2">
                                            <p:txEl>
                                              <p:pRg st="11" end="11"/>
                                            </p:txEl>
                                          </p:spTgt>
                                        </p:tgtEl>
                                      </p:cBhvr>
                                    </p:animEffect>
                                    <p:anim calcmode="lin" valueType="num">
                                      <p:cBhvr>
                                        <p:cTn id="5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p:txBody>
          <a:bodyPr lIns="0" tIns="0" rIns="0" bIns="0" anchor="t">
            <a:normAutofit/>
          </a:bodyPr>
          <a:lstStyle/>
          <a:p>
            <a:pPr marL="342900" lvl="0" indent="-342900">
              <a:buFont typeface="Arial" panose="020B0604020202020204" pitchFamily="34" charset="0"/>
              <a:buChar char="•"/>
            </a:pPr>
            <a:endParaRPr lang="en-US" sz="2000" dirty="0">
              <a:solidFill>
                <a:prstClr val="black"/>
              </a:solidFill>
            </a:endParaRPr>
          </a:p>
          <a:p>
            <a:pPr lvl="0"/>
            <a:r>
              <a:rPr lang="en-US" sz="2000" b="1" dirty="0">
                <a:solidFill>
                  <a:prstClr val="black"/>
                </a:solidFill>
              </a:rPr>
              <a:t>Cable Type </a:t>
            </a:r>
            <a:r>
              <a:rPr lang="en-US" sz="2000" dirty="0">
                <a:solidFill>
                  <a:prstClr val="black"/>
                </a:solidFill>
              </a:rPr>
              <a:t>– There are two cable parameters needed - Velocity of Propagation and Cable Loss.</a:t>
            </a:r>
          </a:p>
          <a:p>
            <a:pPr lvl="0"/>
            <a:endParaRPr lang="en-US" sz="2000" dirty="0">
              <a:solidFill>
                <a:prstClr val="black"/>
              </a:solidFill>
            </a:endParaRPr>
          </a:p>
          <a:p>
            <a:pPr lvl="0"/>
            <a:r>
              <a:rPr lang="en-US" sz="2000" b="1" dirty="0">
                <a:solidFill>
                  <a:prstClr val="black"/>
                </a:solidFill>
              </a:rPr>
              <a:t>Velocity of Propagation</a:t>
            </a:r>
            <a:r>
              <a:rPr lang="en-US" sz="2000" dirty="0">
                <a:solidFill>
                  <a:prstClr val="black"/>
                </a:solidFill>
              </a:rPr>
              <a:t>, i</a:t>
            </a:r>
            <a:r>
              <a:rPr lang="en-US" altLang="en-US" sz="2000" dirty="0"/>
              <a:t>s the reduction in signal speed as radio waves travel through a medium other than free space. It is also known as Velocity Factor.  Entered incorrectly, it affects the distance of a DTF sweep.</a:t>
            </a:r>
            <a:endParaRPr lang="en-US" sz="2000" dirty="0">
              <a:solidFill>
                <a:prstClr val="black"/>
              </a:solidFill>
            </a:endParaRPr>
          </a:p>
          <a:p>
            <a:pPr lvl="0"/>
            <a:endParaRPr lang="en-US" sz="2000" dirty="0">
              <a:solidFill>
                <a:prstClr val="black"/>
              </a:solidFill>
            </a:endParaRPr>
          </a:p>
          <a:p>
            <a:r>
              <a:rPr lang="en-US" sz="2000" b="1" dirty="0">
                <a:solidFill>
                  <a:prstClr val="black"/>
                </a:solidFill>
              </a:rPr>
              <a:t>Cable Loss </a:t>
            </a:r>
            <a:r>
              <a:rPr lang="en-US" sz="2000" dirty="0">
                <a:solidFill>
                  <a:prstClr val="black"/>
                </a:solidFill>
              </a:rPr>
              <a:t>– This i</a:t>
            </a:r>
            <a:r>
              <a:rPr lang="en-US" altLang="en-US" sz="2000" dirty="0"/>
              <a:t>s how much power is being lost within the line or in individual components.  It may also be called Insertion Loss, Cable Loss or Attenuation, and it is a manufacturer’s specification.  Entered incorrectly, it will affect the amplitude of a DTF sweep.</a:t>
            </a:r>
          </a:p>
          <a:p>
            <a:pPr lvl="0"/>
            <a:endParaRPr lang="en-US" sz="2000" dirty="0">
              <a:solidFill>
                <a:prstClr val="black"/>
              </a:solidFill>
            </a:endParaRPr>
          </a:p>
          <a:p>
            <a:r>
              <a:rPr lang="en-US" sz="2000" dirty="0"/>
              <a:t>Entering the wrong Velocity of Propagation or Cable Loss is cumulative with cable length, and becomes more pronounced with distance, meaning the further away from the test port the more error that is introduced.</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sz="3200" dirty="0"/>
              <a:t>Cable Information</a:t>
            </a:r>
          </a:p>
        </p:txBody>
      </p:sp>
    </p:spTree>
    <p:extLst>
      <p:ext uri="{BB962C8B-B14F-4D97-AF65-F5344CB8AC3E}">
        <p14:creationId xmlns:p14="http://schemas.microsoft.com/office/powerpoint/2010/main" val="365374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1000"/>
                                        <p:tgtEl>
                                          <p:spTgt spid="2">
                                            <p:txEl>
                                              <p:pRg st="7" end="7"/>
                                            </p:txEl>
                                          </p:spTgt>
                                        </p:tgtEl>
                                      </p:cBhvr>
                                    </p:animEffect>
                                    <p:anim calcmode="lin" valueType="num">
                                      <p:cBhvr>
                                        <p:cTn id="2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45A5AC-F7A5-427E-A4EA-BA6AC0E11B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15872" y="1638048"/>
            <a:ext cx="7003174" cy="3786860"/>
          </a:xfrm>
          <a:prstGeom prst="rect">
            <a:avLst/>
          </a:prstGeom>
        </p:spPr>
      </p:pic>
      <p:sp>
        <p:nvSpPr>
          <p:cNvPr id="2" name="Text Placeholder 1">
            <a:extLst>
              <a:ext uri="{FF2B5EF4-FFF2-40B4-BE49-F238E27FC236}">
                <a16:creationId xmlns:a16="http://schemas.microsoft.com/office/drawing/2014/main" id="{27900444-9F74-4F32-AB2F-7A405E3E8F7C}"/>
              </a:ext>
            </a:extLst>
          </p:cNvPr>
          <p:cNvSpPr>
            <a:spLocks noGrp="1"/>
          </p:cNvSpPr>
          <p:nvPr>
            <p:ph type="body" sz="quarter" idx="10"/>
          </p:nvPr>
        </p:nvSpPr>
        <p:spPr/>
        <p:txBody>
          <a:bodyPr lIns="0" tIns="0" rIns="0" bIns="0" anchor="t">
            <a:normAutofit lnSpcReduction="10000"/>
          </a:bodyPr>
          <a:lstStyle/>
          <a:p>
            <a:pPr lvl="0"/>
            <a:r>
              <a:rPr lang="en-US" sz="2000" dirty="0">
                <a:solidFill>
                  <a:prstClr val="black"/>
                </a:solidFill>
              </a:rPr>
              <a:t>Diagram of your system – Helpful, but not always possible.  Without a diagram it is difficult to tell what you are looking at, and anything you see is a guess.</a:t>
            </a: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endParaRPr lang="en-US" sz="2000" dirty="0">
              <a:solidFill>
                <a:prstClr val="black"/>
              </a:solidFill>
            </a:endParaRPr>
          </a:p>
          <a:p>
            <a:pPr lvl="0"/>
            <a:r>
              <a:rPr lang="en-US" sz="2000" dirty="0">
                <a:solidFill>
                  <a:prstClr val="black"/>
                </a:solidFill>
              </a:rPr>
              <a:t>Total Length of your system – add 10-20% to the stop distance.  This will allow the entire system and all components to be displayed on the analyzer.</a:t>
            </a:r>
            <a:r>
              <a:rPr lang="en-US" altLang="en-US" sz="2000" b="1" dirty="0">
                <a:solidFill>
                  <a:prstClr val="black"/>
                </a:solidFill>
              </a:rPr>
              <a:t> </a:t>
            </a:r>
          </a:p>
          <a:p>
            <a:pPr marL="344488" indent="-344488">
              <a:buFont typeface="Arial" panose="020B0604020202020204" pitchFamily="34" charset="0"/>
              <a:buChar char="•"/>
            </a:pPr>
            <a:endParaRPr lang="en-US" sz="2000" dirty="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p:txBody>
      </p:sp>
      <p:sp>
        <p:nvSpPr>
          <p:cNvPr id="3" name="Text Placeholder 2">
            <a:extLst>
              <a:ext uri="{FF2B5EF4-FFF2-40B4-BE49-F238E27FC236}">
                <a16:creationId xmlns:a16="http://schemas.microsoft.com/office/drawing/2014/main" id="{58849314-9A00-44BD-AAEC-1CF4A0202425}"/>
              </a:ext>
            </a:extLst>
          </p:cNvPr>
          <p:cNvSpPr>
            <a:spLocks noGrp="1"/>
          </p:cNvSpPr>
          <p:nvPr>
            <p:ph type="body" sz="quarter" idx="11"/>
          </p:nvPr>
        </p:nvSpPr>
        <p:spPr/>
        <p:txBody>
          <a:bodyPr/>
          <a:lstStyle/>
          <a:p>
            <a:r>
              <a:rPr lang="en-US" sz="3200" dirty="0"/>
              <a:t>System Diagram</a:t>
            </a:r>
          </a:p>
        </p:txBody>
      </p:sp>
    </p:spTree>
    <p:extLst>
      <p:ext uri="{BB962C8B-B14F-4D97-AF65-F5344CB8AC3E}">
        <p14:creationId xmlns:p14="http://schemas.microsoft.com/office/powerpoint/2010/main" val="236690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4" end="14"/>
                                            </p:txEl>
                                          </p:spTgt>
                                        </p:tgtEl>
                                        <p:attrNameLst>
                                          <p:attrName>style.visibility</p:attrName>
                                        </p:attrNameLst>
                                      </p:cBhvr>
                                      <p:to>
                                        <p:strVal val="visible"/>
                                      </p:to>
                                    </p:set>
                                    <p:animEffect transition="in" filter="fade">
                                      <p:cBhvr>
                                        <p:cTn id="14" dur="1000"/>
                                        <p:tgtEl>
                                          <p:spTgt spid="2">
                                            <p:txEl>
                                              <p:pRg st="14" end="14"/>
                                            </p:txEl>
                                          </p:spTgt>
                                        </p:tgtEl>
                                      </p:cBhvr>
                                    </p:animEffect>
                                    <p:anim calcmode="lin" valueType="num">
                                      <p:cBhvr>
                                        <p:cTn id="15"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Bird PowerPoint Presentation">
      <a:dk1>
        <a:sysClr val="windowText" lastClr="000000"/>
      </a:dk1>
      <a:lt1>
        <a:sysClr val="window" lastClr="FFFFFF"/>
      </a:lt1>
      <a:dk2>
        <a:srgbClr val="00246D"/>
      </a:dk2>
      <a:lt2>
        <a:srgbClr val="EEECE1"/>
      </a:lt2>
      <a:accent1>
        <a:srgbClr val="00246D"/>
      </a:accent1>
      <a:accent2>
        <a:srgbClr val="225694"/>
      </a:accent2>
      <a:accent3>
        <a:srgbClr val="0369B2"/>
      </a:accent3>
      <a:accent4>
        <a:srgbClr val="1280C3"/>
      </a:accent4>
      <a:accent5>
        <a:srgbClr val="41A0D0"/>
      </a:accent5>
      <a:accent6>
        <a:srgbClr val="09C0E0"/>
      </a:accent6>
      <a:hlink>
        <a:srgbClr val="1280C3"/>
      </a:hlink>
      <a:folHlink>
        <a:srgbClr val="00246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Bird PowerPoint Presentation">
      <a:dk1>
        <a:sysClr val="windowText" lastClr="000000"/>
      </a:dk1>
      <a:lt1>
        <a:sysClr val="window" lastClr="FFFFFF"/>
      </a:lt1>
      <a:dk2>
        <a:srgbClr val="00246D"/>
      </a:dk2>
      <a:lt2>
        <a:srgbClr val="EEECE1"/>
      </a:lt2>
      <a:accent1>
        <a:srgbClr val="00246D"/>
      </a:accent1>
      <a:accent2>
        <a:srgbClr val="225694"/>
      </a:accent2>
      <a:accent3>
        <a:srgbClr val="0369B2"/>
      </a:accent3>
      <a:accent4>
        <a:srgbClr val="1280C3"/>
      </a:accent4>
      <a:accent5>
        <a:srgbClr val="41A0D0"/>
      </a:accent5>
      <a:accent6>
        <a:srgbClr val="09C0E0"/>
      </a:accent6>
      <a:hlink>
        <a:srgbClr val="1280C3"/>
      </a:hlink>
      <a:folHlink>
        <a:srgbClr val="00246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rd-PPT-Template.potx" id="{89E97568-C621-4207-95C7-A7FFE51A6913}" vid="{4528A619-19CE-4C35-804B-F1689D528BF7}"/>
    </a:ext>
  </a:extLst>
</a:theme>
</file>

<file path=ppt/theme/theme4.xml><?xml version="1.0" encoding="utf-8"?>
<a:theme xmlns:a="http://schemas.openxmlformats.org/drawingml/2006/main" name="3_Custom Design">
  <a:themeElements>
    <a:clrScheme name="Bird PowerPoint Presentation">
      <a:dk1>
        <a:sysClr val="windowText" lastClr="000000"/>
      </a:dk1>
      <a:lt1>
        <a:sysClr val="window" lastClr="FFFFFF"/>
      </a:lt1>
      <a:dk2>
        <a:srgbClr val="00246D"/>
      </a:dk2>
      <a:lt2>
        <a:srgbClr val="EEECE1"/>
      </a:lt2>
      <a:accent1>
        <a:srgbClr val="00246D"/>
      </a:accent1>
      <a:accent2>
        <a:srgbClr val="225694"/>
      </a:accent2>
      <a:accent3>
        <a:srgbClr val="0369B2"/>
      </a:accent3>
      <a:accent4>
        <a:srgbClr val="1280C3"/>
      </a:accent4>
      <a:accent5>
        <a:srgbClr val="41A0D0"/>
      </a:accent5>
      <a:accent6>
        <a:srgbClr val="09C0E0"/>
      </a:accent6>
      <a:hlink>
        <a:srgbClr val="1280C3"/>
      </a:hlink>
      <a:folHlink>
        <a:srgbClr val="00246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rd-PPT-Template.potx" id="{89E97568-C621-4207-95C7-A7FFE51A6913}" vid="{62121381-CF5B-45E9-9409-19F6C480FD15}"/>
    </a:ext>
  </a:extLst>
</a:theme>
</file>

<file path=ppt/theme/theme5.xml><?xml version="1.0" encoding="utf-8"?>
<a:theme xmlns:a="http://schemas.openxmlformats.org/drawingml/2006/main" name="5_Custom Design">
  <a:themeElements>
    <a:clrScheme name="Bird PowerPoint Presentation">
      <a:dk1>
        <a:sysClr val="windowText" lastClr="000000"/>
      </a:dk1>
      <a:lt1>
        <a:sysClr val="window" lastClr="FFFFFF"/>
      </a:lt1>
      <a:dk2>
        <a:srgbClr val="00246D"/>
      </a:dk2>
      <a:lt2>
        <a:srgbClr val="EEECE1"/>
      </a:lt2>
      <a:accent1>
        <a:srgbClr val="00246D"/>
      </a:accent1>
      <a:accent2>
        <a:srgbClr val="225694"/>
      </a:accent2>
      <a:accent3>
        <a:srgbClr val="0369B2"/>
      </a:accent3>
      <a:accent4>
        <a:srgbClr val="1280C3"/>
      </a:accent4>
      <a:accent5>
        <a:srgbClr val="41A0D0"/>
      </a:accent5>
      <a:accent6>
        <a:srgbClr val="09C0E0"/>
      </a:accent6>
      <a:hlink>
        <a:srgbClr val="1280C3"/>
      </a:hlink>
      <a:folHlink>
        <a:srgbClr val="00246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rd-PPT-Template.potx" id="{89E97568-C621-4207-95C7-A7FFE51A6913}" vid="{4528A619-19CE-4C35-804B-F1689D528BF7}"/>
    </a:ext>
  </a:extLst>
</a:theme>
</file>

<file path=ppt/theme/theme6.xml><?xml version="1.0" encoding="utf-8"?>
<a:theme xmlns:a="http://schemas.openxmlformats.org/drawingml/2006/main" name="6_Custom Design">
  <a:themeElements>
    <a:clrScheme name="Bird PowerPoint Presentation">
      <a:dk1>
        <a:sysClr val="windowText" lastClr="000000"/>
      </a:dk1>
      <a:lt1>
        <a:sysClr val="window" lastClr="FFFFFF"/>
      </a:lt1>
      <a:dk2>
        <a:srgbClr val="00246D"/>
      </a:dk2>
      <a:lt2>
        <a:srgbClr val="EEECE1"/>
      </a:lt2>
      <a:accent1>
        <a:srgbClr val="00246D"/>
      </a:accent1>
      <a:accent2>
        <a:srgbClr val="225694"/>
      </a:accent2>
      <a:accent3>
        <a:srgbClr val="0369B2"/>
      </a:accent3>
      <a:accent4>
        <a:srgbClr val="1280C3"/>
      </a:accent4>
      <a:accent5>
        <a:srgbClr val="41A0D0"/>
      </a:accent5>
      <a:accent6>
        <a:srgbClr val="09C0E0"/>
      </a:accent6>
      <a:hlink>
        <a:srgbClr val="1280C3"/>
      </a:hlink>
      <a:folHlink>
        <a:srgbClr val="00246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rd-PPT-Template.potx" id="{89E97568-C621-4207-95C7-A7FFE51A6913}" vid="{62121381-CF5B-45E9-9409-19F6C480FD1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3BE50D59E077418095F6B8F4E39BF3" ma:contentTypeVersion="7" ma:contentTypeDescription="Create a new document." ma:contentTypeScope="" ma:versionID="a63e7e670622cc19741843df3205ff1b">
  <xsd:schema xmlns:xsd="http://www.w3.org/2001/XMLSchema" xmlns:xs="http://www.w3.org/2001/XMLSchema" xmlns:p="http://schemas.microsoft.com/office/2006/metadata/properties" xmlns:ns2="e5fd2c17-b9d9-4086-a1a7-92a3aedb4508" targetNamespace="http://schemas.microsoft.com/office/2006/metadata/properties" ma:root="true" ma:fieldsID="3e227280e02312ee715095e39a5aebf6" ns2:_="">
    <xsd:import namespace="e5fd2c17-b9d9-4086-a1a7-92a3aedb450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fd2c17-b9d9-4086-a1a7-92a3aedb45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A5C157-D716-487F-972B-2A0EEA89F41B}">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e5fd2c17-b9d9-4086-a1a7-92a3aedb4508"/>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D8DC6BC-9E75-4867-A26C-C440D4E49FDA}">
  <ds:schemaRefs>
    <ds:schemaRef ds:uri="http://schemas.microsoft.com/sharepoint/v3/contenttype/forms"/>
  </ds:schemaRefs>
</ds:datastoreItem>
</file>

<file path=customXml/itemProps3.xml><?xml version="1.0" encoding="utf-8"?>
<ds:datastoreItem xmlns:ds="http://schemas.openxmlformats.org/officeDocument/2006/customXml" ds:itemID="{7242A3C5-7771-43B6-BB3F-D99295A88D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fd2c17-b9d9-4086-a1a7-92a3aedb4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8019</TotalTime>
  <Words>1523</Words>
  <Application>Microsoft Office PowerPoint</Application>
  <PresentationFormat>Widescreen</PresentationFormat>
  <Paragraphs>355</Paragraphs>
  <Slides>28</Slides>
  <Notes>8</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28</vt:i4>
      </vt:variant>
    </vt:vector>
  </HeadingPairs>
  <TitlesOfParts>
    <vt:vector size="40" baseType="lpstr">
      <vt:lpstr>Arial</vt:lpstr>
      <vt:lpstr>Calibri</vt:lpstr>
      <vt:lpstr>Centaur</vt:lpstr>
      <vt:lpstr>Myriad Pro</vt:lpstr>
      <vt:lpstr>Myriad Pro Cond</vt:lpstr>
      <vt:lpstr>Times New Roman</vt:lpstr>
      <vt:lpstr>4_Custom Design</vt:lpstr>
      <vt:lpstr>1_Custom Design</vt:lpstr>
      <vt:lpstr>2_Custom Design</vt:lpstr>
      <vt:lpstr>3_Custom Design</vt:lpstr>
      <vt:lpstr>5_Custom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Specht</dc:creator>
  <cp:lastModifiedBy>Mike Gathergood</cp:lastModifiedBy>
  <cp:revision>276</cp:revision>
  <cp:lastPrinted>2020-04-22T14:28:50Z</cp:lastPrinted>
  <dcterms:created xsi:type="dcterms:W3CDTF">2020-04-06T15:08:00Z</dcterms:created>
  <dcterms:modified xsi:type="dcterms:W3CDTF">2020-06-05T11:27:25Z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0x010100563BE50D59E077418095F6B8F4E39BF3</vt:lpwstr>
  </property>
</Properties>
</file>