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8" r:id="rId6"/>
    <p:sldMasterId id="2147483703" r:id="rId7"/>
  </p:sldMasterIdLst>
  <p:notesMasterIdLst>
    <p:notesMasterId r:id="rId35"/>
  </p:notesMasterIdLst>
  <p:sldIdLst>
    <p:sldId id="257" r:id="rId8"/>
    <p:sldId id="1159" r:id="rId9"/>
    <p:sldId id="1129" r:id="rId10"/>
    <p:sldId id="1130" r:id="rId11"/>
    <p:sldId id="1128" r:id="rId12"/>
    <p:sldId id="1101" r:id="rId13"/>
    <p:sldId id="1090" r:id="rId14"/>
    <p:sldId id="974" r:id="rId15"/>
    <p:sldId id="980" r:id="rId16"/>
    <p:sldId id="1091" r:id="rId17"/>
    <p:sldId id="1092" r:id="rId18"/>
    <p:sldId id="1161" r:id="rId19"/>
    <p:sldId id="1157" r:id="rId20"/>
    <p:sldId id="1119" r:id="rId21"/>
    <p:sldId id="1138" r:id="rId22"/>
    <p:sldId id="1139" r:id="rId23"/>
    <p:sldId id="1160" r:id="rId24"/>
    <p:sldId id="983" r:id="rId25"/>
    <p:sldId id="1093" r:id="rId26"/>
    <p:sldId id="1144" r:id="rId27"/>
    <p:sldId id="1145" r:id="rId28"/>
    <p:sldId id="263" r:id="rId29"/>
    <p:sldId id="1153" r:id="rId30"/>
    <p:sldId id="1137" r:id="rId31"/>
    <p:sldId id="971" r:id="rId32"/>
    <p:sldId id="1147"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Wright" initials="KW" lastIdx="4" clrIdx="0">
    <p:extLst>
      <p:ext uri="{19B8F6BF-5375-455C-9EA6-DF929625EA0E}">
        <p15:presenceInfo xmlns:p15="http://schemas.microsoft.com/office/powerpoint/2012/main" userId="S::kwright@bird-technologies.com::5e7d18be-dc0b-4c22-b228-a99e75fc54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87" autoAdjust="0"/>
  </p:normalViewPr>
  <p:slideViewPr>
    <p:cSldViewPr snapToGrid="0">
      <p:cViewPr varScale="1">
        <p:scale>
          <a:sx n="45" d="100"/>
          <a:sy n="45" d="100"/>
        </p:scale>
        <p:origin x="1674" y="60"/>
      </p:cViewPr>
      <p:guideLst/>
    </p:cSldViewPr>
  </p:slideViewPr>
  <p:notesTextViewPr>
    <p:cViewPr>
      <p:scale>
        <a:sx n="3" d="2"/>
        <a:sy n="3" d="2"/>
      </p:scale>
      <p:origin x="0" y="0"/>
    </p:cViewPr>
  </p:notesTextViewPr>
  <p:sorterViewPr>
    <p:cViewPr varScale="1">
      <p:scale>
        <a:sx n="100" d="100"/>
        <a:sy n="100" d="100"/>
      </p:scale>
      <p:origin x="0" y="-3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2921E-4610-422A-BAB6-FF31D63FE5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E3FFAAE-6DE3-4D6E-BAAA-043F46BC1AAB}">
      <dgm:prSet phldrT="[Text]"/>
      <dgm:spPr/>
      <dgm:t>
        <a:bodyPr/>
        <a:lstStyle/>
        <a:p>
          <a:r>
            <a:rPr lang="en-US" dirty="0"/>
            <a:t>Features</a:t>
          </a:r>
        </a:p>
      </dgm:t>
    </dgm:pt>
    <dgm:pt modelId="{44F62B2E-0A6C-493D-B048-8AD1EDFDD497}" type="parTrans" cxnId="{D57E8E14-19CB-4529-AE26-582A5AD819B2}">
      <dgm:prSet/>
      <dgm:spPr/>
      <dgm:t>
        <a:bodyPr/>
        <a:lstStyle/>
        <a:p>
          <a:endParaRPr lang="en-US"/>
        </a:p>
      </dgm:t>
    </dgm:pt>
    <dgm:pt modelId="{67465A8C-161A-43FB-B799-B309FC313B26}" type="sibTrans" cxnId="{D57E8E14-19CB-4529-AE26-582A5AD819B2}">
      <dgm:prSet/>
      <dgm:spPr/>
      <dgm:t>
        <a:bodyPr/>
        <a:lstStyle/>
        <a:p>
          <a:endParaRPr lang="en-US"/>
        </a:p>
      </dgm:t>
    </dgm:pt>
    <dgm:pt modelId="{63F0DA0E-49E8-4B13-9BDF-688E91E85692}">
      <dgm:prSet phldrT="[Text]"/>
      <dgm:spPr/>
      <dgm:t>
        <a:bodyPr/>
        <a:lstStyle/>
        <a:p>
          <a:r>
            <a:rPr lang="en-US" b="0" i="0" dirty="0"/>
            <a:t>Applications</a:t>
          </a:r>
          <a:endParaRPr lang="en-US" dirty="0"/>
        </a:p>
      </dgm:t>
    </dgm:pt>
    <dgm:pt modelId="{6F18BB50-E577-48E9-AA67-9A9D059FBD2E}" type="parTrans" cxnId="{7E5CAB3E-4142-496A-BB95-3B2B62574699}">
      <dgm:prSet/>
      <dgm:spPr/>
      <dgm:t>
        <a:bodyPr/>
        <a:lstStyle/>
        <a:p>
          <a:endParaRPr lang="en-US"/>
        </a:p>
      </dgm:t>
    </dgm:pt>
    <dgm:pt modelId="{AF13C3B7-A922-431D-A569-5E02B8484B17}" type="sibTrans" cxnId="{7E5CAB3E-4142-496A-BB95-3B2B62574699}">
      <dgm:prSet/>
      <dgm:spPr/>
      <dgm:t>
        <a:bodyPr/>
        <a:lstStyle/>
        <a:p>
          <a:endParaRPr lang="en-US"/>
        </a:p>
      </dgm:t>
    </dgm:pt>
    <dgm:pt modelId="{E1846BF7-D817-4BC4-AE34-8D9F9C5F4A7C}">
      <dgm:prSet phldrT="[Text]"/>
      <dgm:spPr/>
      <dgm:t>
        <a:bodyPr/>
        <a:lstStyle/>
        <a:p>
          <a:pPr>
            <a:buNone/>
          </a:pPr>
          <a:r>
            <a:rPr lang="en-US" b="1" dirty="0">
              <a:latin typeface="+mn-lt"/>
              <a:cs typeface="Arial" charset="0"/>
            </a:rPr>
            <a:t>Measure/Match – Frequency Response</a:t>
          </a:r>
          <a:endParaRPr lang="en-US" dirty="0"/>
        </a:p>
      </dgm:t>
    </dgm:pt>
    <dgm:pt modelId="{22DD8544-6DFE-451E-936C-95E1C55024B4}" type="parTrans" cxnId="{53FC6F58-137E-4A9B-9190-A6F543676D88}">
      <dgm:prSet/>
      <dgm:spPr/>
      <dgm:t>
        <a:bodyPr/>
        <a:lstStyle/>
        <a:p>
          <a:endParaRPr lang="en-US"/>
        </a:p>
      </dgm:t>
    </dgm:pt>
    <dgm:pt modelId="{7A0C05DF-B205-43C8-AF77-E4D6C0F756EA}" type="sibTrans" cxnId="{53FC6F58-137E-4A9B-9190-A6F543676D88}">
      <dgm:prSet/>
      <dgm:spPr/>
      <dgm:t>
        <a:bodyPr/>
        <a:lstStyle/>
        <a:p>
          <a:endParaRPr lang="en-US"/>
        </a:p>
      </dgm:t>
    </dgm:pt>
    <dgm:pt modelId="{9C588D35-0AA5-4DDC-A360-173458940A8E}">
      <dgm:prSet/>
      <dgm:spPr/>
      <dgm:t>
        <a:bodyPr/>
        <a:lstStyle/>
        <a:p>
          <a:r>
            <a:rPr lang="en-US" b="0" dirty="0">
              <a:latin typeface="+mn-lt"/>
              <a:cs typeface="Arial" charset="0"/>
            </a:rPr>
            <a:t>Results in a highly reliable assessment of the health of critical components in your system.</a:t>
          </a:r>
        </a:p>
      </dgm:t>
    </dgm:pt>
    <dgm:pt modelId="{7D7CA786-D0CD-4D7B-A1FE-9AFBC48D9D38}" type="parTrans" cxnId="{39DEEDFD-4C5F-48EF-B2AC-59C1D1C4CB3F}">
      <dgm:prSet/>
      <dgm:spPr/>
      <dgm:t>
        <a:bodyPr/>
        <a:lstStyle/>
        <a:p>
          <a:endParaRPr lang="en-US"/>
        </a:p>
      </dgm:t>
    </dgm:pt>
    <dgm:pt modelId="{79587CD4-DBF1-4C27-B882-6AE82F89DD4F}" type="sibTrans" cxnId="{39DEEDFD-4C5F-48EF-B2AC-59C1D1C4CB3F}">
      <dgm:prSet/>
      <dgm:spPr/>
      <dgm:t>
        <a:bodyPr/>
        <a:lstStyle/>
        <a:p>
          <a:endParaRPr lang="en-US"/>
        </a:p>
      </dgm:t>
    </dgm:pt>
    <dgm:pt modelId="{E7E37CC3-97D6-4B0F-BE2E-AAA4BA72C3DB}">
      <dgm:prSet/>
      <dgm:spPr/>
      <dgm:t>
        <a:bodyPr/>
        <a:lstStyle/>
        <a:p>
          <a:pPr>
            <a:buNone/>
          </a:pPr>
          <a:r>
            <a:rPr lang="en-US" b="1" dirty="0">
              <a:latin typeface="+mn-lt"/>
              <a:cs typeface="Arial" charset="0"/>
            </a:rPr>
            <a:t>Cable Loss</a:t>
          </a:r>
        </a:p>
      </dgm:t>
    </dgm:pt>
    <dgm:pt modelId="{496D9D01-6167-44D3-A475-5895DA6780EB}" type="parTrans" cxnId="{331C5421-E9C1-4BC9-B153-87CEA1714ABD}">
      <dgm:prSet/>
      <dgm:spPr/>
      <dgm:t>
        <a:bodyPr/>
        <a:lstStyle/>
        <a:p>
          <a:endParaRPr lang="en-US"/>
        </a:p>
      </dgm:t>
    </dgm:pt>
    <dgm:pt modelId="{6241040A-3C06-4677-B357-E6DE37365CC8}" type="sibTrans" cxnId="{331C5421-E9C1-4BC9-B153-87CEA1714ABD}">
      <dgm:prSet/>
      <dgm:spPr/>
      <dgm:t>
        <a:bodyPr/>
        <a:lstStyle/>
        <a:p>
          <a:endParaRPr lang="en-US"/>
        </a:p>
      </dgm:t>
    </dgm:pt>
    <dgm:pt modelId="{E57DF606-6573-4283-B6FA-2E66CD9E9B2D}">
      <dgm:prSet/>
      <dgm:spPr/>
      <dgm:t>
        <a:bodyPr/>
        <a:lstStyle/>
        <a:p>
          <a:r>
            <a:rPr lang="en-US" b="0" dirty="0">
              <a:latin typeface="+mn-lt"/>
              <a:cs typeface="Arial" charset="0"/>
            </a:rPr>
            <a:t>Measures Insertion Loss of the cable system over a given frequency range.</a:t>
          </a:r>
        </a:p>
      </dgm:t>
    </dgm:pt>
    <dgm:pt modelId="{3EEF995F-E611-4A39-9FDC-D771C56939D9}" type="parTrans" cxnId="{1E13D49C-B766-4576-8BF2-FCA49BC6C277}">
      <dgm:prSet/>
      <dgm:spPr/>
      <dgm:t>
        <a:bodyPr/>
        <a:lstStyle/>
        <a:p>
          <a:endParaRPr lang="en-US"/>
        </a:p>
      </dgm:t>
    </dgm:pt>
    <dgm:pt modelId="{853B19B4-C20E-422B-8498-898D831A0A5C}" type="sibTrans" cxnId="{1E13D49C-B766-4576-8BF2-FCA49BC6C277}">
      <dgm:prSet/>
      <dgm:spPr/>
      <dgm:t>
        <a:bodyPr/>
        <a:lstStyle/>
        <a:p>
          <a:endParaRPr lang="en-US"/>
        </a:p>
      </dgm:t>
    </dgm:pt>
    <dgm:pt modelId="{78697BAC-81F3-4D62-AFAA-2BBB02C9D13C}">
      <dgm:prSet/>
      <dgm:spPr/>
      <dgm:t>
        <a:bodyPr/>
        <a:lstStyle/>
        <a:p>
          <a:pPr>
            <a:buNone/>
          </a:pPr>
          <a:r>
            <a:rPr lang="en-US" b="1" dirty="0">
              <a:latin typeface="+mn-lt"/>
              <a:cs typeface="Arial" charset="0"/>
            </a:rPr>
            <a:t>Fault Location or DTF mode</a:t>
          </a:r>
        </a:p>
      </dgm:t>
    </dgm:pt>
    <dgm:pt modelId="{4EC84C20-E177-4A7B-B47D-84F8527B8262}" type="parTrans" cxnId="{A29841D0-DDDB-4535-AD6A-1C651184B723}">
      <dgm:prSet/>
      <dgm:spPr/>
      <dgm:t>
        <a:bodyPr/>
        <a:lstStyle/>
        <a:p>
          <a:endParaRPr lang="en-US"/>
        </a:p>
      </dgm:t>
    </dgm:pt>
    <dgm:pt modelId="{CCE5E0E9-8E15-4238-84AD-5DCFED140BF5}" type="sibTrans" cxnId="{A29841D0-DDDB-4535-AD6A-1C651184B723}">
      <dgm:prSet/>
      <dgm:spPr/>
      <dgm:t>
        <a:bodyPr/>
        <a:lstStyle/>
        <a:p>
          <a:endParaRPr lang="en-US"/>
        </a:p>
      </dgm:t>
    </dgm:pt>
    <dgm:pt modelId="{54435060-6155-4678-8C70-91282CC7EBE3}">
      <dgm:prSet/>
      <dgm:spPr/>
      <dgm:t>
        <a:bodyPr/>
        <a:lstStyle/>
        <a:p>
          <a:r>
            <a:rPr lang="en-US" b="0" dirty="0">
              <a:latin typeface="+mn-lt"/>
              <a:cs typeface="Arial" charset="0"/>
            </a:rPr>
            <a:t>Indicates VSWR or Return Loss levels at each point along the cable and antenna system length</a:t>
          </a:r>
          <a:endParaRPr lang="en-US" dirty="0"/>
        </a:p>
      </dgm:t>
    </dgm:pt>
    <dgm:pt modelId="{A03A9758-C109-4848-9EA5-AEFAD4B31971}" type="parTrans" cxnId="{48F7C4C4-F249-4AD9-A43E-B013EF590356}">
      <dgm:prSet/>
      <dgm:spPr/>
      <dgm:t>
        <a:bodyPr/>
        <a:lstStyle/>
        <a:p>
          <a:endParaRPr lang="en-US"/>
        </a:p>
      </dgm:t>
    </dgm:pt>
    <dgm:pt modelId="{56DC3FC5-BC4E-446D-9C9B-6EF1AAB42036}" type="sibTrans" cxnId="{48F7C4C4-F249-4AD9-A43E-B013EF590356}">
      <dgm:prSet/>
      <dgm:spPr/>
      <dgm:t>
        <a:bodyPr/>
        <a:lstStyle/>
        <a:p>
          <a:endParaRPr lang="en-US"/>
        </a:p>
      </dgm:t>
    </dgm:pt>
    <dgm:pt modelId="{38680C50-92D6-4C6F-8D8D-7D948E615A5D}">
      <dgm:prSet/>
      <dgm:spPr/>
      <dgm:t>
        <a:bodyPr/>
        <a:lstStyle/>
        <a:p>
          <a:pPr>
            <a:buFont typeface="Arial" panose="020B0604020202020204" pitchFamily="34" charset="0"/>
            <a:buChar char="•"/>
          </a:pPr>
          <a:r>
            <a:rPr lang="en-US" b="0" i="0" dirty="0"/>
            <a:t>Cellular Networks 3G, 5G (2.4, 4.2 GHz &amp; 600, 850 MHz)</a:t>
          </a:r>
        </a:p>
      </dgm:t>
    </dgm:pt>
    <dgm:pt modelId="{A9261B00-6805-476B-8CAD-3C1772EE4F79}" type="parTrans" cxnId="{09FD6037-BE39-4F7F-89BF-073DA4CEF20C}">
      <dgm:prSet/>
      <dgm:spPr/>
      <dgm:t>
        <a:bodyPr/>
        <a:lstStyle/>
        <a:p>
          <a:endParaRPr lang="en-US"/>
        </a:p>
      </dgm:t>
    </dgm:pt>
    <dgm:pt modelId="{489C5A0C-FA2D-48B4-93D5-0064871EDCBD}" type="sibTrans" cxnId="{09FD6037-BE39-4F7F-89BF-073DA4CEF20C}">
      <dgm:prSet/>
      <dgm:spPr/>
      <dgm:t>
        <a:bodyPr/>
        <a:lstStyle/>
        <a:p>
          <a:endParaRPr lang="en-US"/>
        </a:p>
      </dgm:t>
    </dgm:pt>
    <dgm:pt modelId="{E71223D1-C394-4ADA-9113-E90C01BB1F33}">
      <dgm:prSet/>
      <dgm:spPr/>
      <dgm:t>
        <a:bodyPr/>
        <a:lstStyle/>
        <a:p>
          <a:pPr>
            <a:buFont typeface="Arial" panose="020B0604020202020204" pitchFamily="34" charset="0"/>
            <a:buChar char="•"/>
          </a:pPr>
          <a:r>
            <a:rPr lang="en-US" b="0" i="0" dirty="0"/>
            <a:t>Broadcast</a:t>
          </a:r>
        </a:p>
      </dgm:t>
    </dgm:pt>
    <dgm:pt modelId="{54EBBF14-98B2-48D5-A186-191C5D503CBD}" type="parTrans" cxnId="{FFC1AD4D-A1D6-48FF-BD33-57667B7DC656}">
      <dgm:prSet/>
      <dgm:spPr/>
      <dgm:t>
        <a:bodyPr/>
        <a:lstStyle/>
        <a:p>
          <a:endParaRPr lang="en-US"/>
        </a:p>
      </dgm:t>
    </dgm:pt>
    <dgm:pt modelId="{886B8836-1238-4D82-B843-1B1D08766D8A}" type="sibTrans" cxnId="{FFC1AD4D-A1D6-48FF-BD33-57667B7DC656}">
      <dgm:prSet/>
      <dgm:spPr/>
      <dgm:t>
        <a:bodyPr/>
        <a:lstStyle/>
        <a:p>
          <a:endParaRPr lang="en-US"/>
        </a:p>
      </dgm:t>
    </dgm:pt>
    <dgm:pt modelId="{9B9C1056-41A4-4AF1-9AB1-844A76E31647}">
      <dgm:prSet/>
      <dgm:spPr/>
      <dgm:t>
        <a:bodyPr/>
        <a:lstStyle/>
        <a:p>
          <a:pPr>
            <a:buFont typeface="Arial" panose="020B0604020202020204" pitchFamily="34" charset="0"/>
            <a:buChar char="•"/>
          </a:pPr>
          <a:r>
            <a:rPr lang="en-US" b="0" i="0"/>
            <a:t>Paging</a:t>
          </a:r>
        </a:p>
      </dgm:t>
    </dgm:pt>
    <dgm:pt modelId="{F7E916A6-A37D-44C6-8E55-62CAA40D2E81}" type="parTrans" cxnId="{51041138-FFC1-49F3-8B73-5AB320C3DCE8}">
      <dgm:prSet/>
      <dgm:spPr/>
      <dgm:t>
        <a:bodyPr/>
        <a:lstStyle/>
        <a:p>
          <a:endParaRPr lang="en-US"/>
        </a:p>
      </dgm:t>
    </dgm:pt>
    <dgm:pt modelId="{419CEF6E-6774-47B4-85B0-6929273740FA}" type="sibTrans" cxnId="{51041138-FFC1-49F3-8B73-5AB320C3DCE8}">
      <dgm:prSet/>
      <dgm:spPr/>
      <dgm:t>
        <a:bodyPr/>
        <a:lstStyle/>
        <a:p>
          <a:endParaRPr lang="en-US"/>
        </a:p>
      </dgm:t>
    </dgm:pt>
    <dgm:pt modelId="{6EAFB3D5-2E67-47DA-864B-D7AE0031037A}">
      <dgm:prSet/>
      <dgm:spPr/>
      <dgm:t>
        <a:bodyPr/>
        <a:lstStyle/>
        <a:p>
          <a:pPr>
            <a:buFont typeface="Arial" panose="020B0604020202020204" pitchFamily="34" charset="0"/>
            <a:buChar char="•"/>
          </a:pPr>
          <a:r>
            <a:rPr lang="en-US" b="0" i="0"/>
            <a:t>Government</a:t>
          </a:r>
        </a:p>
      </dgm:t>
    </dgm:pt>
    <dgm:pt modelId="{2275787D-A7DA-448B-BFFD-7E6EC2ECEC7C}" type="parTrans" cxnId="{ECE45D39-1AB0-4715-A13D-C0E6AD371700}">
      <dgm:prSet/>
      <dgm:spPr/>
      <dgm:t>
        <a:bodyPr/>
        <a:lstStyle/>
        <a:p>
          <a:endParaRPr lang="en-US"/>
        </a:p>
      </dgm:t>
    </dgm:pt>
    <dgm:pt modelId="{76EE7508-44A1-4364-8921-9596BFCE90C1}" type="sibTrans" cxnId="{ECE45D39-1AB0-4715-A13D-C0E6AD371700}">
      <dgm:prSet/>
      <dgm:spPr/>
      <dgm:t>
        <a:bodyPr/>
        <a:lstStyle/>
        <a:p>
          <a:endParaRPr lang="en-US"/>
        </a:p>
      </dgm:t>
    </dgm:pt>
    <dgm:pt modelId="{951F0E79-3234-45C5-9CC3-0F8CA2C5FD66}">
      <dgm:prSet/>
      <dgm:spPr/>
      <dgm:t>
        <a:bodyPr/>
        <a:lstStyle/>
        <a:p>
          <a:pPr>
            <a:buFont typeface="Arial" panose="020B0604020202020204" pitchFamily="34" charset="0"/>
            <a:buChar char="•"/>
          </a:pPr>
          <a:r>
            <a:rPr lang="en-US" b="0" i="0"/>
            <a:t>Tactical Military</a:t>
          </a:r>
        </a:p>
      </dgm:t>
    </dgm:pt>
    <dgm:pt modelId="{C3B98C14-76D7-4DAB-9196-958614EC06B4}" type="parTrans" cxnId="{890B06D3-E00F-4FDB-8EA4-7CFE0EDA1FA4}">
      <dgm:prSet/>
      <dgm:spPr/>
      <dgm:t>
        <a:bodyPr/>
        <a:lstStyle/>
        <a:p>
          <a:endParaRPr lang="en-US"/>
        </a:p>
      </dgm:t>
    </dgm:pt>
    <dgm:pt modelId="{1B59F456-0A4B-45A1-B5B0-6C620CA65A73}" type="sibTrans" cxnId="{890B06D3-E00F-4FDB-8EA4-7CFE0EDA1FA4}">
      <dgm:prSet/>
      <dgm:spPr/>
      <dgm:t>
        <a:bodyPr/>
        <a:lstStyle/>
        <a:p>
          <a:endParaRPr lang="en-US"/>
        </a:p>
      </dgm:t>
    </dgm:pt>
    <dgm:pt modelId="{55443DBD-CF18-4102-88EE-B00CA57C8BBB}">
      <dgm:prSet/>
      <dgm:spPr/>
      <dgm:t>
        <a:bodyPr/>
        <a:lstStyle/>
        <a:p>
          <a:pPr>
            <a:buFont typeface="Arial" panose="020B0604020202020204" pitchFamily="34" charset="0"/>
            <a:buChar char="•"/>
          </a:pPr>
          <a:r>
            <a:rPr lang="en-US" b="0" i="0"/>
            <a:t>Microwave</a:t>
          </a:r>
        </a:p>
      </dgm:t>
    </dgm:pt>
    <dgm:pt modelId="{2868735B-9C8D-48E8-AFFB-E2EFEBBE52F9}" type="parTrans" cxnId="{E03DF1EB-2B4A-462D-BC84-AD42C3BFB6AC}">
      <dgm:prSet/>
      <dgm:spPr/>
      <dgm:t>
        <a:bodyPr/>
        <a:lstStyle/>
        <a:p>
          <a:endParaRPr lang="en-US"/>
        </a:p>
      </dgm:t>
    </dgm:pt>
    <dgm:pt modelId="{C11A6028-601F-4A6B-AA35-7199723AA537}" type="sibTrans" cxnId="{E03DF1EB-2B4A-462D-BC84-AD42C3BFB6AC}">
      <dgm:prSet/>
      <dgm:spPr/>
      <dgm:t>
        <a:bodyPr/>
        <a:lstStyle/>
        <a:p>
          <a:endParaRPr lang="en-US"/>
        </a:p>
      </dgm:t>
    </dgm:pt>
    <dgm:pt modelId="{3D911602-A249-4888-9BC9-DE1E7A220DB3}">
      <dgm:prSet/>
      <dgm:spPr/>
      <dgm:t>
        <a:bodyPr/>
        <a:lstStyle/>
        <a:p>
          <a:pPr>
            <a:buFont typeface="Arial" panose="020B0604020202020204" pitchFamily="34" charset="0"/>
            <a:buChar char="•"/>
          </a:pPr>
          <a:r>
            <a:rPr lang="en-US" b="0" i="0"/>
            <a:t>Public Safety</a:t>
          </a:r>
        </a:p>
      </dgm:t>
    </dgm:pt>
    <dgm:pt modelId="{50200929-46C0-4F00-BE88-9B1D72B887C7}" type="parTrans" cxnId="{00B34C32-2A6E-42BC-9F59-1374F317A026}">
      <dgm:prSet/>
      <dgm:spPr/>
      <dgm:t>
        <a:bodyPr/>
        <a:lstStyle/>
        <a:p>
          <a:endParaRPr lang="en-US"/>
        </a:p>
      </dgm:t>
    </dgm:pt>
    <dgm:pt modelId="{3054154E-77AB-4077-9684-38F0D6CBC417}" type="sibTrans" cxnId="{00B34C32-2A6E-42BC-9F59-1374F317A026}">
      <dgm:prSet/>
      <dgm:spPr/>
      <dgm:t>
        <a:bodyPr/>
        <a:lstStyle/>
        <a:p>
          <a:endParaRPr lang="en-US"/>
        </a:p>
      </dgm:t>
    </dgm:pt>
    <dgm:pt modelId="{5F0FEBBB-E818-44AA-830C-68030A1B7633}">
      <dgm:prSet/>
      <dgm:spPr/>
      <dgm:t>
        <a:bodyPr/>
        <a:lstStyle/>
        <a:p>
          <a:pPr>
            <a:buFont typeface="Arial" panose="020B0604020202020204" pitchFamily="34" charset="0"/>
            <a:buChar char="•"/>
          </a:pPr>
          <a:r>
            <a:rPr lang="en-US" b="0" i="0"/>
            <a:t>Trunking, TETRA</a:t>
          </a:r>
        </a:p>
      </dgm:t>
    </dgm:pt>
    <dgm:pt modelId="{CECE7F12-B07A-4A0A-9F32-251E370F7B62}" type="parTrans" cxnId="{55A513D7-6A69-4A57-9B61-A07B9E7C8A6E}">
      <dgm:prSet/>
      <dgm:spPr/>
      <dgm:t>
        <a:bodyPr/>
        <a:lstStyle/>
        <a:p>
          <a:endParaRPr lang="en-US"/>
        </a:p>
      </dgm:t>
    </dgm:pt>
    <dgm:pt modelId="{3695BB63-69D2-4284-A5DD-F94C131F022B}" type="sibTrans" cxnId="{55A513D7-6A69-4A57-9B61-A07B9E7C8A6E}">
      <dgm:prSet/>
      <dgm:spPr/>
      <dgm:t>
        <a:bodyPr/>
        <a:lstStyle/>
        <a:p>
          <a:endParaRPr lang="en-US"/>
        </a:p>
      </dgm:t>
    </dgm:pt>
    <dgm:pt modelId="{104910F6-4188-414C-A165-6DFE1E268FB2}">
      <dgm:prSet/>
      <dgm:spPr/>
      <dgm:t>
        <a:bodyPr/>
        <a:lstStyle/>
        <a:p>
          <a:pPr>
            <a:buFont typeface="Arial" panose="020B0604020202020204" pitchFamily="34" charset="0"/>
            <a:buChar char="•"/>
          </a:pPr>
          <a:r>
            <a:rPr lang="en-US" b="0" i="0" dirty="0"/>
            <a:t>Network Coverage WLAN, WLL (802.11)</a:t>
          </a:r>
        </a:p>
      </dgm:t>
    </dgm:pt>
    <dgm:pt modelId="{E6DAD9FE-A1D1-436D-BFEE-61E857376DFE}" type="parTrans" cxnId="{07F53DEB-001D-4749-AC8D-B45A7B478BDF}">
      <dgm:prSet/>
      <dgm:spPr/>
      <dgm:t>
        <a:bodyPr/>
        <a:lstStyle/>
        <a:p>
          <a:endParaRPr lang="en-US"/>
        </a:p>
      </dgm:t>
    </dgm:pt>
    <dgm:pt modelId="{392EF870-7C0E-4C9D-884C-540BF2CC6389}" type="sibTrans" cxnId="{07F53DEB-001D-4749-AC8D-B45A7B478BDF}">
      <dgm:prSet/>
      <dgm:spPr/>
      <dgm:t>
        <a:bodyPr/>
        <a:lstStyle/>
        <a:p>
          <a:endParaRPr lang="en-US"/>
        </a:p>
      </dgm:t>
    </dgm:pt>
    <dgm:pt modelId="{2F12ECB3-DC0A-41D8-B22A-24EFBFDFBD0E}">
      <dgm:prSet/>
      <dgm:spPr/>
      <dgm:t>
        <a:bodyPr/>
        <a:lstStyle/>
        <a:p>
          <a:pPr>
            <a:buFont typeface="Arial" panose="020B0604020202020204" pitchFamily="34" charset="0"/>
            <a:buChar char="•"/>
          </a:pPr>
          <a:r>
            <a:rPr lang="en-US" b="0" i="0" dirty="0"/>
            <a:t>PCS/DCS, CDMA, GSM and LTE Protocols</a:t>
          </a:r>
        </a:p>
      </dgm:t>
    </dgm:pt>
    <dgm:pt modelId="{4A3DBEE8-0017-481A-BA2D-2DE06AD48395}" type="parTrans" cxnId="{EB6F83C0-F390-47AF-AA21-8FEA26EC983B}">
      <dgm:prSet/>
      <dgm:spPr/>
      <dgm:t>
        <a:bodyPr/>
        <a:lstStyle/>
        <a:p>
          <a:endParaRPr lang="en-US"/>
        </a:p>
      </dgm:t>
    </dgm:pt>
    <dgm:pt modelId="{66D9BE57-F572-411A-BDD9-A3A5E97CAE90}" type="sibTrans" cxnId="{EB6F83C0-F390-47AF-AA21-8FEA26EC983B}">
      <dgm:prSet/>
      <dgm:spPr/>
      <dgm:t>
        <a:bodyPr/>
        <a:lstStyle/>
        <a:p>
          <a:endParaRPr lang="en-US"/>
        </a:p>
      </dgm:t>
    </dgm:pt>
    <dgm:pt modelId="{FD45EDF5-1035-4554-A2FE-A883625343E5}" type="pres">
      <dgm:prSet presAssocID="{A982921E-4610-422A-BAB6-FF31D63FE5CD}" presName="linear" presStyleCnt="0">
        <dgm:presLayoutVars>
          <dgm:dir/>
          <dgm:animLvl val="lvl"/>
          <dgm:resizeHandles val="exact"/>
        </dgm:presLayoutVars>
      </dgm:prSet>
      <dgm:spPr/>
    </dgm:pt>
    <dgm:pt modelId="{4C47AC26-D9AF-4458-8BD9-10A661B63E72}" type="pres">
      <dgm:prSet presAssocID="{0E3FFAAE-6DE3-4D6E-BAAA-043F46BC1AAB}" presName="parentLin" presStyleCnt="0"/>
      <dgm:spPr/>
    </dgm:pt>
    <dgm:pt modelId="{4650FEBD-2C66-4455-A005-28186FB786F8}" type="pres">
      <dgm:prSet presAssocID="{0E3FFAAE-6DE3-4D6E-BAAA-043F46BC1AAB}" presName="parentLeftMargin" presStyleLbl="node1" presStyleIdx="0" presStyleCnt="2"/>
      <dgm:spPr/>
    </dgm:pt>
    <dgm:pt modelId="{49784BB0-97F9-4583-9203-BC906770D33D}" type="pres">
      <dgm:prSet presAssocID="{0E3FFAAE-6DE3-4D6E-BAAA-043F46BC1AAB}" presName="parentText" presStyleLbl="node1" presStyleIdx="0" presStyleCnt="2" custScaleY="97106">
        <dgm:presLayoutVars>
          <dgm:chMax val="0"/>
          <dgm:bulletEnabled val="1"/>
        </dgm:presLayoutVars>
      </dgm:prSet>
      <dgm:spPr/>
    </dgm:pt>
    <dgm:pt modelId="{16E1DB80-3CC8-4AC2-A148-D14B55358CDD}" type="pres">
      <dgm:prSet presAssocID="{0E3FFAAE-6DE3-4D6E-BAAA-043F46BC1AAB}" presName="negativeSpace" presStyleCnt="0"/>
      <dgm:spPr/>
    </dgm:pt>
    <dgm:pt modelId="{A4575BDF-8EC9-4C22-BC62-00C9878CEA59}" type="pres">
      <dgm:prSet presAssocID="{0E3FFAAE-6DE3-4D6E-BAAA-043F46BC1AAB}" presName="childText" presStyleLbl="conFgAcc1" presStyleIdx="0" presStyleCnt="2">
        <dgm:presLayoutVars>
          <dgm:bulletEnabled val="1"/>
        </dgm:presLayoutVars>
      </dgm:prSet>
      <dgm:spPr/>
    </dgm:pt>
    <dgm:pt modelId="{1015A4B1-BA56-486F-A99C-A028A1E26F91}" type="pres">
      <dgm:prSet presAssocID="{67465A8C-161A-43FB-B799-B309FC313B26}" presName="spaceBetweenRectangles" presStyleCnt="0"/>
      <dgm:spPr/>
    </dgm:pt>
    <dgm:pt modelId="{D489F215-0C36-4CE5-A933-7AFA6083B472}" type="pres">
      <dgm:prSet presAssocID="{63F0DA0E-49E8-4B13-9BDF-688E91E85692}" presName="parentLin" presStyleCnt="0"/>
      <dgm:spPr/>
    </dgm:pt>
    <dgm:pt modelId="{8DD37981-3371-4320-A5C0-933D7649C802}" type="pres">
      <dgm:prSet presAssocID="{63F0DA0E-49E8-4B13-9BDF-688E91E85692}" presName="parentLeftMargin" presStyleLbl="node1" presStyleIdx="0" presStyleCnt="2"/>
      <dgm:spPr/>
    </dgm:pt>
    <dgm:pt modelId="{85DEA0DA-0461-4440-9811-7E0C0C06108A}" type="pres">
      <dgm:prSet presAssocID="{63F0DA0E-49E8-4B13-9BDF-688E91E85692}" presName="parentText" presStyleLbl="node1" presStyleIdx="1" presStyleCnt="2">
        <dgm:presLayoutVars>
          <dgm:chMax val="0"/>
          <dgm:bulletEnabled val="1"/>
        </dgm:presLayoutVars>
      </dgm:prSet>
      <dgm:spPr/>
    </dgm:pt>
    <dgm:pt modelId="{422FE4CF-F537-44DB-B90C-9C977299E0D8}" type="pres">
      <dgm:prSet presAssocID="{63F0DA0E-49E8-4B13-9BDF-688E91E85692}" presName="negativeSpace" presStyleCnt="0"/>
      <dgm:spPr/>
    </dgm:pt>
    <dgm:pt modelId="{8F71EB29-1A85-47E7-A930-F89EF84CDBD8}" type="pres">
      <dgm:prSet presAssocID="{63F0DA0E-49E8-4B13-9BDF-688E91E85692}" presName="childText" presStyleLbl="conFgAcc1" presStyleIdx="1" presStyleCnt="2">
        <dgm:presLayoutVars>
          <dgm:bulletEnabled val="1"/>
        </dgm:presLayoutVars>
      </dgm:prSet>
      <dgm:spPr/>
    </dgm:pt>
  </dgm:ptLst>
  <dgm:cxnLst>
    <dgm:cxn modelId="{63FC6505-38D4-4275-A465-32F9F1D29DA0}" type="presOf" srcId="{9C588D35-0AA5-4DDC-A360-173458940A8E}" destId="{A4575BDF-8EC9-4C22-BC62-00C9878CEA59}" srcOrd="0" destOrd="1" presId="urn:microsoft.com/office/officeart/2005/8/layout/list1"/>
    <dgm:cxn modelId="{89457309-8F48-458D-8CC8-9BD73E3B9C06}" type="presOf" srcId="{0E3FFAAE-6DE3-4D6E-BAAA-043F46BC1AAB}" destId="{49784BB0-97F9-4583-9203-BC906770D33D}" srcOrd="1" destOrd="0" presId="urn:microsoft.com/office/officeart/2005/8/layout/list1"/>
    <dgm:cxn modelId="{40CFE009-B3D7-4586-817D-956509AE5CC7}" type="presOf" srcId="{78697BAC-81F3-4D62-AFAA-2BBB02C9D13C}" destId="{A4575BDF-8EC9-4C22-BC62-00C9878CEA59}" srcOrd="0" destOrd="4" presId="urn:microsoft.com/office/officeart/2005/8/layout/list1"/>
    <dgm:cxn modelId="{D57E8E14-19CB-4529-AE26-582A5AD819B2}" srcId="{A982921E-4610-422A-BAB6-FF31D63FE5CD}" destId="{0E3FFAAE-6DE3-4D6E-BAAA-043F46BC1AAB}" srcOrd="0" destOrd="0" parTransId="{44F62B2E-0A6C-493D-B048-8AD1EDFDD497}" sibTransId="{67465A8C-161A-43FB-B799-B309FC313B26}"/>
    <dgm:cxn modelId="{331C5421-E9C1-4BC9-B153-87CEA1714ABD}" srcId="{0E3FFAAE-6DE3-4D6E-BAAA-043F46BC1AAB}" destId="{E7E37CC3-97D6-4B0F-BE2E-AAA4BA72C3DB}" srcOrd="1" destOrd="0" parTransId="{496D9D01-6167-44D3-A475-5895DA6780EB}" sibTransId="{6241040A-3C06-4677-B357-E6DE37365CC8}"/>
    <dgm:cxn modelId="{00B34C32-2A6E-42BC-9F59-1374F317A026}" srcId="{63F0DA0E-49E8-4B13-9BDF-688E91E85692}" destId="{3D911602-A249-4888-9BC9-DE1E7A220DB3}" srcOrd="7" destOrd="0" parTransId="{50200929-46C0-4F00-BE88-9B1D72B887C7}" sibTransId="{3054154E-77AB-4077-9684-38F0D6CBC417}"/>
    <dgm:cxn modelId="{09FD6037-BE39-4F7F-89BF-073DA4CEF20C}" srcId="{63F0DA0E-49E8-4B13-9BDF-688E91E85692}" destId="{38680C50-92D6-4C6F-8D8D-7D948E615A5D}" srcOrd="0" destOrd="0" parTransId="{A9261B00-6805-476B-8CAD-3C1772EE4F79}" sibTransId="{489C5A0C-FA2D-48B4-93D5-0064871EDCBD}"/>
    <dgm:cxn modelId="{51041138-FFC1-49F3-8B73-5AB320C3DCE8}" srcId="{63F0DA0E-49E8-4B13-9BDF-688E91E85692}" destId="{9B9C1056-41A4-4AF1-9AB1-844A76E31647}" srcOrd="3" destOrd="0" parTransId="{F7E916A6-A37D-44C6-8E55-62CAA40D2E81}" sibTransId="{419CEF6E-6774-47B4-85B0-6929273740FA}"/>
    <dgm:cxn modelId="{ECE45D39-1AB0-4715-A13D-C0E6AD371700}" srcId="{63F0DA0E-49E8-4B13-9BDF-688E91E85692}" destId="{6EAFB3D5-2E67-47DA-864B-D7AE0031037A}" srcOrd="4" destOrd="0" parTransId="{2275787D-A7DA-448B-BFFD-7E6EC2ECEC7C}" sibTransId="{76EE7508-44A1-4364-8921-9596BFCE90C1}"/>
    <dgm:cxn modelId="{7E5CAB3E-4142-496A-BB95-3B2B62574699}" srcId="{A982921E-4610-422A-BAB6-FF31D63FE5CD}" destId="{63F0DA0E-49E8-4B13-9BDF-688E91E85692}" srcOrd="1" destOrd="0" parTransId="{6F18BB50-E577-48E9-AA67-9A9D059FBD2E}" sibTransId="{AF13C3B7-A922-431D-A569-5E02B8484B17}"/>
    <dgm:cxn modelId="{FFC1AD4D-A1D6-48FF-BD33-57667B7DC656}" srcId="{63F0DA0E-49E8-4B13-9BDF-688E91E85692}" destId="{E71223D1-C394-4ADA-9113-E90C01BB1F33}" srcOrd="2" destOrd="0" parTransId="{54EBBF14-98B2-48D5-A186-191C5D503CBD}" sibTransId="{886B8836-1238-4D82-B843-1B1D08766D8A}"/>
    <dgm:cxn modelId="{DE884A6F-0647-4A36-A787-6FDC0D1AD05E}" type="presOf" srcId="{E57DF606-6573-4283-B6FA-2E66CD9E9B2D}" destId="{A4575BDF-8EC9-4C22-BC62-00C9878CEA59}" srcOrd="0" destOrd="3" presId="urn:microsoft.com/office/officeart/2005/8/layout/list1"/>
    <dgm:cxn modelId="{6A8F6D6F-3269-4AC1-84C3-D40008A257A9}" type="presOf" srcId="{0E3FFAAE-6DE3-4D6E-BAAA-043F46BC1AAB}" destId="{4650FEBD-2C66-4455-A005-28186FB786F8}" srcOrd="0" destOrd="0" presId="urn:microsoft.com/office/officeart/2005/8/layout/list1"/>
    <dgm:cxn modelId="{087C8D75-00BE-4B1D-9892-561265120F40}" type="presOf" srcId="{951F0E79-3234-45C5-9CC3-0F8CA2C5FD66}" destId="{8F71EB29-1A85-47E7-A930-F89EF84CDBD8}" srcOrd="0" destOrd="5" presId="urn:microsoft.com/office/officeart/2005/8/layout/list1"/>
    <dgm:cxn modelId="{0C50E177-FDA2-4BD3-A5C6-8500EE02F150}" type="presOf" srcId="{E7E37CC3-97D6-4B0F-BE2E-AAA4BA72C3DB}" destId="{A4575BDF-8EC9-4C22-BC62-00C9878CEA59}" srcOrd="0" destOrd="2" presId="urn:microsoft.com/office/officeart/2005/8/layout/list1"/>
    <dgm:cxn modelId="{53FC6F58-137E-4A9B-9190-A6F543676D88}" srcId="{0E3FFAAE-6DE3-4D6E-BAAA-043F46BC1AAB}" destId="{E1846BF7-D817-4BC4-AE34-8D9F9C5F4A7C}" srcOrd="0" destOrd="0" parTransId="{22DD8544-6DFE-451E-936C-95E1C55024B4}" sibTransId="{7A0C05DF-B205-43C8-AF77-E4D6C0F756EA}"/>
    <dgm:cxn modelId="{A863537E-DE0D-4CD0-8712-0F83C4AEDF0E}" type="presOf" srcId="{5F0FEBBB-E818-44AA-830C-68030A1B7633}" destId="{8F71EB29-1A85-47E7-A930-F89EF84CDBD8}" srcOrd="0" destOrd="8" presId="urn:microsoft.com/office/officeart/2005/8/layout/list1"/>
    <dgm:cxn modelId="{FC7CDC84-2FC0-4EE8-821C-DCCF56C1EC35}" type="presOf" srcId="{38680C50-92D6-4C6F-8D8D-7D948E615A5D}" destId="{8F71EB29-1A85-47E7-A930-F89EF84CDBD8}" srcOrd="0" destOrd="0" presId="urn:microsoft.com/office/officeart/2005/8/layout/list1"/>
    <dgm:cxn modelId="{0001BF86-226F-4EDA-B840-9557337586A8}" type="presOf" srcId="{63F0DA0E-49E8-4B13-9BDF-688E91E85692}" destId="{85DEA0DA-0461-4440-9811-7E0C0C06108A}" srcOrd="1" destOrd="0" presId="urn:microsoft.com/office/officeart/2005/8/layout/list1"/>
    <dgm:cxn modelId="{1273EB89-B51B-40EA-A70D-93CB3419FAC6}" type="presOf" srcId="{3D911602-A249-4888-9BC9-DE1E7A220DB3}" destId="{8F71EB29-1A85-47E7-A930-F89EF84CDBD8}" srcOrd="0" destOrd="7" presId="urn:microsoft.com/office/officeart/2005/8/layout/list1"/>
    <dgm:cxn modelId="{885C3F8B-B799-4D97-9771-9A049BD02D66}" type="presOf" srcId="{63F0DA0E-49E8-4B13-9BDF-688E91E85692}" destId="{8DD37981-3371-4320-A5C0-933D7649C802}" srcOrd="0" destOrd="0" presId="urn:microsoft.com/office/officeart/2005/8/layout/list1"/>
    <dgm:cxn modelId="{AFA2DB93-9A5A-48F0-87DE-B661F81C975B}" type="presOf" srcId="{6EAFB3D5-2E67-47DA-864B-D7AE0031037A}" destId="{8F71EB29-1A85-47E7-A930-F89EF84CDBD8}" srcOrd="0" destOrd="4" presId="urn:microsoft.com/office/officeart/2005/8/layout/list1"/>
    <dgm:cxn modelId="{1E13D49C-B766-4576-8BF2-FCA49BC6C277}" srcId="{E7E37CC3-97D6-4B0F-BE2E-AAA4BA72C3DB}" destId="{E57DF606-6573-4283-B6FA-2E66CD9E9B2D}" srcOrd="0" destOrd="0" parTransId="{3EEF995F-E611-4A39-9FDC-D771C56939D9}" sibTransId="{853B19B4-C20E-422B-8498-898D831A0A5C}"/>
    <dgm:cxn modelId="{FF1B8FA3-321E-4B1C-8209-4D8AF1E640D5}" type="presOf" srcId="{E1846BF7-D817-4BC4-AE34-8D9F9C5F4A7C}" destId="{A4575BDF-8EC9-4C22-BC62-00C9878CEA59}" srcOrd="0" destOrd="0" presId="urn:microsoft.com/office/officeart/2005/8/layout/list1"/>
    <dgm:cxn modelId="{838D56AA-7214-4C5E-ADF4-7B1FC0BC473C}" type="presOf" srcId="{104910F6-4188-414C-A165-6DFE1E268FB2}" destId="{8F71EB29-1A85-47E7-A930-F89EF84CDBD8}" srcOrd="0" destOrd="9" presId="urn:microsoft.com/office/officeart/2005/8/layout/list1"/>
    <dgm:cxn modelId="{D08B94AF-4C23-4200-B4B1-C7BCA254012F}" type="presOf" srcId="{55443DBD-CF18-4102-88EE-B00CA57C8BBB}" destId="{8F71EB29-1A85-47E7-A930-F89EF84CDBD8}" srcOrd="0" destOrd="6" presId="urn:microsoft.com/office/officeart/2005/8/layout/list1"/>
    <dgm:cxn modelId="{81C21EB0-F4C5-45FF-96A0-57BCA4430507}" type="presOf" srcId="{2F12ECB3-DC0A-41D8-B22A-24EFBFDFBD0E}" destId="{8F71EB29-1A85-47E7-A930-F89EF84CDBD8}" srcOrd="0" destOrd="1" presId="urn:microsoft.com/office/officeart/2005/8/layout/list1"/>
    <dgm:cxn modelId="{447689B8-F3F8-43BC-BB6F-2CDD1D41E3EF}" type="presOf" srcId="{9B9C1056-41A4-4AF1-9AB1-844A76E31647}" destId="{8F71EB29-1A85-47E7-A930-F89EF84CDBD8}" srcOrd="0" destOrd="3" presId="urn:microsoft.com/office/officeart/2005/8/layout/list1"/>
    <dgm:cxn modelId="{EB6F83C0-F390-47AF-AA21-8FEA26EC983B}" srcId="{63F0DA0E-49E8-4B13-9BDF-688E91E85692}" destId="{2F12ECB3-DC0A-41D8-B22A-24EFBFDFBD0E}" srcOrd="1" destOrd="0" parTransId="{4A3DBEE8-0017-481A-BA2D-2DE06AD48395}" sibTransId="{66D9BE57-F572-411A-BDD9-A3A5E97CAE90}"/>
    <dgm:cxn modelId="{53C620C3-4B4C-4248-9ADA-3FB49C3738B2}" type="presOf" srcId="{A982921E-4610-422A-BAB6-FF31D63FE5CD}" destId="{FD45EDF5-1035-4554-A2FE-A883625343E5}" srcOrd="0" destOrd="0" presId="urn:microsoft.com/office/officeart/2005/8/layout/list1"/>
    <dgm:cxn modelId="{48F7C4C4-F249-4AD9-A43E-B013EF590356}" srcId="{78697BAC-81F3-4D62-AFAA-2BBB02C9D13C}" destId="{54435060-6155-4678-8C70-91282CC7EBE3}" srcOrd="0" destOrd="0" parTransId="{A03A9758-C109-4848-9EA5-AEFAD4B31971}" sibTransId="{56DC3FC5-BC4E-446D-9C9B-6EF1AAB42036}"/>
    <dgm:cxn modelId="{A29841D0-DDDB-4535-AD6A-1C651184B723}" srcId="{0E3FFAAE-6DE3-4D6E-BAAA-043F46BC1AAB}" destId="{78697BAC-81F3-4D62-AFAA-2BBB02C9D13C}" srcOrd="2" destOrd="0" parTransId="{4EC84C20-E177-4A7B-B47D-84F8527B8262}" sibTransId="{CCE5E0E9-8E15-4238-84AD-5DCFED140BF5}"/>
    <dgm:cxn modelId="{890B06D3-E00F-4FDB-8EA4-7CFE0EDA1FA4}" srcId="{63F0DA0E-49E8-4B13-9BDF-688E91E85692}" destId="{951F0E79-3234-45C5-9CC3-0F8CA2C5FD66}" srcOrd="5" destOrd="0" parTransId="{C3B98C14-76D7-4DAB-9196-958614EC06B4}" sibTransId="{1B59F456-0A4B-45A1-B5B0-6C620CA65A73}"/>
    <dgm:cxn modelId="{A8CFC0D4-7608-4EC3-8F71-D59A92BB6CB4}" type="presOf" srcId="{54435060-6155-4678-8C70-91282CC7EBE3}" destId="{A4575BDF-8EC9-4C22-BC62-00C9878CEA59}" srcOrd="0" destOrd="5" presId="urn:microsoft.com/office/officeart/2005/8/layout/list1"/>
    <dgm:cxn modelId="{D35F8DD6-E1F1-49F8-8198-57EBDA58BBB5}" type="presOf" srcId="{E71223D1-C394-4ADA-9113-E90C01BB1F33}" destId="{8F71EB29-1A85-47E7-A930-F89EF84CDBD8}" srcOrd="0" destOrd="2" presId="urn:microsoft.com/office/officeart/2005/8/layout/list1"/>
    <dgm:cxn modelId="{55A513D7-6A69-4A57-9B61-A07B9E7C8A6E}" srcId="{63F0DA0E-49E8-4B13-9BDF-688E91E85692}" destId="{5F0FEBBB-E818-44AA-830C-68030A1B7633}" srcOrd="8" destOrd="0" parTransId="{CECE7F12-B07A-4A0A-9F32-251E370F7B62}" sibTransId="{3695BB63-69D2-4284-A5DD-F94C131F022B}"/>
    <dgm:cxn modelId="{07F53DEB-001D-4749-AC8D-B45A7B478BDF}" srcId="{63F0DA0E-49E8-4B13-9BDF-688E91E85692}" destId="{104910F6-4188-414C-A165-6DFE1E268FB2}" srcOrd="9" destOrd="0" parTransId="{E6DAD9FE-A1D1-436D-BFEE-61E857376DFE}" sibTransId="{392EF870-7C0E-4C9D-884C-540BF2CC6389}"/>
    <dgm:cxn modelId="{E03DF1EB-2B4A-462D-BC84-AD42C3BFB6AC}" srcId="{63F0DA0E-49E8-4B13-9BDF-688E91E85692}" destId="{55443DBD-CF18-4102-88EE-B00CA57C8BBB}" srcOrd="6" destOrd="0" parTransId="{2868735B-9C8D-48E8-AFFB-E2EFEBBE52F9}" sibTransId="{C11A6028-601F-4A6B-AA35-7199723AA537}"/>
    <dgm:cxn modelId="{39DEEDFD-4C5F-48EF-B2AC-59C1D1C4CB3F}" srcId="{E1846BF7-D817-4BC4-AE34-8D9F9C5F4A7C}" destId="{9C588D35-0AA5-4DDC-A360-173458940A8E}" srcOrd="0" destOrd="0" parTransId="{7D7CA786-D0CD-4D7B-A1FE-9AFBC48D9D38}" sibTransId="{79587CD4-DBF1-4C27-B882-6AE82F89DD4F}"/>
    <dgm:cxn modelId="{C17A34AB-F79D-49EA-A5EE-748BA7E4D81E}" type="presParOf" srcId="{FD45EDF5-1035-4554-A2FE-A883625343E5}" destId="{4C47AC26-D9AF-4458-8BD9-10A661B63E72}" srcOrd="0" destOrd="0" presId="urn:microsoft.com/office/officeart/2005/8/layout/list1"/>
    <dgm:cxn modelId="{97E51EE5-C516-4F1B-8AFF-92D0DDB9DF8D}" type="presParOf" srcId="{4C47AC26-D9AF-4458-8BD9-10A661B63E72}" destId="{4650FEBD-2C66-4455-A005-28186FB786F8}" srcOrd="0" destOrd="0" presId="urn:microsoft.com/office/officeart/2005/8/layout/list1"/>
    <dgm:cxn modelId="{AB049E93-53C4-45D8-8D24-604F20C309CB}" type="presParOf" srcId="{4C47AC26-D9AF-4458-8BD9-10A661B63E72}" destId="{49784BB0-97F9-4583-9203-BC906770D33D}" srcOrd="1" destOrd="0" presId="urn:microsoft.com/office/officeart/2005/8/layout/list1"/>
    <dgm:cxn modelId="{36119AEB-085A-4343-852D-DA99A00BB961}" type="presParOf" srcId="{FD45EDF5-1035-4554-A2FE-A883625343E5}" destId="{16E1DB80-3CC8-4AC2-A148-D14B55358CDD}" srcOrd="1" destOrd="0" presId="urn:microsoft.com/office/officeart/2005/8/layout/list1"/>
    <dgm:cxn modelId="{141E104F-F341-4A04-B15E-42AB85CC4C92}" type="presParOf" srcId="{FD45EDF5-1035-4554-A2FE-A883625343E5}" destId="{A4575BDF-8EC9-4C22-BC62-00C9878CEA59}" srcOrd="2" destOrd="0" presId="urn:microsoft.com/office/officeart/2005/8/layout/list1"/>
    <dgm:cxn modelId="{CD300256-3C9C-4CC5-91C3-4E564C57D048}" type="presParOf" srcId="{FD45EDF5-1035-4554-A2FE-A883625343E5}" destId="{1015A4B1-BA56-486F-A99C-A028A1E26F91}" srcOrd="3" destOrd="0" presId="urn:microsoft.com/office/officeart/2005/8/layout/list1"/>
    <dgm:cxn modelId="{5463CFDA-7E5B-40AC-B28A-6F79F5259D3D}" type="presParOf" srcId="{FD45EDF5-1035-4554-A2FE-A883625343E5}" destId="{D489F215-0C36-4CE5-A933-7AFA6083B472}" srcOrd="4" destOrd="0" presId="urn:microsoft.com/office/officeart/2005/8/layout/list1"/>
    <dgm:cxn modelId="{18E3E2D4-DAEE-4250-9D42-1856C98E18F4}" type="presParOf" srcId="{D489F215-0C36-4CE5-A933-7AFA6083B472}" destId="{8DD37981-3371-4320-A5C0-933D7649C802}" srcOrd="0" destOrd="0" presId="urn:microsoft.com/office/officeart/2005/8/layout/list1"/>
    <dgm:cxn modelId="{03751FA1-EDD6-484E-8BF0-99854AEBB051}" type="presParOf" srcId="{D489F215-0C36-4CE5-A933-7AFA6083B472}" destId="{85DEA0DA-0461-4440-9811-7E0C0C06108A}" srcOrd="1" destOrd="0" presId="urn:microsoft.com/office/officeart/2005/8/layout/list1"/>
    <dgm:cxn modelId="{656349CC-21C1-457F-955C-907CEDCC0201}" type="presParOf" srcId="{FD45EDF5-1035-4554-A2FE-A883625343E5}" destId="{422FE4CF-F537-44DB-B90C-9C977299E0D8}" srcOrd="5" destOrd="0" presId="urn:microsoft.com/office/officeart/2005/8/layout/list1"/>
    <dgm:cxn modelId="{5010D125-6669-4FE0-B253-B260200927CE}" type="presParOf" srcId="{FD45EDF5-1035-4554-A2FE-A883625343E5}" destId="{8F71EB29-1A85-47E7-A930-F89EF84CDB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75BDF-8EC9-4C22-BC62-00C9878CEA59}">
      <dsp:nvSpPr>
        <dsp:cNvPr id="0" name=""/>
        <dsp:cNvSpPr/>
      </dsp:nvSpPr>
      <dsp:spPr>
        <a:xfrm>
          <a:off x="0" y="211718"/>
          <a:ext cx="7018809" cy="2006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738" tIns="270764" rIns="544738" bIns="92456" numCol="1" spcCol="1270" anchor="t" anchorCtr="0">
          <a:noAutofit/>
        </a:bodyPr>
        <a:lstStyle/>
        <a:p>
          <a:pPr marL="114300" lvl="1" indent="-114300" algn="l" defTabSz="577850">
            <a:lnSpc>
              <a:spcPct val="90000"/>
            </a:lnSpc>
            <a:spcBef>
              <a:spcPct val="0"/>
            </a:spcBef>
            <a:spcAft>
              <a:spcPct val="15000"/>
            </a:spcAft>
            <a:buNone/>
          </a:pPr>
          <a:r>
            <a:rPr lang="en-US" sz="1300" b="1" kern="1200" dirty="0">
              <a:latin typeface="+mn-lt"/>
              <a:cs typeface="Arial" charset="0"/>
            </a:rPr>
            <a:t>Measure/Match – Frequency Response</a:t>
          </a:r>
          <a:endParaRPr lang="en-US" sz="1300" kern="1200" dirty="0"/>
        </a:p>
        <a:p>
          <a:pPr marL="228600" lvl="2" indent="-114300" algn="l" defTabSz="577850">
            <a:lnSpc>
              <a:spcPct val="90000"/>
            </a:lnSpc>
            <a:spcBef>
              <a:spcPct val="0"/>
            </a:spcBef>
            <a:spcAft>
              <a:spcPct val="15000"/>
            </a:spcAft>
            <a:buChar char="•"/>
          </a:pPr>
          <a:r>
            <a:rPr lang="en-US" sz="1300" b="0" kern="1200" dirty="0">
              <a:latin typeface="+mn-lt"/>
              <a:cs typeface="Arial" charset="0"/>
            </a:rPr>
            <a:t>Results in a highly reliable assessment of the health of critical components in your system.</a:t>
          </a:r>
        </a:p>
        <a:p>
          <a:pPr marL="114300" lvl="1" indent="-114300" algn="l" defTabSz="577850">
            <a:lnSpc>
              <a:spcPct val="90000"/>
            </a:lnSpc>
            <a:spcBef>
              <a:spcPct val="0"/>
            </a:spcBef>
            <a:spcAft>
              <a:spcPct val="15000"/>
            </a:spcAft>
            <a:buNone/>
          </a:pPr>
          <a:r>
            <a:rPr lang="en-US" sz="1300" b="1" kern="1200" dirty="0">
              <a:latin typeface="+mn-lt"/>
              <a:cs typeface="Arial" charset="0"/>
            </a:rPr>
            <a:t>Cable Loss</a:t>
          </a:r>
        </a:p>
        <a:p>
          <a:pPr marL="228600" lvl="2" indent="-114300" algn="l" defTabSz="577850">
            <a:lnSpc>
              <a:spcPct val="90000"/>
            </a:lnSpc>
            <a:spcBef>
              <a:spcPct val="0"/>
            </a:spcBef>
            <a:spcAft>
              <a:spcPct val="15000"/>
            </a:spcAft>
            <a:buChar char="•"/>
          </a:pPr>
          <a:r>
            <a:rPr lang="en-US" sz="1300" b="0" kern="1200" dirty="0">
              <a:latin typeface="+mn-lt"/>
              <a:cs typeface="Arial" charset="0"/>
            </a:rPr>
            <a:t>Measures Insertion Loss of the cable system over a given frequency range.</a:t>
          </a:r>
        </a:p>
        <a:p>
          <a:pPr marL="114300" lvl="1" indent="-114300" algn="l" defTabSz="577850">
            <a:lnSpc>
              <a:spcPct val="90000"/>
            </a:lnSpc>
            <a:spcBef>
              <a:spcPct val="0"/>
            </a:spcBef>
            <a:spcAft>
              <a:spcPct val="15000"/>
            </a:spcAft>
            <a:buNone/>
          </a:pPr>
          <a:r>
            <a:rPr lang="en-US" sz="1300" b="1" kern="1200" dirty="0">
              <a:latin typeface="+mn-lt"/>
              <a:cs typeface="Arial" charset="0"/>
            </a:rPr>
            <a:t>Fault Location or DTF mode</a:t>
          </a:r>
        </a:p>
        <a:p>
          <a:pPr marL="228600" lvl="2" indent="-114300" algn="l" defTabSz="577850">
            <a:lnSpc>
              <a:spcPct val="90000"/>
            </a:lnSpc>
            <a:spcBef>
              <a:spcPct val="0"/>
            </a:spcBef>
            <a:spcAft>
              <a:spcPct val="15000"/>
            </a:spcAft>
            <a:buChar char="•"/>
          </a:pPr>
          <a:r>
            <a:rPr lang="en-US" sz="1300" b="0" kern="1200" dirty="0">
              <a:latin typeface="+mn-lt"/>
              <a:cs typeface="Arial" charset="0"/>
            </a:rPr>
            <a:t>Indicates VSWR or Return Loss levels at each point along the cable and antenna system length</a:t>
          </a:r>
          <a:endParaRPr lang="en-US" sz="1300" kern="1200" dirty="0"/>
        </a:p>
      </dsp:txBody>
      <dsp:txXfrm>
        <a:off x="0" y="211718"/>
        <a:ext cx="7018809" cy="2006550"/>
      </dsp:txXfrm>
    </dsp:sp>
    <dsp:sp modelId="{49784BB0-97F9-4583-9203-BC906770D33D}">
      <dsp:nvSpPr>
        <dsp:cNvPr id="0" name=""/>
        <dsp:cNvSpPr/>
      </dsp:nvSpPr>
      <dsp:spPr>
        <a:xfrm>
          <a:off x="350940" y="30945"/>
          <a:ext cx="4913166" cy="372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706" tIns="0" rIns="185706" bIns="0" numCol="1" spcCol="1270" anchor="ctr" anchorCtr="0">
          <a:noAutofit/>
        </a:bodyPr>
        <a:lstStyle/>
        <a:p>
          <a:pPr marL="0" lvl="0" indent="0" algn="l" defTabSz="577850">
            <a:lnSpc>
              <a:spcPct val="90000"/>
            </a:lnSpc>
            <a:spcBef>
              <a:spcPct val="0"/>
            </a:spcBef>
            <a:spcAft>
              <a:spcPct val="35000"/>
            </a:spcAft>
            <a:buNone/>
          </a:pPr>
          <a:r>
            <a:rPr lang="en-US" sz="1300" kern="1200" dirty="0"/>
            <a:t>Features</a:t>
          </a:r>
        </a:p>
      </dsp:txBody>
      <dsp:txXfrm>
        <a:off x="369131" y="49136"/>
        <a:ext cx="4876784" cy="336271"/>
      </dsp:txXfrm>
    </dsp:sp>
    <dsp:sp modelId="{8F71EB29-1A85-47E7-A930-F89EF84CDBD8}">
      <dsp:nvSpPr>
        <dsp:cNvPr id="0" name=""/>
        <dsp:cNvSpPr/>
      </dsp:nvSpPr>
      <dsp:spPr>
        <a:xfrm>
          <a:off x="0" y="2480348"/>
          <a:ext cx="7018809" cy="245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738" tIns="270764" rIns="544738"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dirty="0"/>
            <a:t>Cellular Networks 3G, 5G (2.4, 4.2 GHz &amp; 600, 850 MHz)</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dirty="0"/>
            <a:t>PCS/DCS, CDMA, GSM and LTE Protocols</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dirty="0"/>
            <a:t>Broadcast</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a:t>Paging</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a:t>Government</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a:t>Tactical Military</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a:t>Microwave</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a:t>Public Safety</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a:t>Trunking, TETRA</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kern="1200" dirty="0"/>
            <a:t>Network Coverage WLAN, WLL (802.11)</a:t>
          </a:r>
        </a:p>
      </dsp:txBody>
      <dsp:txXfrm>
        <a:off x="0" y="2480348"/>
        <a:ext cx="7018809" cy="2457000"/>
      </dsp:txXfrm>
    </dsp:sp>
    <dsp:sp modelId="{85DEA0DA-0461-4440-9811-7E0C0C06108A}">
      <dsp:nvSpPr>
        <dsp:cNvPr id="0" name=""/>
        <dsp:cNvSpPr/>
      </dsp:nvSpPr>
      <dsp:spPr>
        <a:xfrm>
          <a:off x="350940" y="2288468"/>
          <a:ext cx="491316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706" tIns="0" rIns="185706" bIns="0" numCol="1" spcCol="1270" anchor="ctr" anchorCtr="0">
          <a:noAutofit/>
        </a:bodyPr>
        <a:lstStyle/>
        <a:p>
          <a:pPr marL="0" lvl="0" indent="0" algn="l" defTabSz="577850">
            <a:lnSpc>
              <a:spcPct val="90000"/>
            </a:lnSpc>
            <a:spcBef>
              <a:spcPct val="0"/>
            </a:spcBef>
            <a:spcAft>
              <a:spcPct val="35000"/>
            </a:spcAft>
            <a:buNone/>
          </a:pPr>
          <a:r>
            <a:rPr lang="en-US" sz="1300" b="0" i="0" kern="1200" dirty="0"/>
            <a:t>Applications</a:t>
          </a:r>
          <a:endParaRPr lang="en-US" sz="1300" kern="1200" dirty="0"/>
        </a:p>
      </dsp:txBody>
      <dsp:txXfrm>
        <a:off x="369674" y="2307202"/>
        <a:ext cx="4875698"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040B1-0775-4315-AC58-087DF15171F9}" type="datetimeFigureOut">
              <a:rPr lang="en-US" smtClean="0"/>
              <a:t>6/5/2020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EDA8A-6FFB-44FB-BB6B-992646B9B115}" type="slidenum">
              <a:rPr lang="en-US" smtClean="0"/>
              <a:t>‹#›</a:t>
            </a:fld>
            <a:endParaRPr lang="en-US"/>
          </a:p>
        </p:txBody>
      </p:sp>
    </p:spTree>
    <p:extLst>
      <p:ext uri="{BB962C8B-B14F-4D97-AF65-F5344CB8AC3E}">
        <p14:creationId xmlns:p14="http://schemas.microsoft.com/office/powerpoint/2010/main" val="265535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DCC1A4-8629-4493-B583-960ECC5532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74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EF9C263-FF47-419F-9387-7531B87183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837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Again, VSWR and Return Loss are different ways of presenting the same information, how good is the match within a system.  Both indicators are developed using forward power and reflected power.  When using VSWR, the lower the first number, the closer it is to 1.0, the better the system is performing.  Return Loss is a ratio, expressed in negative decibels, so the higher the absolute number, ignoring the negative sign, the better.  The system design engineer will set the level of what are acceptable values using manufacturer’s specifications as a starting point.</a:t>
            </a:r>
          </a:p>
          <a:p>
            <a:endParaRPr lang="en-US" altLang="en-US" dirty="0"/>
          </a:p>
          <a:p>
            <a:r>
              <a:rPr lang="en-US" altLang="en-US" dirty="0"/>
              <a:t>RF technicians and engineers are given the task of getting all of the power out of the transmitter and into the antenna.  One of the first methods available is to measure all system components to determine their “match”, with match being a measurement of how well everything fits together.  Some losses in systems cannot be corrected such as cable loss, the loss of RF power strictly due to resistance in a feed line or cable.</a:t>
            </a:r>
          </a:p>
          <a:p>
            <a:endParaRPr lang="en-US" altLang="en-US" dirty="0"/>
          </a:p>
          <a:p>
            <a:r>
              <a:rPr lang="en-US" altLang="en-US" dirty="0"/>
              <a:t>Maximum power transfer occurs when source and load impedance match.  The standard for much of the RF industry is systems with 50 ohms of impedance.  All the parts of a system should have the same impedance.  When all parts of the system match, the maximum number of calls will be carried.</a:t>
            </a:r>
          </a:p>
        </p:txBody>
      </p:sp>
      <p:sp>
        <p:nvSpPr>
          <p:cNvPr id="4" name="Slide Number Placeholder 3"/>
          <p:cNvSpPr>
            <a:spLocks noGrp="1"/>
          </p:cNvSpPr>
          <p:nvPr>
            <p:ph type="sldNum" sz="quarter" idx="5"/>
          </p:nvPr>
        </p:nvSpPr>
        <p:spPr/>
        <p:txBody>
          <a:bodyPr/>
          <a:lstStyle/>
          <a:p>
            <a:pPr>
              <a:defRPr/>
            </a:pPr>
            <a:fld id="{4EF9C263-FF47-419F-9387-7531B87183E1}" type="slidenum">
              <a:rPr lang="en-US" altLang="en-US" smtClean="0"/>
              <a:pPr>
                <a:defRPr/>
              </a:pPr>
              <a:t>14</a:t>
            </a:fld>
            <a:endParaRPr lang="en-US" altLang="en-US"/>
          </a:p>
        </p:txBody>
      </p:sp>
    </p:spTree>
    <p:extLst>
      <p:ext uri="{BB962C8B-B14F-4D97-AF65-F5344CB8AC3E}">
        <p14:creationId xmlns:p14="http://schemas.microsoft.com/office/powerpoint/2010/main" val="259632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708BCCC-87E8-4175-87AA-EB5C0F1CFF39}"/>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E1C6F3EB-802D-4A48-8FE9-3124625B969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dirty="0">
                <a:cs typeface="Times New Roman" panose="02020603050405020304" pitchFamily="18" charset="0"/>
              </a:rPr>
              <a:t>This is a “partial list”.  Anything that damages any part of the feed system will change the impedance of the components.  Lightning strikes, tower vibration set up by constant wind, squirrels and birds, cable that has been run over while stretched out on the ground, the neighbor that “doesn’t like the hum”, and hundreds of other things impact the impedance of the system and with it, the operating efficiency.</a:t>
            </a:r>
          </a:p>
          <a:p>
            <a:endParaRPr lang="en-US" altLang="en-US" dirty="0"/>
          </a:p>
        </p:txBody>
      </p:sp>
      <p:sp>
        <p:nvSpPr>
          <p:cNvPr id="57348" name="Slide Number Placeholder 3">
            <a:extLst>
              <a:ext uri="{FF2B5EF4-FFF2-40B4-BE49-F238E27FC236}">
                <a16:creationId xmlns:a16="http://schemas.microsoft.com/office/drawing/2014/main" id="{01BEA38B-D187-40A9-8C63-B30F1419E14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a:defRPr sz="3200" b="1">
                <a:solidFill>
                  <a:schemeClr val="tx1"/>
                </a:solidFill>
                <a:latin typeface="Arial" panose="020B0604020202020204" pitchFamily="34" charset="0"/>
              </a:defRPr>
            </a:lvl1pPr>
            <a:lvl2pPr marL="742950" indent="-285750" defTabSz="931863">
              <a:defRPr sz="3200" b="1">
                <a:solidFill>
                  <a:schemeClr val="tx1"/>
                </a:solidFill>
                <a:latin typeface="Arial" panose="020B0604020202020204" pitchFamily="34" charset="0"/>
              </a:defRPr>
            </a:lvl2pPr>
            <a:lvl3pPr marL="1143000" indent="-228600" defTabSz="931863">
              <a:defRPr sz="3200" b="1">
                <a:solidFill>
                  <a:schemeClr val="tx1"/>
                </a:solidFill>
                <a:latin typeface="Arial" panose="020B0604020202020204" pitchFamily="34" charset="0"/>
              </a:defRPr>
            </a:lvl3pPr>
            <a:lvl4pPr marL="1600200" indent="-228600" defTabSz="931863">
              <a:defRPr sz="3200" b="1">
                <a:solidFill>
                  <a:schemeClr val="tx1"/>
                </a:solidFill>
                <a:latin typeface="Arial" panose="020B0604020202020204" pitchFamily="34" charset="0"/>
              </a:defRPr>
            </a:lvl4pPr>
            <a:lvl5pPr marL="2057400" indent="-228600" defTabSz="931863">
              <a:defRPr sz="3200" b="1">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3200" b="1">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3200" b="1">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3200" b="1">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8D7370B0-9194-4244-9410-CD051114EE2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4966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CEDA8A-6FFB-44FB-BB6B-992646B9B115}" type="slidenum">
              <a:rPr lang="en-US" smtClean="0"/>
              <a:t>16</a:t>
            </a:fld>
            <a:endParaRPr lang="en-US"/>
          </a:p>
        </p:txBody>
      </p:sp>
    </p:spTree>
    <p:extLst>
      <p:ext uri="{BB962C8B-B14F-4D97-AF65-F5344CB8AC3E}">
        <p14:creationId xmlns:p14="http://schemas.microsoft.com/office/powerpoint/2010/main" val="274475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0AE94-1823-44E5-9794-23C826A5E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27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Cover Title Slide">
    <p:spTree>
      <p:nvGrpSpPr>
        <p:cNvPr id="1" name=""/>
        <p:cNvGrpSpPr/>
        <p:nvPr/>
      </p:nvGrpSpPr>
      <p:grpSpPr>
        <a:xfrm>
          <a:off x="0" y="0"/>
          <a:ext cx="0" cy="0"/>
          <a:chOff x="0" y="0"/>
          <a:chExt cx="0" cy="0"/>
        </a:xfrm>
      </p:grpSpPr>
      <p:pic>
        <p:nvPicPr>
          <p:cNvPr id="7" name="Picture 6" descr="Bird-Logo-Whi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764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13" name="Picture Placeholder 7"/>
          <p:cNvSpPr>
            <a:spLocks noGrp="1"/>
          </p:cNvSpPr>
          <p:nvPr>
            <p:ph type="pic" sz="quarter" idx="13" hasCustomPrompt="1"/>
          </p:nvPr>
        </p:nvSpPr>
        <p:spPr>
          <a:xfrm>
            <a:off x="0" y="220133"/>
            <a:ext cx="12192000" cy="3784600"/>
          </a:xfrm>
          <a:prstGeom prst="rect">
            <a:avLst/>
          </a:prstGeom>
        </p:spPr>
        <p:txBody>
          <a:bodyPr vert="horz"/>
          <a:lstStyle>
            <a:lvl1pPr marL="0" indent="0">
              <a:buNone/>
              <a:defRPr>
                <a:latin typeface="Myriad Pro"/>
              </a:defRPr>
            </a:lvl1pPr>
          </a:lstStyle>
          <a:p>
            <a:r>
              <a:rPr lang="en-US" dirty="0"/>
              <a:t>Picture here</a:t>
            </a:r>
          </a:p>
        </p:txBody>
      </p:sp>
      <p:sp>
        <p:nvSpPr>
          <p:cNvPr id="8" name="TextBox 7"/>
          <p:cNvSpPr txBox="1"/>
          <p:nvPr userDrawn="1"/>
        </p:nvSpPr>
        <p:spPr>
          <a:xfrm>
            <a:off x="3386661" y="4497912"/>
            <a:ext cx="3565976"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46D"/>
                </a:solidFill>
                <a:effectLst/>
                <a:uLnTx/>
                <a:uFillTx/>
                <a:latin typeface="Myriad Pro"/>
                <a:ea typeface="+mn-ea"/>
                <a:cs typeface="+mn-cs"/>
              </a:rPr>
              <a:t>Get Connected</a:t>
            </a:r>
          </a:p>
        </p:txBody>
      </p:sp>
      <p:sp>
        <p:nvSpPr>
          <p:cNvPr id="9" name="TextBox 8"/>
          <p:cNvSpPr txBox="1"/>
          <p:nvPr userDrawn="1"/>
        </p:nvSpPr>
        <p:spPr>
          <a:xfrm>
            <a:off x="3380673" y="5129449"/>
            <a:ext cx="3639330"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9C0E0"/>
                </a:solidFill>
                <a:effectLst/>
                <a:uLnTx/>
                <a:uFillTx/>
                <a:latin typeface="Myriad Pro"/>
                <a:ea typeface="+mn-ea"/>
                <a:cs typeface="+mn-cs"/>
              </a:rPr>
              <a:t>www.birdrf.com</a:t>
            </a:r>
            <a:endParaRPr kumimoji="0" lang="en-US" sz="4000" b="0" i="0" u="none" strike="noStrike" kern="1200" cap="none" spc="0" normalizeH="0" baseline="0" noProof="0" dirty="0">
              <a:ln>
                <a:noFill/>
              </a:ln>
              <a:solidFill>
                <a:srgbClr val="09C0E0"/>
              </a:solidFill>
              <a:effectLst/>
              <a:uLnTx/>
              <a:uFillTx/>
              <a:latin typeface="Myriad Pro"/>
              <a:ea typeface="+mn-ea"/>
              <a:cs typeface="+mn-cs"/>
            </a:endParaRPr>
          </a:p>
        </p:txBody>
      </p:sp>
      <p:pic>
        <p:nvPicPr>
          <p:cNvPr id="10" name="Picture 9" descr="Social-Icons.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990" y="3232009"/>
            <a:ext cx="5177165" cy="4000537"/>
          </a:xfrm>
          <a:prstGeom prst="rect">
            <a:avLst/>
          </a:prstGeom>
        </p:spPr>
      </p:pic>
      <p:pic>
        <p:nvPicPr>
          <p:cNvPr id="12" name="Picture 11" descr="Blue-Dash 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292805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220133"/>
            <a:ext cx="12192000" cy="3784600"/>
          </a:xfrm>
          <a:prstGeom prst="rect">
            <a:avLst/>
          </a:prstGeom>
        </p:spPr>
        <p:txBody>
          <a:bodyPr vert="horz"/>
          <a:lstStyle>
            <a:lvl1pPr marL="0" indent="0">
              <a:buNone/>
              <a:defRPr>
                <a:latin typeface="Myriad Pro"/>
              </a:defRPr>
            </a:lvl1pPr>
          </a:lstStyle>
          <a:p>
            <a:endParaRPr lang="en-US" dirty="0"/>
          </a:p>
        </p:txBody>
      </p:sp>
      <p:pic>
        <p:nvPicPr>
          <p:cNvPr id="9" name="Picture 8" descr="Blue-Dash 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316911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13" name="Picture Placeholder 7"/>
          <p:cNvSpPr>
            <a:spLocks noGrp="1"/>
          </p:cNvSpPr>
          <p:nvPr>
            <p:ph type="pic" sz="quarter" idx="13" hasCustomPrompt="1"/>
          </p:nvPr>
        </p:nvSpPr>
        <p:spPr>
          <a:xfrm>
            <a:off x="0" y="220133"/>
            <a:ext cx="12192000" cy="3784600"/>
          </a:xfrm>
          <a:prstGeom prst="rect">
            <a:avLst/>
          </a:prstGeom>
        </p:spPr>
        <p:txBody>
          <a:bodyPr vert="horz"/>
          <a:lstStyle>
            <a:lvl1pPr marL="0" indent="0">
              <a:buNone/>
              <a:defRPr>
                <a:latin typeface="Myriad Pro"/>
              </a:defRPr>
            </a:lvl1pPr>
          </a:lstStyle>
          <a:p>
            <a:r>
              <a:rPr lang="en-US" dirty="0"/>
              <a:t>Picture here</a:t>
            </a:r>
          </a:p>
        </p:txBody>
      </p:sp>
      <p:sp>
        <p:nvSpPr>
          <p:cNvPr id="8" name="TextBox 7"/>
          <p:cNvSpPr txBox="1"/>
          <p:nvPr userDrawn="1"/>
        </p:nvSpPr>
        <p:spPr>
          <a:xfrm>
            <a:off x="3386661" y="4497912"/>
            <a:ext cx="3565976"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46D"/>
                </a:solidFill>
                <a:effectLst/>
                <a:uLnTx/>
                <a:uFillTx/>
                <a:latin typeface="Myriad Pro"/>
                <a:ea typeface="+mn-ea"/>
                <a:cs typeface="+mn-cs"/>
              </a:rPr>
              <a:t>Get Connected</a:t>
            </a:r>
          </a:p>
        </p:txBody>
      </p:sp>
      <p:sp>
        <p:nvSpPr>
          <p:cNvPr id="9" name="TextBox 8"/>
          <p:cNvSpPr txBox="1"/>
          <p:nvPr userDrawn="1"/>
        </p:nvSpPr>
        <p:spPr>
          <a:xfrm>
            <a:off x="3380673" y="5129449"/>
            <a:ext cx="3639330"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9C0E0"/>
                </a:solidFill>
                <a:effectLst/>
                <a:uLnTx/>
                <a:uFillTx/>
                <a:latin typeface="Myriad Pro"/>
                <a:ea typeface="+mn-ea"/>
                <a:cs typeface="+mn-cs"/>
              </a:rPr>
              <a:t>www.birdrf.com</a:t>
            </a:r>
            <a:endParaRPr kumimoji="0" lang="en-US" sz="4000" b="0" i="0" u="none" strike="noStrike" kern="1200" cap="none" spc="0" normalizeH="0" baseline="0" noProof="0" dirty="0">
              <a:ln>
                <a:noFill/>
              </a:ln>
              <a:solidFill>
                <a:srgbClr val="09C0E0"/>
              </a:solidFill>
              <a:effectLst/>
              <a:uLnTx/>
              <a:uFillTx/>
              <a:latin typeface="Myriad Pro"/>
              <a:ea typeface="+mn-ea"/>
              <a:cs typeface="+mn-cs"/>
            </a:endParaRPr>
          </a:p>
        </p:txBody>
      </p:sp>
      <p:pic>
        <p:nvPicPr>
          <p:cNvPr id="10" name="Picture 9" descr="Social-Icons.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990" y="3232009"/>
            <a:ext cx="5177165" cy="4000537"/>
          </a:xfrm>
          <a:prstGeom prst="rect">
            <a:avLst/>
          </a:prstGeom>
        </p:spPr>
      </p:pic>
      <p:pic>
        <p:nvPicPr>
          <p:cNvPr id="12" name="Picture 11" descr="Blue-Dash 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177422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a:t>Header Text</a:t>
            </a:r>
          </a:p>
        </p:txBody>
      </p:sp>
    </p:spTree>
    <p:extLst>
      <p:ext uri="{BB962C8B-B14F-4D97-AF65-F5344CB8AC3E}">
        <p14:creationId xmlns:p14="http://schemas.microsoft.com/office/powerpoint/2010/main" val="426480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4"/>
          <p:cNvSpPr>
            <a:spLocks noGrp="1"/>
          </p:cNvSpPr>
          <p:nvPr>
            <p:ph type="body" sz="quarter" idx="10" hasCustomPrompt="1"/>
          </p:nvPr>
        </p:nvSpPr>
        <p:spPr>
          <a:xfrm>
            <a:off x="609601" y="1245141"/>
            <a:ext cx="10720916" cy="4970128"/>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5" name="Text Placeholder 2"/>
          <p:cNvSpPr>
            <a:spLocks noGrp="1"/>
          </p:cNvSpPr>
          <p:nvPr>
            <p:ph type="body" sz="quarter" idx="11"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287907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862050" y="1352163"/>
            <a:ext cx="10698500" cy="1105893"/>
          </a:xfrm>
          <a:prstGeom prst="rect">
            <a:avLst/>
          </a:prstGeom>
        </p:spPr>
        <p:txBody>
          <a:bodyPr tIns="0"/>
          <a:lstStyle>
            <a:lvl1pPr marL="0" marR="0" indent="0" algn="l" defTabSz="609585" rtl="0" eaLnBrk="1" fontAlgn="auto" latinLnBrk="0" hangingPunct="1">
              <a:lnSpc>
                <a:spcPct val="100000"/>
              </a:lnSpc>
              <a:spcBef>
                <a:spcPct val="20000"/>
              </a:spcBef>
              <a:spcAft>
                <a:spcPts val="0"/>
              </a:spcAft>
              <a:buClrTx/>
              <a:buSzTx/>
              <a:buFont typeface="Arial"/>
              <a:buNone/>
              <a:tabLst/>
              <a:defRPr sz="3200">
                <a:solidFill>
                  <a:schemeClr val="accent6"/>
                </a:solidFill>
                <a:latin typeface="Myriad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userDrawn="1"/>
        </p:nvCxnSpPr>
        <p:spPr>
          <a:xfrm>
            <a:off x="751401" y="1417639"/>
            <a:ext cx="0" cy="963779"/>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751402" y="2644254"/>
            <a:ext cx="10720916" cy="1540933"/>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18" name="Picture Placeholder 16"/>
          <p:cNvSpPr>
            <a:spLocks noGrp="1"/>
          </p:cNvSpPr>
          <p:nvPr>
            <p:ph type="pic" sz="quarter" idx="11"/>
          </p:nvPr>
        </p:nvSpPr>
        <p:spPr>
          <a:xfrm>
            <a:off x="751418" y="4402667"/>
            <a:ext cx="10720916" cy="2063751"/>
          </a:xfrm>
          <a:prstGeom prst="rect">
            <a:avLst/>
          </a:prstGeom>
        </p:spPr>
        <p:txBody>
          <a:bodyPr/>
          <a:lstStyle>
            <a:lvl1pPr marL="0" indent="0">
              <a:buNone/>
              <a:defRPr>
                <a:latin typeface="Myriad Pro"/>
              </a:defRPr>
            </a:lvl1pPr>
          </a:lstStyle>
          <a:p>
            <a:r>
              <a:rPr lang="en-US"/>
              <a:t>Click icon to add picture</a:t>
            </a:r>
            <a:endParaRPr lang="en-US" dirty="0"/>
          </a:p>
        </p:txBody>
      </p:sp>
      <p:sp>
        <p:nvSpPr>
          <p:cNvPr id="9" name="Text Placeholder 2"/>
          <p:cNvSpPr>
            <a:spLocks noGrp="1"/>
          </p:cNvSpPr>
          <p:nvPr>
            <p:ph type="body" sz="quarter" idx="12"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334001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862050" y="1352164"/>
            <a:ext cx="10698500" cy="715176"/>
          </a:xfrm>
          <a:prstGeom prst="rect">
            <a:avLst/>
          </a:prstGeom>
        </p:spPr>
        <p:txBody>
          <a:bodyPr tIns="0"/>
          <a:lstStyle>
            <a:lvl1pPr marL="0" marR="0" indent="0" algn="l" defTabSz="609585" rtl="0" eaLnBrk="1" fontAlgn="auto" latinLnBrk="0" hangingPunct="1">
              <a:lnSpc>
                <a:spcPct val="100000"/>
              </a:lnSpc>
              <a:spcBef>
                <a:spcPct val="20000"/>
              </a:spcBef>
              <a:spcAft>
                <a:spcPts val="0"/>
              </a:spcAft>
              <a:buClrTx/>
              <a:buSzTx/>
              <a:buFont typeface="Arial"/>
              <a:buNone/>
              <a:tabLst/>
              <a:defRPr sz="3200">
                <a:solidFill>
                  <a:schemeClr val="accent6"/>
                </a:solidFill>
                <a:latin typeface="Myriad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a:cxnSpLocks/>
          </p:cNvCxnSpPr>
          <p:nvPr userDrawn="1"/>
        </p:nvCxnSpPr>
        <p:spPr>
          <a:xfrm>
            <a:off x="751401" y="1338127"/>
            <a:ext cx="0" cy="54368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844166" y="2279375"/>
            <a:ext cx="10720916" cy="4002157"/>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9" name="Text Placeholder 2"/>
          <p:cNvSpPr>
            <a:spLocks noGrp="1"/>
          </p:cNvSpPr>
          <p:nvPr>
            <p:ph type="body" sz="quarter" idx="12"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138524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243137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7" name="Picture Placeholder 36"/>
          <p:cNvSpPr>
            <a:spLocks noGrp="1"/>
          </p:cNvSpPr>
          <p:nvPr>
            <p:ph type="pic" sz="quarter" idx="20"/>
          </p:nvPr>
        </p:nvSpPr>
        <p:spPr>
          <a:xfrm>
            <a:off x="0" y="4548718"/>
            <a:ext cx="12192000" cy="2407255"/>
          </a:xfrm>
          <a:prstGeom prst="rect">
            <a:avLst/>
          </a:prstGeom>
        </p:spPr>
        <p:txBody>
          <a:bodyPr vert="horz"/>
          <a:lstStyle>
            <a:lvl1pPr marL="0" indent="0">
              <a:buNone/>
              <a:defRPr sz="2400">
                <a:latin typeface="Myriad Pro"/>
              </a:defRPr>
            </a:lvl1pPr>
          </a:lstStyle>
          <a:p>
            <a:r>
              <a:rPr lang="en-US"/>
              <a:t>Click icon to add picture</a:t>
            </a:r>
            <a:endParaRPr lang="en-US" dirty="0"/>
          </a:p>
        </p:txBody>
      </p:sp>
      <p:pic>
        <p:nvPicPr>
          <p:cNvPr id="8" name="Picture 7" descr="Coordinate-Plane-BG 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651"/>
            <a:ext cx="12192000" cy="2578100"/>
          </a:xfrm>
          <a:prstGeom prst="rect">
            <a:avLst/>
          </a:prstGeom>
        </p:spPr>
      </p:pic>
      <p:sp>
        <p:nvSpPr>
          <p:cNvPr id="9" name="Rectangle 8"/>
          <p:cNvSpPr/>
          <p:nvPr userDrawn="1"/>
        </p:nvSpPr>
        <p:spPr>
          <a:xfrm>
            <a:off x="950384" y="2016694"/>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7" name="Text Placeholder 6"/>
          <p:cNvSpPr>
            <a:spLocks noGrp="1"/>
          </p:cNvSpPr>
          <p:nvPr>
            <p:ph type="body" sz="quarter" idx="10" hasCustomPrompt="1"/>
          </p:nvPr>
        </p:nvSpPr>
        <p:spPr>
          <a:xfrm>
            <a:off x="514997" y="967156"/>
            <a:ext cx="11442536" cy="787400"/>
          </a:xfrm>
          <a:prstGeom prst="rect">
            <a:avLst/>
          </a:prstGeom>
        </p:spPr>
        <p:txBody>
          <a:bodyPr vert="horz"/>
          <a:lstStyle>
            <a:lvl1pPr marL="0" indent="0">
              <a:buNone/>
              <a:defRPr sz="4533">
                <a:solidFill>
                  <a:srgbClr val="00246D"/>
                </a:solidFill>
                <a:latin typeface="Myriad Pro"/>
              </a:defRPr>
            </a:lvl1pPr>
          </a:lstStyle>
          <a:p>
            <a:pPr lvl="0"/>
            <a:r>
              <a:rPr lang="en-US" dirty="0"/>
              <a:t>Page Header</a:t>
            </a:r>
          </a:p>
        </p:txBody>
      </p:sp>
      <p:sp>
        <p:nvSpPr>
          <p:cNvPr id="13" name="Picture Placeholder 12"/>
          <p:cNvSpPr>
            <a:spLocks noGrp="1"/>
          </p:cNvSpPr>
          <p:nvPr>
            <p:ph type="pic" sz="quarter" idx="12" hasCustomPrompt="1"/>
          </p:nvPr>
        </p:nvSpPr>
        <p:spPr>
          <a:xfrm>
            <a:off x="950384" y="2481251"/>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15" name="Text Placeholder 14"/>
          <p:cNvSpPr>
            <a:spLocks noGrp="1"/>
          </p:cNvSpPr>
          <p:nvPr>
            <p:ph type="body" sz="quarter" idx="13" hasCustomPrompt="1"/>
          </p:nvPr>
        </p:nvSpPr>
        <p:spPr>
          <a:xfrm>
            <a:off x="950385" y="4152900"/>
            <a:ext cx="3002988" cy="2136205"/>
          </a:xfrm>
          <a:prstGeom prst="rect">
            <a:avLst/>
          </a:prstGeom>
          <a:solidFill>
            <a:schemeClr val="bg1"/>
          </a:solidFill>
        </p:spPr>
        <p:txBody>
          <a:bodyPr vert="horz" tIns="91440"/>
          <a:lstStyle>
            <a:lvl1pPr marL="0" marR="0" indent="0" algn="ctr" defTabSz="609585" rtl="0" eaLnBrk="1" fontAlgn="auto" latinLnBrk="0" hangingPunct="1">
              <a:lnSpc>
                <a:spcPct val="120000"/>
              </a:lnSpc>
              <a:spcBef>
                <a:spcPts val="0"/>
              </a:spcBef>
              <a:spcAft>
                <a:spcPts val="0"/>
              </a:spcAft>
              <a:buClrTx/>
              <a:buSzTx/>
              <a:buFont typeface="Arial"/>
              <a:buNone/>
              <a:tabLst/>
              <a:defRPr sz="1600" baseline="0">
                <a:solidFill>
                  <a:schemeClr val="tx1"/>
                </a:solidFill>
                <a:latin typeface="Myriad Pro"/>
              </a:defRPr>
            </a:lvl1pPr>
          </a:lstStyle>
          <a:p>
            <a:pPr marL="0" marR="0" lvl="0" indent="0" algn="ctr" defTabSz="609585" rtl="0" eaLnBrk="1" fontAlgn="auto" latinLnBrk="0" hangingPunct="1">
              <a:lnSpc>
                <a:spcPct val="100000"/>
              </a:lnSpc>
              <a:spcBef>
                <a:spcPts val="1632"/>
              </a:spcBef>
              <a:spcAft>
                <a:spcPts val="5200"/>
              </a:spcAft>
              <a:buClrTx/>
              <a:buSzTx/>
              <a:buFont typeface="Arial"/>
              <a:buNone/>
              <a:tabLst/>
              <a:defRPr/>
            </a:pPr>
            <a:r>
              <a:rPr lang="en-US" dirty="0"/>
              <a:t>Bucket text here</a:t>
            </a:r>
          </a:p>
          <a:p>
            <a:pPr marL="0" marR="0" lvl="0" indent="0" algn="ctr" defTabSz="609585" rtl="0" eaLnBrk="1" fontAlgn="auto" latinLnBrk="0" hangingPunct="1">
              <a:lnSpc>
                <a:spcPct val="100000"/>
              </a:lnSpc>
              <a:spcBef>
                <a:spcPts val="1632"/>
              </a:spcBef>
              <a:spcAft>
                <a:spcPts val="5200"/>
              </a:spcAft>
              <a:buClrTx/>
              <a:buSzTx/>
              <a:buFont typeface="Arial"/>
              <a:buNone/>
              <a:tabLst/>
              <a:defRPr/>
            </a:pPr>
            <a:endParaRPr lang="en-US" dirty="0"/>
          </a:p>
          <a:p>
            <a:pPr lvl="0"/>
            <a:endParaRPr lang="en-US" dirty="0"/>
          </a:p>
        </p:txBody>
      </p:sp>
      <p:sp>
        <p:nvSpPr>
          <p:cNvPr id="11" name="Text Placeholder 10"/>
          <p:cNvSpPr>
            <a:spLocks noGrp="1"/>
          </p:cNvSpPr>
          <p:nvPr>
            <p:ph type="body" sz="quarter" idx="11" hasCustomPrompt="1"/>
          </p:nvPr>
        </p:nvSpPr>
        <p:spPr>
          <a:xfrm>
            <a:off x="950385" y="2047373"/>
            <a:ext cx="3009900" cy="350248"/>
          </a:xfrm>
          <a:prstGeom prst="rect">
            <a:avLst/>
          </a:prstGeom>
        </p:spPr>
        <p:txBody>
          <a:bodyPr vert="horz"/>
          <a:lstStyle>
            <a:lvl1pPr marL="0" indent="0" algn="ctr">
              <a:buNone/>
              <a:defRPr sz="1867" b="1">
                <a:solidFill>
                  <a:schemeClr val="bg1"/>
                </a:solidFill>
                <a:latin typeface="Myriad Pro Cond"/>
                <a:cs typeface="Myriad Pro Cond"/>
              </a:defRPr>
            </a:lvl1pPr>
          </a:lstStyle>
          <a:p>
            <a:pPr lvl="0"/>
            <a:r>
              <a:rPr lang="en-US" dirty="0"/>
              <a:t>Header</a:t>
            </a:r>
          </a:p>
        </p:txBody>
      </p:sp>
      <p:sp>
        <p:nvSpPr>
          <p:cNvPr id="23" name="Rectangle 22"/>
          <p:cNvSpPr/>
          <p:nvPr userDrawn="1"/>
        </p:nvSpPr>
        <p:spPr>
          <a:xfrm>
            <a:off x="4602307" y="1979104"/>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24" name="Picture Placeholder 12"/>
          <p:cNvSpPr>
            <a:spLocks noGrp="1"/>
          </p:cNvSpPr>
          <p:nvPr>
            <p:ph type="pic" sz="quarter" idx="14" hasCustomPrompt="1"/>
          </p:nvPr>
        </p:nvSpPr>
        <p:spPr>
          <a:xfrm>
            <a:off x="4602307" y="2443661"/>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25" name="Text Placeholder 14"/>
          <p:cNvSpPr>
            <a:spLocks noGrp="1"/>
          </p:cNvSpPr>
          <p:nvPr>
            <p:ph type="body" sz="quarter" idx="15" hasCustomPrompt="1"/>
          </p:nvPr>
        </p:nvSpPr>
        <p:spPr>
          <a:xfrm>
            <a:off x="4602307" y="4115310"/>
            <a:ext cx="3002988"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600" baseline="0">
                <a:solidFill>
                  <a:schemeClr val="tx1"/>
                </a:solidFill>
                <a:latin typeface="Myriad Pro"/>
              </a:defRPr>
            </a:lvl1pPr>
          </a:lstStyle>
          <a:p>
            <a:pPr lvl="0"/>
            <a:r>
              <a:rPr lang="en-US" dirty="0"/>
              <a:t>Bucket text here</a:t>
            </a:r>
          </a:p>
        </p:txBody>
      </p:sp>
      <p:sp>
        <p:nvSpPr>
          <p:cNvPr id="26" name="Text Placeholder 10"/>
          <p:cNvSpPr>
            <a:spLocks noGrp="1"/>
          </p:cNvSpPr>
          <p:nvPr>
            <p:ph type="body" sz="quarter" idx="16" hasCustomPrompt="1"/>
          </p:nvPr>
        </p:nvSpPr>
        <p:spPr>
          <a:xfrm>
            <a:off x="4602307" y="2016695"/>
            <a:ext cx="3009900" cy="350248"/>
          </a:xfrm>
          <a:prstGeom prst="rect">
            <a:avLst/>
          </a:prstGeom>
        </p:spPr>
        <p:txBody>
          <a:bodyPr vert="horz"/>
          <a:lstStyle>
            <a:lvl1pPr marL="0" marR="0" indent="0" algn="ctr" defTabSz="609585" rtl="0" eaLnBrk="1" fontAlgn="auto" latinLnBrk="0" hangingPunct="1">
              <a:lnSpc>
                <a:spcPct val="100000"/>
              </a:lnSpc>
              <a:spcBef>
                <a:spcPct val="20000"/>
              </a:spcBef>
              <a:spcAft>
                <a:spcPts val="0"/>
              </a:spcAft>
              <a:buClrTx/>
              <a:buSzTx/>
              <a:buFont typeface="Arial"/>
              <a:buNone/>
              <a:tabLst/>
              <a:defRPr sz="1867" b="1">
                <a:solidFill>
                  <a:schemeClr val="bg1"/>
                </a:solidFill>
                <a:latin typeface="Myriad Pro Cond"/>
                <a:cs typeface="Myriad Pro Cond"/>
              </a:defRPr>
            </a:lvl1pPr>
          </a:lstStyle>
          <a:p>
            <a:pPr lvl="0"/>
            <a:r>
              <a:rPr lang="en-US" dirty="0"/>
              <a:t>Header</a:t>
            </a:r>
          </a:p>
        </p:txBody>
      </p:sp>
      <p:sp>
        <p:nvSpPr>
          <p:cNvPr id="32" name="Rectangle 31"/>
          <p:cNvSpPr/>
          <p:nvPr userDrawn="1"/>
        </p:nvSpPr>
        <p:spPr>
          <a:xfrm>
            <a:off x="8272216" y="1978177"/>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33" name="Picture Placeholder 12"/>
          <p:cNvSpPr>
            <a:spLocks noGrp="1"/>
          </p:cNvSpPr>
          <p:nvPr>
            <p:ph type="pic" sz="quarter" idx="17" hasCustomPrompt="1"/>
          </p:nvPr>
        </p:nvSpPr>
        <p:spPr>
          <a:xfrm>
            <a:off x="8272216" y="2442734"/>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34" name="Text Placeholder 14"/>
          <p:cNvSpPr>
            <a:spLocks noGrp="1"/>
          </p:cNvSpPr>
          <p:nvPr>
            <p:ph type="body" sz="quarter" idx="18" hasCustomPrompt="1"/>
          </p:nvPr>
        </p:nvSpPr>
        <p:spPr>
          <a:xfrm>
            <a:off x="8272217" y="4114383"/>
            <a:ext cx="3002988"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600" baseline="0">
                <a:solidFill>
                  <a:schemeClr val="tx1"/>
                </a:solidFill>
                <a:latin typeface="Myriad Pro"/>
              </a:defRPr>
            </a:lvl1pPr>
          </a:lstStyle>
          <a:p>
            <a:pPr lvl="0"/>
            <a:r>
              <a:rPr lang="en-US" dirty="0"/>
              <a:t>Bucket text here</a:t>
            </a:r>
          </a:p>
        </p:txBody>
      </p:sp>
      <p:sp>
        <p:nvSpPr>
          <p:cNvPr id="35" name="Text Placeholder 10"/>
          <p:cNvSpPr>
            <a:spLocks noGrp="1"/>
          </p:cNvSpPr>
          <p:nvPr>
            <p:ph type="body" sz="quarter" idx="19" hasCustomPrompt="1"/>
          </p:nvPr>
        </p:nvSpPr>
        <p:spPr>
          <a:xfrm>
            <a:off x="8272217" y="2015768"/>
            <a:ext cx="3009900" cy="350248"/>
          </a:xfrm>
          <a:prstGeom prst="rect">
            <a:avLst/>
          </a:prstGeom>
        </p:spPr>
        <p:txBody>
          <a:bodyPr vert="horz"/>
          <a:lstStyle>
            <a:lvl1pPr marL="0" indent="0" algn="ctr">
              <a:buNone/>
              <a:defRPr sz="1867" b="1">
                <a:solidFill>
                  <a:schemeClr val="bg1"/>
                </a:solidFill>
                <a:latin typeface="Myriad Pro Cond"/>
                <a:cs typeface="Myriad Pro Cond"/>
              </a:defRPr>
            </a:lvl1pPr>
          </a:lstStyle>
          <a:p>
            <a:pPr lvl="0"/>
            <a:r>
              <a:rPr lang="en-US" dirty="0"/>
              <a:t>Header</a:t>
            </a:r>
          </a:p>
        </p:txBody>
      </p:sp>
      <p:sp>
        <p:nvSpPr>
          <p:cNvPr id="18" name="Text Placeholder 2"/>
          <p:cNvSpPr>
            <a:spLocks noGrp="1"/>
          </p:cNvSpPr>
          <p:nvPr>
            <p:ph type="body" sz="quarter" idx="21"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309526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ocial Media">
    <p:spTree>
      <p:nvGrpSpPr>
        <p:cNvPr id="1" name=""/>
        <p:cNvGrpSpPr/>
        <p:nvPr/>
      </p:nvGrpSpPr>
      <p:grpSpPr>
        <a:xfrm>
          <a:off x="0" y="0"/>
          <a:ext cx="0" cy="0"/>
          <a:chOff x="0" y="0"/>
          <a:chExt cx="0" cy="0"/>
        </a:xfrm>
      </p:grpSpPr>
      <p:sp>
        <p:nvSpPr>
          <p:cNvPr id="13" name="Picture Placeholder 7"/>
          <p:cNvSpPr>
            <a:spLocks noGrp="1"/>
          </p:cNvSpPr>
          <p:nvPr>
            <p:ph type="pic" sz="quarter" idx="13" hasCustomPrompt="1"/>
          </p:nvPr>
        </p:nvSpPr>
        <p:spPr>
          <a:xfrm>
            <a:off x="0" y="220133"/>
            <a:ext cx="12192000" cy="3784600"/>
          </a:xfrm>
          <a:prstGeom prst="rect">
            <a:avLst/>
          </a:prstGeom>
        </p:spPr>
        <p:txBody>
          <a:bodyPr vert="horz"/>
          <a:lstStyle>
            <a:lvl1pPr marL="0" indent="0">
              <a:buNone/>
              <a:defRPr>
                <a:latin typeface="Myriad Pro"/>
              </a:defRPr>
            </a:lvl1pPr>
          </a:lstStyle>
          <a:p>
            <a:r>
              <a:rPr lang="en-US" dirty="0"/>
              <a:t>Picture here</a:t>
            </a:r>
          </a:p>
        </p:txBody>
      </p:sp>
      <p:sp>
        <p:nvSpPr>
          <p:cNvPr id="8" name="TextBox 7"/>
          <p:cNvSpPr txBox="1"/>
          <p:nvPr userDrawn="1"/>
        </p:nvSpPr>
        <p:spPr>
          <a:xfrm>
            <a:off x="3386661" y="4497912"/>
            <a:ext cx="3565976"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46D"/>
                </a:solidFill>
                <a:effectLst/>
                <a:uLnTx/>
                <a:uFillTx/>
                <a:latin typeface="Myriad Pro"/>
                <a:ea typeface="+mn-ea"/>
                <a:cs typeface="+mn-cs"/>
              </a:rPr>
              <a:t>Get Connected</a:t>
            </a:r>
          </a:p>
        </p:txBody>
      </p:sp>
      <p:sp>
        <p:nvSpPr>
          <p:cNvPr id="9" name="TextBox 8"/>
          <p:cNvSpPr txBox="1"/>
          <p:nvPr userDrawn="1"/>
        </p:nvSpPr>
        <p:spPr>
          <a:xfrm>
            <a:off x="3380673" y="5129449"/>
            <a:ext cx="3639330"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9C0E0"/>
                </a:solidFill>
                <a:effectLst/>
                <a:uLnTx/>
                <a:uFillTx/>
                <a:latin typeface="Myriad Pro"/>
                <a:ea typeface="+mn-ea"/>
                <a:cs typeface="+mn-cs"/>
              </a:rPr>
              <a:t>www.birdrf.com</a:t>
            </a:r>
            <a:endParaRPr kumimoji="0" lang="en-US" sz="4000" b="0" i="0" u="none" strike="noStrike" kern="1200" cap="none" spc="0" normalizeH="0" baseline="0" noProof="0" dirty="0">
              <a:ln>
                <a:noFill/>
              </a:ln>
              <a:solidFill>
                <a:srgbClr val="09C0E0"/>
              </a:solidFill>
              <a:effectLst/>
              <a:uLnTx/>
              <a:uFillTx/>
              <a:latin typeface="Myriad Pro"/>
              <a:ea typeface="+mn-ea"/>
              <a:cs typeface="+mn-cs"/>
            </a:endParaRPr>
          </a:p>
        </p:txBody>
      </p:sp>
      <p:pic>
        <p:nvPicPr>
          <p:cNvPr id="10" name="Picture 9" descr="Social-Icons.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990" y="3232009"/>
            <a:ext cx="5177165" cy="4000537"/>
          </a:xfrm>
          <a:prstGeom prst="rect">
            <a:avLst/>
          </a:prstGeom>
        </p:spPr>
      </p:pic>
      <p:pic>
        <p:nvPicPr>
          <p:cNvPr id="12" name="Picture 11" descr="Blue-Dash 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140839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220133"/>
            <a:ext cx="12192000" cy="3784600"/>
          </a:xfrm>
          <a:prstGeom prst="rect">
            <a:avLst/>
          </a:prstGeom>
        </p:spPr>
        <p:txBody>
          <a:bodyPr vert="horz"/>
          <a:lstStyle>
            <a:lvl1pPr marL="0" indent="0">
              <a:buNone/>
              <a:defRPr>
                <a:latin typeface="Myriad Pro"/>
              </a:defRPr>
            </a:lvl1pPr>
          </a:lstStyle>
          <a:p>
            <a:endParaRPr lang="en-US" dirty="0"/>
          </a:p>
        </p:txBody>
      </p:sp>
      <p:pic>
        <p:nvPicPr>
          <p:cNvPr id="9" name="Picture 8" descr="Blue-Dash 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250466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emf"/><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607788"/>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oordinate-Plane-Header-BG 1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0" y="-627"/>
            <a:ext cx="9950452" cy="952500"/>
          </a:xfrm>
          <a:prstGeom prst="rect">
            <a:avLst/>
          </a:prstGeom>
        </p:spPr>
      </p:pic>
      <p:pic>
        <p:nvPicPr>
          <p:cNvPr id="14" name="Picture 13" descr="Bird-Logo-Experts.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91544" y="-746333"/>
            <a:ext cx="3337717" cy="2579145"/>
          </a:xfrm>
          <a:prstGeom prst="rect">
            <a:avLst/>
          </a:prstGeom>
        </p:spPr>
      </p:pic>
      <p:pic>
        <p:nvPicPr>
          <p:cNvPr id="7" name="Picture 6" descr="Blue-Dash-Footer 1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522323"/>
            <a:ext cx="12192000" cy="355600"/>
          </a:xfrm>
          <a:prstGeom prst="rect">
            <a:avLst/>
          </a:prstGeom>
        </p:spPr>
      </p:pic>
    </p:spTree>
    <p:extLst>
      <p:ext uri="{BB962C8B-B14F-4D97-AF65-F5344CB8AC3E}">
        <p14:creationId xmlns:p14="http://schemas.microsoft.com/office/powerpoint/2010/main" val="33522105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702" r:id="rId6"/>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Gray-Signal 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5899149"/>
            <a:ext cx="12192000" cy="958851"/>
          </a:xfrm>
          <a:prstGeom prst="rect">
            <a:avLst/>
          </a:prstGeom>
        </p:spPr>
      </p:pic>
      <p:pic>
        <p:nvPicPr>
          <p:cNvPr id="13" name="Picture 12" descr="Bird-Logo-Expert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079" y="3150006"/>
            <a:ext cx="5120839" cy="3957012"/>
          </a:xfrm>
          <a:prstGeom prst="rect">
            <a:avLst/>
          </a:prstGeom>
        </p:spPr>
      </p:pic>
      <p:cxnSp>
        <p:nvCxnSpPr>
          <p:cNvPr id="14" name="Straight Connector 13"/>
          <p:cNvCxnSpPr/>
          <p:nvPr/>
        </p:nvCxnSpPr>
        <p:spPr>
          <a:xfrm>
            <a:off x="3141989" y="4435758"/>
            <a:ext cx="0" cy="1590517"/>
          </a:xfrm>
          <a:prstGeom prst="line">
            <a:avLst/>
          </a:prstGeom>
          <a:ln>
            <a:solidFill>
              <a:srgbClr val="09C0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662195"/>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BG-Light-Blue 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241300"/>
          </a:xfrm>
          <a:prstGeom prst="rect">
            <a:avLst/>
          </a:prstGeom>
        </p:spPr>
      </p:pic>
      <p:pic>
        <p:nvPicPr>
          <p:cNvPr id="12" name="Picture 11" descr="Gray-Signal 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 y="5899149"/>
            <a:ext cx="12192000" cy="958851"/>
          </a:xfrm>
          <a:prstGeom prst="rect">
            <a:avLst/>
          </a:prstGeom>
        </p:spPr>
      </p:pic>
      <p:pic>
        <p:nvPicPr>
          <p:cNvPr id="13" name="Picture 12" descr="Bird-Logo-Expert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079" y="3150006"/>
            <a:ext cx="5120839" cy="3957012"/>
          </a:xfrm>
          <a:prstGeom prst="rect">
            <a:avLst/>
          </a:prstGeom>
        </p:spPr>
      </p:pic>
      <p:cxnSp>
        <p:nvCxnSpPr>
          <p:cNvPr id="14" name="Straight Connector 13"/>
          <p:cNvCxnSpPr/>
          <p:nvPr/>
        </p:nvCxnSpPr>
        <p:spPr>
          <a:xfrm>
            <a:off x="3141989" y="4435758"/>
            <a:ext cx="0" cy="1590517"/>
          </a:xfrm>
          <a:prstGeom prst="line">
            <a:avLst/>
          </a:prstGeom>
          <a:ln>
            <a:solidFill>
              <a:srgbClr val="09C0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525444"/>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sales@birdrf.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mailto:AppEngineering@birdrf.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1AE0C-DA8F-44BA-A849-25FFBAB726FD}"/>
              </a:ext>
            </a:extLst>
          </p:cNvPr>
          <p:cNvSpPr txBox="1"/>
          <p:nvPr/>
        </p:nvSpPr>
        <p:spPr>
          <a:xfrm>
            <a:off x="2480733" y="5015407"/>
            <a:ext cx="71628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Cable and Antenna Measurement Basics</a:t>
            </a:r>
          </a:p>
        </p:txBody>
      </p:sp>
    </p:spTree>
    <p:extLst>
      <p:ext uri="{BB962C8B-B14F-4D97-AF65-F5344CB8AC3E}">
        <p14:creationId xmlns:p14="http://schemas.microsoft.com/office/powerpoint/2010/main" val="146417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E7FAF5-B2E6-4670-A662-9E05418E0260}"/>
              </a:ext>
            </a:extLst>
          </p:cNvPr>
          <p:cNvSpPr>
            <a:spLocks noGrp="1"/>
          </p:cNvSpPr>
          <p:nvPr>
            <p:ph type="body" sz="quarter" idx="11"/>
          </p:nvPr>
        </p:nvSpPr>
        <p:spPr/>
        <p:txBody>
          <a:bodyPr/>
          <a:lstStyle/>
          <a:p>
            <a:r>
              <a:rPr lang="en-US" altLang="en-US" dirty="0"/>
              <a:t>Coaxial Cable Impedance</a:t>
            </a:r>
            <a:endParaRPr lang="en-US" dirty="0"/>
          </a:p>
        </p:txBody>
      </p:sp>
      <p:sp>
        <p:nvSpPr>
          <p:cNvPr id="7" name="Content Placeholder 2">
            <a:extLst>
              <a:ext uri="{FF2B5EF4-FFF2-40B4-BE49-F238E27FC236}">
                <a16:creationId xmlns:a16="http://schemas.microsoft.com/office/drawing/2014/main" id="{CF5A999B-E317-4155-BA59-D4C58AB8C08D}"/>
              </a:ext>
            </a:extLst>
          </p:cNvPr>
          <p:cNvSpPr txBox="1">
            <a:spLocks/>
          </p:cNvSpPr>
          <p:nvPr/>
        </p:nvSpPr>
        <p:spPr>
          <a:xfrm>
            <a:off x="752988" y="1065724"/>
            <a:ext cx="10972800" cy="682468"/>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altLang="en-US" sz="2400" dirty="0"/>
              <a:t>Feed lines are designed for a specific impedance.</a:t>
            </a:r>
          </a:p>
          <a:p>
            <a:pPr lvl="1">
              <a:buFont typeface="Arial" panose="020B0604020202020204" pitchFamily="34" charset="0"/>
              <a:buChar char="•"/>
            </a:pPr>
            <a:endParaRPr lang="en-US" altLang="en-US" sz="2400" dirty="0"/>
          </a:p>
          <a:p>
            <a:pPr lvl="1">
              <a:buFont typeface="Arial" panose="020B0604020202020204" pitchFamily="34" charset="0"/>
              <a:buChar char="•"/>
            </a:pPr>
            <a:endParaRPr lang="en-US" altLang="en-US" sz="2400" dirty="0"/>
          </a:p>
          <a:p>
            <a:pPr lvl="1">
              <a:buFont typeface="Arial" panose="020B0604020202020204" pitchFamily="34" charset="0"/>
              <a:buChar char="•"/>
            </a:pPr>
            <a:endParaRPr lang="en-US" altLang="en-US" sz="1800" dirty="0"/>
          </a:p>
          <a:p>
            <a:pPr lvl="1">
              <a:buFont typeface="Arial" panose="020B0604020202020204" pitchFamily="34" charset="0"/>
              <a:buChar char="•"/>
            </a:pPr>
            <a:endParaRPr lang="en-US" altLang="en-US" sz="1800" dirty="0"/>
          </a:p>
          <a:p>
            <a:pPr marL="457200" lvl="1" indent="0">
              <a:buFont typeface="Arial"/>
              <a:buNone/>
            </a:pPr>
            <a:endParaRPr lang="en-US" altLang="en-US" sz="1800" dirty="0"/>
          </a:p>
          <a:p>
            <a:endParaRPr lang="en-US" altLang="en-US" sz="1400" dirty="0"/>
          </a:p>
        </p:txBody>
      </p:sp>
      <p:sp>
        <p:nvSpPr>
          <p:cNvPr id="8" name="Rectangle 2">
            <a:extLst>
              <a:ext uri="{FF2B5EF4-FFF2-40B4-BE49-F238E27FC236}">
                <a16:creationId xmlns:a16="http://schemas.microsoft.com/office/drawing/2014/main" id="{8D91B0B0-3DAA-4C64-9D89-E5C74A881D0C}"/>
              </a:ext>
            </a:extLst>
          </p:cNvPr>
          <p:cNvSpPr>
            <a:spLocks noChangeArrowheads="1"/>
          </p:cNvSpPr>
          <p:nvPr/>
        </p:nvSpPr>
        <p:spPr bwMode="auto">
          <a:xfrm>
            <a:off x="7584529" y="3630548"/>
            <a:ext cx="386079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FontTx/>
              <a:buNone/>
            </a:pPr>
            <a:r>
              <a:rPr lang="en-US" altLang="en-US" sz="3200" i="1" dirty="0">
                <a:latin typeface="Arial" panose="020B0604020202020204" pitchFamily="34" charset="0"/>
              </a:rPr>
              <a:t>Changes in any of these dimensions will change the impedance of the feed line.</a:t>
            </a:r>
          </a:p>
        </p:txBody>
      </p:sp>
      <p:sp>
        <p:nvSpPr>
          <p:cNvPr id="9" name="Rectangle 10">
            <a:extLst>
              <a:ext uri="{FF2B5EF4-FFF2-40B4-BE49-F238E27FC236}">
                <a16:creationId xmlns:a16="http://schemas.microsoft.com/office/drawing/2014/main" id="{7342E9A4-5BDE-466E-8BEA-C87165DDAF1F}"/>
              </a:ext>
            </a:extLst>
          </p:cNvPr>
          <p:cNvSpPr>
            <a:spLocks noChangeArrowheads="1"/>
          </p:cNvSpPr>
          <p:nvPr/>
        </p:nvSpPr>
        <p:spPr bwMode="auto">
          <a:xfrm>
            <a:off x="5657605" y="4384677"/>
            <a:ext cx="15544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eaLnBrk="1" hangingPunct="1">
              <a:buFontTx/>
              <a:buNone/>
            </a:pPr>
            <a:r>
              <a:rPr lang="en-US" altLang="en-US" sz="2000" b="0" dirty="0">
                <a:latin typeface="Arial" panose="020B0604020202020204" pitchFamily="34" charset="0"/>
              </a:rPr>
              <a:t>Outer Conductor	</a:t>
            </a:r>
          </a:p>
        </p:txBody>
      </p:sp>
      <p:sp>
        <p:nvSpPr>
          <p:cNvPr id="10" name="Oval 9">
            <a:extLst>
              <a:ext uri="{FF2B5EF4-FFF2-40B4-BE49-F238E27FC236}">
                <a16:creationId xmlns:a16="http://schemas.microsoft.com/office/drawing/2014/main" id="{6EA8878A-27A3-4AA4-89DF-29DFD8B584A6}"/>
              </a:ext>
            </a:extLst>
          </p:cNvPr>
          <p:cNvSpPr/>
          <p:nvPr/>
        </p:nvSpPr>
        <p:spPr>
          <a:xfrm>
            <a:off x="3821501" y="4383575"/>
            <a:ext cx="1554480" cy="15544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7DB5CD-3BF4-4890-BB7F-65D49B35A6D2}"/>
              </a:ext>
            </a:extLst>
          </p:cNvPr>
          <p:cNvSpPr/>
          <p:nvPr/>
        </p:nvSpPr>
        <p:spPr>
          <a:xfrm>
            <a:off x="4423854" y="4949497"/>
            <a:ext cx="365760" cy="36576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755C048-D50A-46D4-88A8-0CB85F7D7830}"/>
              </a:ext>
            </a:extLst>
          </p:cNvPr>
          <p:cNvCxnSpPr>
            <a:cxnSpLocks/>
          </p:cNvCxnSpPr>
          <p:nvPr/>
        </p:nvCxnSpPr>
        <p:spPr>
          <a:xfrm flipV="1">
            <a:off x="1933679" y="4377640"/>
            <a:ext cx="0" cy="1560415"/>
          </a:xfrm>
          <a:prstGeom prst="straightConnector1">
            <a:avLst/>
          </a:prstGeom>
          <a:ln w="25400">
            <a:solidFill>
              <a:schemeClr val="tx1"/>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407A44DC-8A8D-454C-9AE9-E821F9FDD0E8}"/>
              </a:ext>
            </a:extLst>
          </p:cNvPr>
          <p:cNvCxnSpPr>
            <a:cxnSpLocks/>
          </p:cNvCxnSpPr>
          <p:nvPr/>
        </p:nvCxnSpPr>
        <p:spPr>
          <a:xfrm flipV="1">
            <a:off x="4598741" y="4943297"/>
            <a:ext cx="0" cy="378160"/>
          </a:xfrm>
          <a:prstGeom prst="straightConnector1">
            <a:avLst/>
          </a:prstGeom>
          <a:ln w="25400">
            <a:solidFill>
              <a:schemeClr val="tx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4" name="Rectangle 10">
            <a:extLst>
              <a:ext uri="{FF2B5EF4-FFF2-40B4-BE49-F238E27FC236}">
                <a16:creationId xmlns:a16="http://schemas.microsoft.com/office/drawing/2014/main" id="{30B47AC0-1A02-48C5-A9B7-F3600C1FE0B7}"/>
              </a:ext>
            </a:extLst>
          </p:cNvPr>
          <p:cNvSpPr>
            <a:spLocks noChangeArrowheads="1"/>
          </p:cNvSpPr>
          <p:nvPr/>
        </p:nvSpPr>
        <p:spPr bwMode="auto">
          <a:xfrm>
            <a:off x="2233626" y="4814243"/>
            <a:ext cx="1529521" cy="8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eaLnBrk="1" hangingPunct="1">
              <a:buFontTx/>
              <a:buNone/>
            </a:pPr>
            <a:r>
              <a:rPr lang="en-US" altLang="en-US" sz="2000" b="0" dirty="0">
                <a:latin typeface="Arial" panose="020B0604020202020204" pitchFamily="34" charset="0"/>
              </a:rPr>
              <a:t>Center Conductor	</a:t>
            </a:r>
          </a:p>
        </p:txBody>
      </p:sp>
      <p:cxnSp>
        <p:nvCxnSpPr>
          <p:cNvPr id="15" name="Straight Arrow Connector 14">
            <a:extLst>
              <a:ext uri="{FF2B5EF4-FFF2-40B4-BE49-F238E27FC236}">
                <a16:creationId xmlns:a16="http://schemas.microsoft.com/office/drawing/2014/main" id="{33CDC167-83EE-49F8-B226-08BB106737CE}"/>
              </a:ext>
            </a:extLst>
          </p:cNvPr>
          <p:cNvCxnSpPr>
            <a:cxnSpLocks/>
          </p:cNvCxnSpPr>
          <p:nvPr/>
        </p:nvCxnSpPr>
        <p:spPr>
          <a:xfrm flipH="1">
            <a:off x="5325390" y="4593979"/>
            <a:ext cx="369942" cy="28355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C29CFF-E1D0-4E6D-8FCF-A81A937AE0A0}"/>
              </a:ext>
            </a:extLst>
          </p:cNvPr>
          <p:cNvCxnSpPr>
            <a:cxnSpLocks/>
            <a:endCxn id="11" idx="2"/>
          </p:cNvCxnSpPr>
          <p:nvPr/>
        </p:nvCxnSpPr>
        <p:spPr>
          <a:xfrm>
            <a:off x="3170861" y="5092563"/>
            <a:ext cx="1252993" cy="3981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C51D25-F209-476A-93A7-5701F0B15931}"/>
              </a:ext>
            </a:extLst>
          </p:cNvPr>
          <p:cNvCxnSpPr>
            <a:cxnSpLocks/>
          </p:cNvCxnSpPr>
          <p:nvPr/>
        </p:nvCxnSpPr>
        <p:spPr>
          <a:xfrm flipH="1" flipV="1">
            <a:off x="5005408" y="5470477"/>
            <a:ext cx="529466" cy="17636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B5EF4BF-8DC7-4598-BE0D-E5B57382A284}"/>
              </a:ext>
            </a:extLst>
          </p:cNvPr>
          <p:cNvSpPr/>
          <p:nvPr/>
        </p:nvSpPr>
        <p:spPr>
          <a:xfrm>
            <a:off x="4971890" y="5401743"/>
            <a:ext cx="141668" cy="1477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5440039-CB8E-4BF1-BBB4-2E1338760593}"/>
              </a:ext>
            </a:extLst>
          </p:cNvPr>
          <p:cNvSpPr txBox="1"/>
          <p:nvPr/>
        </p:nvSpPr>
        <p:spPr>
          <a:xfrm>
            <a:off x="1157137" y="2227611"/>
            <a:ext cx="3136021" cy="461665"/>
          </a:xfrm>
          <a:prstGeom prst="rect">
            <a:avLst/>
          </a:prstGeom>
          <a:noFill/>
        </p:spPr>
        <p:txBody>
          <a:bodyPr wrap="square" rtlCol="0">
            <a:spAutoFit/>
          </a:bodyPr>
          <a:lstStyle/>
          <a:p>
            <a:r>
              <a:rPr lang="en-US" sz="2400" b="0" dirty="0">
                <a:latin typeface="+mn-lt"/>
              </a:rPr>
              <a:t> to the outer conductor, </a:t>
            </a:r>
          </a:p>
        </p:txBody>
      </p:sp>
      <p:sp>
        <p:nvSpPr>
          <p:cNvPr id="20" name="TextBox 19">
            <a:extLst>
              <a:ext uri="{FF2B5EF4-FFF2-40B4-BE49-F238E27FC236}">
                <a16:creationId xmlns:a16="http://schemas.microsoft.com/office/drawing/2014/main" id="{AF16E969-5A93-408E-A70B-AB79CFEA8639}"/>
              </a:ext>
            </a:extLst>
          </p:cNvPr>
          <p:cNvSpPr txBox="1"/>
          <p:nvPr/>
        </p:nvSpPr>
        <p:spPr>
          <a:xfrm>
            <a:off x="752988" y="1481986"/>
            <a:ext cx="9439323" cy="461665"/>
          </a:xfrm>
          <a:prstGeom prst="rect">
            <a:avLst/>
          </a:prstGeom>
          <a:noFill/>
        </p:spPr>
        <p:txBody>
          <a:bodyPr wrap="square" rtlCol="0">
            <a:spAutoFit/>
          </a:bodyPr>
          <a:lstStyle/>
          <a:p>
            <a:pPr marL="342900" indent="-342900">
              <a:buFont typeface="Arial" panose="020B0604020202020204" pitchFamily="34" charset="0"/>
              <a:buChar char="•"/>
            </a:pPr>
            <a:r>
              <a:rPr lang="en-US" sz="2400" b="0" dirty="0">
                <a:latin typeface="+mn-lt"/>
              </a:rPr>
              <a:t>  Impedance is defined as the total passive opposition to the signal.</a:t>
            </a:r>
          </a:p>
        </p:txBody>
      </p:sp>
      <p:sp>
        <p:nvSpPr>
          <p:cNvPr id="21" name="TextBox 20">
            <a:extLst>
              <a:ext uri="{FF2B5EF4-FFF2-40B4-BE49-F238E27FC236}">
                <a16:creationId xmlns:a16="http://schemas.microsoft.com/office/drawing/2014/main" id="{12CB54ED-4D66-44C5-858F-DCA7FABF56E0}"/>
              </a:ext>
            </a:extLst>
          </p:cNvPr>
          <p:cNvSpPr txBox="1"/>
          <p:nvPr/>
        </p:nvSpPr>
        <p:spPr>
          <a:xfrm>
            <a:off x="753392" y="1864917"/>
            <a:ext cx="9143996" cy="461665"/>
          </a:xfrm>
          <a:prstGeom prst="rect">
            <a:avLst/>
          </a:prstGeom>
          <a:noFill/>
        </p:spPr>
        <p:txBody>
          <a:bodyPr wrap="square" rtlCol="0">
            <a:spAutoFit/>
          </a:bodyPr>
          <a:lstStyle/>
          <a:p>
            <a:pPr marL="342900" indent="-342900">
              <a:buFont typeface="Arial" panose="020B0604020202020204" pitchFamily="34" charset="0"/>
              <a:buChar char="•"/>
            </a:pPr>
            <a:r>
              <a:rPr lang="en-US" sz="2400" b="0" dirty="0">
                <a:latin typeface="+mn-lt"/>
              </a:rPr>
              <a:t>  Impedance is a function of the diameters of the center conductor,</a:t>
            </a:r>
          </a:p>
        </p:txBody>
      </p:sp>
      <p:sp>
        <p:nvSpPr>
          <p:cNvPr id="22" name="TextBox 21">
            <a:extLst>
              <a:ext uri="{FF2B5EF4-FFF2-40B4-BE49-F238E27FC236}">
                <a16:creationId xmlns:a16="http://schemas.microsoft.com/office/drawing/2014/main" id="{4289CCD2-2627-4F2C-A314-C7A470B8B227}"/>
              </a:ext>
            </a:extLst>
          </p:cNvPr>
          <p:cNvSpPr txBox="1"/>
          <p:nvPr/>
        </p:nvSpPr>
        <p:spPr>
          <a:xfrm>
            <a:off x="3749988" y="2210575"/>
            <a:ext cx="6240541" cy="465464"/>
          </a:xfrm>
          <a:prstGeom prst="rect">
            <a:avLst/>
          </a:prstGeom>
          <a:noFill/>
        </p:spPr>
        <p:txBody>
          <a:bodyPr wrap="square" rtlCol="0">
            <a:spAutoFit/>
          </a:bodyPr>
          <a:lstStyle/>
          <a:p>
            <a:pPr lvl="1" eaLnBrk="1" hangingPunct="1"/>
            <a:r>
              <a:rPr lang="en-US" altLang="en-US" sz="2400" b="0" dirty="0">
                <a:latin typeface="+mn-lt"/>
              </a:rPr>
              <a:t>and the dielectric constant of the insulating </a:t>
            </a:r>
          </a:p>
        </p:txBody>
      </p:sp>
      <p:sp>
        <p:nvSpPr>
          <p:cNvPr id="23" name="Rectangle 22">
            <a:extLst>
              <a:ext uri="{FF2B5EF4-FFF2-40B4-BE49-F238E27FC236}">
                <a16:creationId xmlns:a16="http://schemas.microsoft.com/office/drawing/2014/main" id="{96B2BC6D-A2C3-4D69-B979-28A573C02C75}"/>
              </a:ext>
            </a:extLst>
          </p:cNvPr>
          <p:cNvSpPr/>
          <p:nvPr/>
        </p:nvSpPr>
        <p:spPr>
          <a:xfrm>
            <a:off x="768736" y="2541952"/>
            <a:ext cx="3837998" cy="461665"/>
          </a:xfrm>
          <a:prstGeom prst="rect">
            <a:avLst/>
          </a:prstGeom>
        </p:spPr>
        <p:txBody>
          <a:bodyPr wrap="square">
            <a:spAutoFit/>
          </a:bodyPr>
          <a:lstStyle/>
          <a:p>
            <a:pPr lvl="1" eaLnBrk="1" hangingPunct="1"/>
            <a:r>
              <a:rPr lang="en-US" altLang="en-US" sz="2400" b="0" dirty="0">
                <a:latin typeface="+mn-lt"/>
              </a:rPr>
              <a:t>material between them.</a:t>
            </a:r>
          </a:p>
        </p:txBody>
      </p:sp>
      <p:sp>
        <p:nvSpPr>
          <p:cNvPr id="24" name="TextBox 23">
            <a:extLst>
              <a:ext uri="{FF2B5EF4-FFF2-40B4-BE49-F238E27FC236}">
                <a16:creationId xmlns:a16="http://schemas.microsoft.com/office/drawing/2014/main" id="{6900AB07-06DA-44FA-A734-9DAA9C55551F}"/>
              </a:ext>
            </a:extLst>
          </p:cNvPr>
          <p:cNvSpPr txBox="1"/>
          <p:nvPr/>
        </p:nvSpPr>
        <p:spPr>
          <a:xfrm>
            <a:off x="768736" y="2950519"/>
            <a:ext cx="9719665" cy="830997"/>
          </a:xfrm>
          <a:prstGeom prst="rect">
            <a:avLst/>
          </a:prstGeom>
          <a:noFill/>
        </p:spPr>
        <p:txBody>
          <a:bodyPr wrap="square" rtlCol="0">
            <a:spAutoFit/>
          </a:bodyPr>
          <a:lstStyle/>
          <a:p>
            <a:pPr marL="461963" indent="-461963">
              <a:buFont typeface="Arial" panose="020B0604020202020204" pitchFamily="34" charset="0"/>
              <a:buChar char="•"/>
            </a:pPr>
            <a:r>
              <a:rPr lang="en-US" sz="2400" b="0" dirty="0">
                <a:latin typeface="+mn-lt"/>
              </a:rPr>
              <a:t>Understanding what causes impedance changes is half way to solving                                                                                      feed system problems.</a:t>
            </a:r>
          </a:p>
        </p:txBody>
      </p:sp>
      <p:cxnSp>
        <p:nvCxnSpPr>
          <p:cNvPr id="25" name="Straight Connector 24">
            <a:extLst>
              <a:ext uri="{FF2B5EF4-FFF2-40B4-BE49-F238E27FC236}">
                <a16:creationId xmlns:a16="http://schemas.microsoft.com/office/drawing/2014/main" id="{65918EDC-E286-4A9E-8DD8-6CF0C3B72410}"/>
              </a:ext>
            </a:extLst>
          </p:cNvPr>
          <p:cNvCxnSpPr/>
          <p:nvPr/>
        </p:nvCxnSpPr>
        <p:spPr>
          <a:xfrm flipH="1">
            <a:off x="1762550" y="4377640"/>
            <a:ext cx="26244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8BEB1E-3578-4239-8E46-E21675793B07}"/>
              </a:ext>
            </a:extLst>
          </p:cNvPr>
          <p:cNvCxnSpPr/>
          <p:nvPr/>
        </p:nvCxnSpPr>
        <p:spPr>
          <a:xfrm flipH="1">
            <a:off x="1765525" y="5943142"/>
            <a:ext cx="26244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5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anim calcmode="lin" valueType="num">
                                      <p:cBhvr>
                                        <p:cTn id="98" dur="500" fill="hold"/>
                                        <p:tgtEl>
                                          <p:spTgt spid="13"/>
                                        </p:tgtEl>
                                        <p:attrNameLst>
                                          <p:attrName>ppt_x</p:attrName>
                                        </p:attrNameLst>
                                      </p:cBhvr>
                                      <p:tavLst>
                                        <p:tav tm="0">
                                          <p:val>
                                            <p:strVal val="#ppt_x"/>
                                          </p:val>
                                        </p:tav>
                                        <p:tav tm="100000">
                                          <p:val>
                                            <p:strVal val="#ppt_x"/>
                                          </p:val>
                                        </p:tav>
                                      </p:tavLst>
                                    </p:anim>
                                    <p:anim calcmode="lin" valueType="num">
                                      <p:cBhvr>
                                        <p:cTn id="99" dur="500" fill="hold"/>
                                        <p:tgtEl>
                                          <p:spTgt spid="1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1000"/>
                                        <p:tgtEl>
                                          <p:spTgt spid="25"/>
                                        </p:tgtEl>
                                      </p:cBhvr>
                                    </p:animEffect>
                                    <p:anim calcmode="lin" valueType="num">
                                      <p:cBhvr>
                                        <p:cTn id="103" dur="1000" fill="hold"/>
                                        <p:tgtEl>
                                          <p:spTgt spid="25"/>
                                        </p:tgtEl>
                                        <p:attrNameLst>
                                          <p:attrName>ppt_x</p:attrName>
                                        </p:attrNameLst>
                                      </p:cBhvr>
                                      <p:tavLst>
                                        <p:tav tm="0">
                                          <p:val>
                                            <p:strVal val="#ppt_x"/>
                                          </p:val>
                                        </p:tav>
                                        <p:tav tm="100000">
                                          <p:val>
                                            <p:strVal val="#ppt_x"/>
                                          </p:val>
                                        </p:tav>
                                      </p:tavLst>
                                    </p:anim>
                                    <p:anim calcmode="lin" valueType="num">
                                      <p:cBhvr>
                                        <p:cTn id="104" dur="1000" fill="hold"/>
                                        <p:tgtEl>
                                          <p:spTgt spid="25"/>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1000"/>
                                        <p:tgtEl>
                                          <p:spTgt spid="12"/>
                                        </p:tgtEl>
                                      </p:cBhvr>
                                    </p:animEffect>
                                    <p:anim calcmode="lin" valueType="num">
                                      <p:cBhvr>
                                        <p:cTn id="108" dur="1000" fill="hold"/>
                                        <p:tgtEl>
                                          <p:spTgt spid="12"/>
                                        </p:tgtEl>
                                        <p:attrNameLst>
                                          <p:attrName>ppt_x</p:attrName>
                                        </p:attrNameLst>
                                      </p:cBhvr>
                                      <p:tavLst>
                                        <p:tav tm="0">
                                          <p:val>
                                            <p:strVal val="#ppt_x"/>
                                          </p:val>
                                        </p:tav>
                                        <p:tav tm="100000">
                                          <p:val>
                                            <p:strVal val="#ppt_x"/>
                                          </p:val>
                                        </p:tav>
                                      </p:tavLst>
                                    </p:anim>
                                    <p:anim calcmode="lin" valueType="num">
                                      <p:cBhvr>
                                        <p:cTn id="10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1000"/>
                                        <p:tgtEl>
                                          <p:spTgt spid="24"/>
                                        </p:tgtEl>
                                      </p:cBhvr>
                                    </p:animEffect>
                                    <p:anim calcmode="lin" valueType="num">
                                      <p:cBhvr>
                                        <p:cTn id="115" dur="1000" fill="hold"/>
                                        <p:tgtEl>
                                          <p:spTgt spid="24"/>
                                        </p:tgtEl>
                                        <p:attrNameLst>
                                          <p:attrName>ppt_x</p:attrName>
                                        </p:attrNameLst>
                                      </p:cBhvr>
                                      <p:tavLst>
                                        <p:tav tm="0">
                                          <p:val>
                                            <p:strVal val="#ppt_x"/>
                                          </p:val>
                                        </p:tav>
                                        <p:tav tm="100000">
                                          <p:val>
                                            <p:strVal val="#ppt_x"/>
                                          </p:val>
                                        </p:tav>
                                      </p:tavLst>
                                    </p:anim>
                                    <p:anim calcmode="lin" valueType="num">
                                      <p:cBhvr>
                                        <p:cTn id="1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9" grpId="0"/>
      <p:bldP spid="10" grpId="0" animBg="1"/>
      <p:bldP spid="11" grpId="0" animBg="1"/>
      <p:bldP spid="14" grpId="0"/>
      <p:bldP spid="18" grpId="0" animBg="1"/>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E9818-E362-45F5-B569-D86836881EA2}"/>
              </a:ext>
            </a:extLst>
          </p:cNvPr>
          <p:cNvSpPr>
            <a:spLocks noGrp="1"/>
          </p:cNvSpPr>
          <p:nvPr>
            <p:ph type="body" sz="quarter" idx="11"/>
          </p:nvPr>
        </p:nvSpPr>
        <p:spPr/>
        <p:txBody>
          <a:bodyPr/>
          <a:lstStyle/>
          <a:p>
            <a:r>
              <a:rPr lang="en-US" altLang="en-US" dirty="0"/>
              <a:t>Maximum Power Transfer</a:t>
            </a:r>
            <a:endParaRPr lang="en-US" dirty="0"/>
          </a:p>
        </p:txBody>
      </p:sp>
      <p:sp>
        <p:nvSpPr>
          <p:cNvPr id="3" name="Content Placeholder 2">
            <a:extLst>
              <a:ext uri="{FF2B5EF4-FFF2-40B4-BE49-F238E27FC236}">
                <a16:creationId xmlns:a16="http://schemas.microsoft.com/office/drawing/2014/main" id="{3EF0322A-56CD-466A-8943-1CAB663F687B}"/>
              </a:ext>
            </a:extLst>
          </p:cNvPr>
          <p:cNvSpPr txBox="1">
            <a:spLocks/>
          </p:cNvSpPr>
          <p:nvPr/>
        </p:nvSpPr>
        <p:spPr>
          <a:xfrm>
            <a:off x="609600" y="1143000"/>
            <a:ext cx="6416675" cy="4983163"/>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defRPr/>
            </a:pPr>
            <a:r>
              <a:rPr lang="en-US" altLang="en-US" sz="2000" dirty="0"/>
              <a:t>One of the fundamental laws of physics states when:</a:t>
            </a:r>
          </a:p>
          <a:p>
            <a:pPr>
              <a:buFont typeface="Arial" panose="020B0604020202020204" pitchFamily="34" charset="0"/>
              <a:buChar char="•"/>
              <a:defRPr/>
            </a:pPr>
            <a:r>
              <a:rPr lang="en-US" altLang="en-US" sz="2000" dirty="0"/>
              <a:t>Load resistance or impedance is = to the source's internal resistance or impedance.</a:t>
            </a:r>
          </a:p>
          <a:p>
            <a:pPr>
              <a:buFont typeface="Arial" panose="020B0604020202020204" pitchFamily="34" charset="0"/>
              <a:buChar char="•"/>
              <a:defRPr/>
            </a:pPr>
            <a:r>
              <a:rPr lang="en-US" altLang="en-US" sz="2000" dirty="0"/>
              <a:t>Maximum power will be developed in the load.</a:t>
            </a:r>
          </a:p>
          <a:p>
            <a:pPr marL="0" indent="0">
              <a:defRPr/>
            </a:pPr>
            <a:endParaRPr lang="en-US" altLang="en-US" sz="2000" dirty="0"/>
          </a:p>
          <a:p>
            <a:pPr marL="0" indent="0">
              <a:buNone/>
              <a:defRPr/>
            </a:pPr>
            <a:r>
              <a:rPr lang="en-US" altLang="en-US" sz="2000" dirty="0"/>
              <a:t>Coaxial cable impedance is a complex function of the ratio of the diameters of the conductors.</a:t>
            </a:r>
          </a:p>
          <a:p>
            <a:pPr marL="0" indent="0">
              <a:defRPr/>
            </a:pPr>
            <a:endParaRPr lang="en-US" altLang="en-US" sz="2000" dirty="0"/>
          </a:p>
          <a:p>
            <a:pPr marL="0" indent="0">
              <a:buNone/>
              <a:defRPr/>
            </a:pPr>
            <a:r>
              <a:rPr lang="en-US" altLang="en-US" sz="2000" dirty="0"/>
              <a:t>If the diameter ratio changes, the impedance of the cable will change and the power transfer changes also.</a:t>
            </a:r>
          </a:p>
          <a:p>
            <a:pPr lvl="1">
              <a:defRPr/>
            </a:pPr>
            <a:r>
              <a:rPr lang="en-US" altLang="en-US" sz="1800" dirty="0"/>
              <a:t>Such as from a dent, kink, deformation, too sharp of a bend radius, etc.</a:t>
            </a:r>
          </a:p>
          <a:p>
            <a:pPr>
              <a:defRPr/>
            </a:pPr>
            <a:endParaRPr lang="en-US" altLang="en-US" sz="1800" dirty="0"/>
          </a:p>
        </p:txBody>
      </p:sp>
      <p:pic>
        <p:nvPicPr>
          <p:cNvPr id="4" name="Picture 10" descr="this">
            <a:extLst>
              <a:ext uri="{FF2B5EF4-FFF2-40B4-BE49-F238E27FC236}">
                <a16:creationId xmlns:a16="http://schemas.microsoft.com/office/drawing/2014/main" id="{F7296335-2DBE-45C3-93FB-1E7A93D3C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864" y="1384081"/>
            <a:ext cx="251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A077BAA-C81F-46B5-B850-CBE626886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050" y="3423808"/>
            <a:ext cx="3776383" cy="1877721"/>
          </a:xfrm>
          <a:prstGeom prst="rect">
            <a:avLst/>
          </a:prstGeom>
        </p:spPr>
      </p:pic>
    </p:spTree>
    <p:extLst>
      <p:ext uri="{BB962C8B-B14F-4D97-AF65-F5344CB8AC3E}">
        <p14:creationId xmlns:p14="http://schemas.microsoft.com/office/powerpoint/2010/main" val="87499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a:xfrm>
            <a:off x="609601" y="1245141"/>
            <a:ext cx="10720916" cy="1350575"/>
          </a:xfrm>
        </p:spPr>
        <p:txBody>
          <a:bodyPr>
            <a:normAutofit fontScale="85000" lnSpcReduction="20000"/>
          </a:bodyPr>
          <a:lstStyle/>
          <a:p>
            <a:r>
              <a:rPr lang="en-US" altLang="en-US" dirty="0"/>
              <a:t>If the transmission line (coax) and load (antenna) impedances are not the same,  (mis-matched), power is reflected from the load in the form of a wave traveling back to the source.</a:t>
            </a:r>
          </a:p>
          <a:p>
            <a:r>
              <a:rPr lang="en-US" altLang="en-US" dirty="0"/>
              <a:t>  </a:t>
            </a:r>
          </a:p>
          <a:p>
            <a:r>
              <a:rPr lang="en-US" altLang="en-US" dirty="0"/>
              <a:t>Waves moving in the other direction (i.e., towards the load) interact, resulting in a series of standing waves along the length of the transmission line.</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System Components &amp; how they work together</a:t>
            </a:r>
          </a:p>
        </p:txBody>
      </p:sp>
      <p:pic>
        <p:nvPicPr>
          <p:cNvPr id="5" name="Picture 8">
            <a:extLst>
              <a:ext uri="{FF2B5EF4-FFF2-40B4-BE49-F238E27FC236}">
                <a16:creationId xmlns:a16="http://schemas.microsoft.com/office/drawing/2014/main" id="{843B5001-5EDD-451B-8087-E8B2CABEF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488" y="2843213"/>
            <a:ext cx="7705725"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2124CF3-D95C-45EF-BBB3-B5890FE101C1}"/>
              </a:ext>
            </a:extLst>
          </p:cNvPr>
          <p:cNvSpPr/>
          <p:nvPr/>
        </p:nvSpPr>
        <p:spPr>
          <a:xfrm>
            <a:off x="551623" y="3844344"/>
            <a:ext cx="2225299" cy="1754326"/>
          </a:xfrm>
          <a:prstGeom prst="rect">
            <a:avLst/>
          </a:prstGeom>
        </p:spPr>
        <p:txBody>
          <a:bodyPr wrap="square">
            <a:spAutoFit/>
          </a:bodyPr>
          <a:lstStyle/>
          <a:p>
            <a:pPr>
              <a:lnSpc>
                <a:spcPct val="90000"/>
              </a:lnSpc>
              <a:spcBef>
                <a:spcPct val="0"/>
              </a:spcBef>
            </a:pPr>
            <a:r>
              <a:rPr lang="en-US" altLang="en-US" sz="2400" b="1" i="1" dirty="0">
                <a:latin typeface="Arial" panose="020B0604020202020204" pitchFamily="34" charset="0"/>
              </a:rPr>
              <a:t>A short or open causes 100% of the power to be reflected.</a:t>
            </a:r>
          </a:p>
        </p:txBody>
      </p:sp>
      <p:sp>
        <p:nvSpPr>
          <p:cNvPr id="7" name="Rectangle 2">
            <a:extLst>
              <a:ext uri="{FF2B5EF4-FFF2-40B4-BE49-F238E27FC236}">
                <a16:creationId xmlns:a16="http://schemas.microsoft.com/office/drawing/2014/main" id="{ADD6CD7A-3038-48A6-A200-EF5B542DBBA1}"/>
              </a:ext>
            </a:extLst>
          </p:cNvPr>
          <p:cNvSpPr>
            <a:spLocks noChangeArrowheads="1"/>
          </p:cNvSpPr>
          <p:nvPr/>
        </p:nvSpPr>
        <p:spPr bwMode="auto">
          <a:xfrm>
            <a:off x="3454400" y="5942013"/>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2000" dirty="0">
                <a:latin typeface="Arial" panose="020B0604020202020204" pitchFamily="34" charset="0"/>
              </a:rPr>
              <a:t>Measured in VSWR or Return Loss (in dB).</a:t>
            </a:r>
          </a:p>
        </p:txBody>
      </p:sp>
    </p:spTree>
    <p:extLst>
      <p:ext uri="{BB962C8B-B14F-4D97-AF65-F5344CB8AC3E}">
        <p14:creationId xmlns:p14="http://schemas.microsoft.com/office/powerpoint/2010/main" val="24614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a:lstStyle/>
          <a:p>
            <a:endParaRPr lang="en-US" dirty="0"/>
          </a:p>
          <a:p>
            <a:r>
              <a:rPr lang="en-US" dirty="0"/>
              <a:t>Think of a garden hose with no obstructions (no reflections).</a:t>
            </a:r>
          </a:p>
          <a:p>
            <a:endParaRPr lang="en-US" dirty="0"/>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What is Mismatch?</a:t>
            </a:r>
          </a:p>
        </p:txBody>
      </p:sp>
      <p:pic>
        <p:nvPicPr>
          <p:cNvPr id="4" name="Picture 3">
            <a:extLst>
              <a:ext uri="{FF2B5EF4-FFF2-40B4-BE49-F238E27FC236}">
                <a16:creationId xmlns:a16="http://schemas.microsoft.com/office/drawing/2014/main" id="{78006A06-B179-4051-B776-8272EA697E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15917" y="2924292"/>
            <a:ext cx="2350925" cy="2560320"/>
          </a:xfrm>
          <a:prstGeom prst="rect">
            <a:avLst/>
          </a:prstGeom>
        </p:spPr>
      </p:pic>
      <p:pic>
        <p:nvPicPr>
          <p:cNvPr id="6" name="Picture 5">
            <a:extLst>
              <a:ext uri="{FF2B5EF4-FFF2-40B4-BE49-F238E27FC236}">
                <a16:creationId xmlns:a16="http://schemas.microsoft.com/office/drawing/2014/main" id="{D45028C8-CC61-4EBF-A294-12794D92C0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4874" y="2572585"/>
            <a:ext cx="3009900" cy="2407920"/>
          </a:xfrm>
          <a:prstGeom prst="rect">
            <a:avLst/>
          </a:prstGeom>
        </p:spPr>
      </p:pic>
      <p:sp>
        <p:nvSpPr>
          <p:cNvPr id="7" name="TextBox 6">
            <a:extLst>
              <a:ext uri="{FF2B5EF4-FFF2-40B4-BE49-F238E27FC236}">
                <a16:creationId xmlns:a16="http://schemas.microsoft.com/office/drawing/2014/main" id="{35B80E65-ED79-42EB-BE36-045BF0EB55CC}"/>
              </a:ext>
            </a:extLst>
          </p:cNvPr>
          <p:cNvSpPr txBox="1"/>
          <p:nvPr/>
        </p:nvSpPr>
        <p:spPr>
          <a:xfrm>
            <a:off x="1998482" y="5679128"/>
            <a:ext cx="9106293" cy="400110"/>
          </a:xfrm>
          <a:prstGeom prst="rect">
            <a:avLst/>
          </a:prstGeom>
          <a:noFill/>
        </p:spPr>
        <p:txBody>
          <a:bodyPr wrap="square" rtlCol="0">
            <a:spAutoFit/>
          </a:bodyPr>
          <a:lstStyle/>
          <a:p>
            <a:r>
              <a:rPr lang="en-US" sz="2000" dirty="0">
                <a:latin typeface="Myriad Pro"/>
              </a:rPr>
              <a:t>What happens when the hose is kinked, or the transmission line is shorted?</a:t>
            </a:r>
          </a:p>
        </p:txBody>
      </p:sp>
      <p:pic>
        <p:nvPicPr>
          <p:cNvPr id="5" name="Picture 4">
            <a:extLst>
              <a:ext uri="{FF2B5EF4-FFF2-40B4-BE49-F238E27FC236}">
                <a16:creationId xmlns:a16="http://schemas.microsoft.com/office/drawing/2014/main" id="{E9E7DB56-E409-412C-A7DE-A919D3C03B0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17594" y="2167495"/>
            <a:ext cx="7154945" cy="3414375"/>
          </a:xfrm>
          <a:prstGeom prst="rect">
            <a:avLst/>
          </a:prstGeom>
        </p:spPr>
      </p:pic>
    </p:spTree>
    <p:extLst>
      <p:ext uri="{BB962C8B-B14F-4D97-AF65-F5344CB8AC3E}">
        <p14:creationId xmlns:p14="http://schemas.microsoft.com/office/powerpoint/2010/main" val="9178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FDD946-302B-48AC-AB41-6C5DA17BF017}"/>
              </a:ext>
            </a:extLst>
          </p:cNvPr>
          <p:cNvSpPr>
            <a:spLocks noGrp="1"/>
          </p:cNvSpPr>
          <p:nvPr>
            <p:ph type="body" sz="quarter" idx="11"/>
          </p:nvPr>
        </p:nvSpPr>
        <p:spPr/>
        <p:txBody>
          <a:bodyPr/>
          <a:lstStyle/>
          <a:p>
            <a:pPr>
              <a:spcBef>
                <a:spcPts val="0"/>
              </a:spcBef>
            </a:pPr>
            <a:r>
              <a:rPr lang="en-US" altLang="en-US" sz="3100" dirty="0"/>
              <a:t>VSWR vs Return loss </a:t>
            </a:r>
          </a:p>
          <a:p>
            <a:pPr>
              <a:spcBef>
                <a:spcPts val="0"/>
              </a:spcBef>
            </a:pPr>
            <a:r>
              <a:rPr lang="en-US" sz="3100" dirty="0"/>
              <a:t>What is it?  What does it mean?</a:t>
            </a:r>
          </a:p>
        </p:txBody>
      </p:sp>
      <p:sp>
        <p:nvSpPr>
          <p:cNvPr id="6" name="TextBox 5">
            <a:extLst>
              <a:ext uri="{FF2B5EF4-FFF2-40B4-BE49-F238E27FC236}">
                <a16:creationId xmlns:a16="http://schemas.microsoft.com/office/drawing/2014/main" id="{BAAB12E3-F53D-4E91-8EC5-BB459753AC9A}"/>
              </a:ext>
            </a:extLst>
          </p:cNvPr>
          <p:cNvSpPr txBox="1"/>
          <p:nvPr/>
        </p:nvSpPr>
        <p:spPr>
          <a:xfrm>
            <a:off x="3382963" y="1420398"/>
            <a:ext cx="1736725" cy="400050"/>
          </a:xfrm>
          <a:prstGeom prst="rect">
            <a:avLst/>
          </a:prstGeom>
          <a:solidFill>
            <a:srgbClr val="4F81BD"/>
          </a:solid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8F8F8"/>
                </a:solidFill>
                <a:effectLst/>
                <a:uLnTx/>
                <a:uFillTx/>
                <a:latin typeface="Calibri"/>
              </a:rPr>
              <a:t>Return Loss</a:t>
            </a:r>
          </a:p>
        </p:txBody>
      </p:sp>
      <p:sp>
        <p:nvSpPr>
          <p:cNvPr id="7" name="TextBox 6">
            <a:extLst>
              <a:ext uri="{FF2B5EF4-FFF2-40B4-BE49-F238E27FC236}">
                <a16:creationId xmlns:a16="http://schemas.microsoft.com/office/drawing/2014/main" id="{E21EB396-A92F-4250-9263-BF35F0AA3CCF}"/>
              </a:ext>
            </a:extLst>
          </p:cNvPr>
          <p:cNvSpPr txBox="1"/>
          <p:nvPr/>
        </p:nvSpPr>
        <p:spPr>
          <a:xfrm>
            <a:off x="5121275" y="1877598"/>
            <a:ext cx="5486400" cy="822325"/>
          </a:xfrm>
          <a:prstGeom prst="rect">
            <a:avLst/>
          </a:prstGeom>
          <a:solidFill>
            <a:srgbClr val="00B050"/>
          </a:solidFill>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EEECE1"/>
                </a:solidFill>
                <a:effectLst/>
                <a:uLnTx/>
                <a:uFillTx/>
                <a:latin typeface="Calibri"/>
              </a:rPr>
              <a:t>Perfect match.  100% of the power is delivered to the antenna (not possible).</a:t>
            </a:r>
            <a:endParaRPr kumimoji="0" lang="en-US" sz="2000" b="0" i="0" u="none" strike="noStrike" kern="0" cap="none" spc="0" normalizeH="0" baseline="0" noProof="0" dirty="0">
              <a:ln>
                <a:noFill/>
              </a:ln>
              <a:solidFill>
                <a:srgbClr val="EEECE1"/>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a:t>
            </a:r>
          </a:p>
        </p:txBody>
      </p:sp>
      <p:sp>
        <p:nvSpPr>
          <p:cNvPr id="8" name="TextBox 7">
            <a:extLst>
              <a:ext uri="{FF2B5EF4-FFF2-40B4-BE49-F238E27FC236}">
                <a16:creationId xmlns:a16="http://schemas.microsoft.com/office/drawing/2014/main" id="{EEB1D121-2E84-49E5-80B8-48509F8C2B6B}"/>
              </a:ext>
            </a:extLst>
          </p:cNvPr>
          <p:cNvSpPr txBox="1"/>
          <p:nvPr/>
        </p:nvSpPr>
        <p:spPr>
          <a:xfrm>
            <a:off x="1646238" y="1877598"/>
            <a:ext cx="1736725" cy="822325"/>
          </a:xfrm>
          <a:prstGeom prst="rect">
            <a:avLst/>
          </a:prstGeom>
          <a:solidFill>
            <a:srgbClr val="00B050"/>
          </a:solidFill>
        </p:spPr>
        <p:txBody>
          <a:bodyPr>
            <a:noAutofit/>
          </a:bodyPr>
          <a:lstStyle/>
          <a:p>
            <a:pPr algn="ctr">
              <a:defRPr/>
            </a:pPr>
            <a:r>
              <a:rPr lang="en-US" sz="2000" b="0">
                <a:solidFill>
                  <a:srgbClr val="EEECE1"/>
                </a:solidFill>
                <a:latin typeface="Calibri"/>
              </a:rPr>
              <a:t>1.0:1</a:t>
            </a:r>
            <a:endParaRPr lang="en-US" sz="2000" b="0" dirty="0">
              <a:solidFill>
                <a:srgbClr val="EEECE1"/>
              </a:solidFill>
              <a:latin typeface="Calibri"/>
            </a:endParaRPr>
          </a:p>
        </p:txBody>
      </p:sp>
      <p:sp>
        <p:nvSpPr>
          <p:cNvPr id="9" name="TextBox 8">
            <a:extLst>
              <a:ext uri="{FF2B5EF4-FFF2-40B4-BE49-F238E27FC236}">
                <a16:creationId xmlns:a16="http://schemas.microsoft.com/office/drawing/2014/main" id="{A90F8597-0EB9-4DF7-A52C-DAB9A6AB6B31}"/>
              </a:ext>
            </a:extLst>
          </p:cNvPr>
          <p:cNvSpPr txBox="1"/>
          <p:nvPr/>
        </p:nvSpPr>
        <p:spPr>
          <a:xfrm>
            <a:off x="3382963" y="1877598"/>
            <a:ext cx="1736725" cy="823913"/>
          </a:xfrm>
          <a:prstGeom prst="rect">
            <a:avLst/>
          </a:prstGeom>
          <a:solidFill>
            <a:srgbClr val="00B050"/>
          </a:solidFill>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EECE1"/>
                </a:solidFill>
                <a:effectLst/>
                <a:uLnTx/>
                <a:uFillTx/>
              </a:rPr>
              <a:t>-∞</a:t>
            </a:r>
            <a:endParaRPr kumimoji="0" lang="en-US" sz="1800" b="0" i="0" u="none" strike="noStrike" kern="0" cap="none" spc="0" normalizeH="0" baseline="0" noProof="0" dirty="0">
              <a:ln>
                <a:noFill/>
              </a:ln>
              <a:solidFill>
                <a:srgbClr val="EEECE1"/>
              </a:solidFill>
              <a:effectLst/>
              <a:uLnTx/>
              <a:uFillTx/>
              <a:latin typeface="Calibri"/>
            </a:endParaRPr>
          </a:p>
        </p:txBody>
      </p:sp>
      <p:sp>
        <p:nvSpPr>
          <p:cNvPr id="10" name="TextBox 9">
            <a:extLst>
              <a:ext uri="{FF2B5EF4-FFF2-40B4-BE49-F238E27FC236}">
                <a16:creationId xmlns:a16="http://schemas.microsoft.com/office/drawing/2014/main" id="{4924C046-B6D6-49D6-8C91-7E3A2BF7182D}"/>
              </a:ext>
            </a:extLst>
          </p:cNvPr>
          <p:cNvSpPr txBox="1"/>
          <p:nvPr/>
        </p:nvSpPr>
        <p:spPr>
          <a:xfrm>
            <a:off x="5121275" y="2699923"/>
            <a:ext cx="5486400" cy="822325"/>
          </a:xfrm>
          <a:prstGeom prst="rect">
            <a:avLst/>
          </a:prstGeom>
          <a:solidFill>
            <a:srgbClr val="92D050"/>
          </a:solidFill>
        </p:spPr>
        <p:txBody>
          <a:bodyPr>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Very little reflected power. 96.84% of the power delivered to the antenna.</a:t>
            </a:r>
            <a:endParaRPr kumimoji="0" lang="en-US" sz="20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a:t>
            </a:r>
          </a:p>
        </p:txBody>
      </p:sp>
      <p:sp>
        <p:nvSpPr>
          <p:cNvPr id="11" name="TextBox 10">
            <a:extLst>
              <a:ext uri="{FF2B5EF4-FFF2-40B4-BE49-F238E27FC236}">
                <a16:creationId xmlns:a16="http://schemas.microsoft.com/office/drawing/2014/main" id="{7FFBE3C7-9BA6-46C9-BCA9-B288F9111C0F}"/>
              </a:ext>
            </a:extLst>
          </p:cNvPr>
          <p:cNvSpPr txBox="1"/>
          <p:nvPr/>
        </p:nvSpPr>
        <p:spPr>
          <a:xfrm>
            <a:off x="5121275" y="3523836"/>
            <a:ext cx="5486400" cy="822325"/>
          </a:xfrm>
          <a:prstGeom prst="rect">
            <a:avLst/>
          </a:prstGeom>
          <a:solidFill>
            <a:srgbClr val="92D050"/>
          </a:solidFill>
        </p:spPr>
        <p:txBody>
          <a:bodyPr>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Very little reflected power.  96% of the power is delivered to the antenna.</a:t>
            </a:r>
            <a:endParaRPr kumimoji="0" lang="en-US" sz="20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a:t>
            </a:r>
          </a:p>
        </p:txBody>
      </p:sp>
      <p:sp>
        <p:nvSpPr>
          <p:cNvPr id="12" name="TextBox 11">
            <a:extLst>
              <a:ext uri="{FF2B5EF4-FFF2-40B4-BE49-F238E27FC236}">
                <a16:creationId xmlns:a16="http://schemas.microsoft.com/office/drawing/2014/main" id="{0E7D5B65-39D8-4BD5-B2F5-67C48E790452}"/>
              </a:ext>
            </a:extLst>
          </p:cNvPr>
          <p:cNvSpPr txBox="1"/>
          <p:nvPr/>
        </p:nvSpPr>
        <p:spPr>
          <a:xfrm>
            <a:off x="5121275" y="4346161"/>
            <a:ext cx="5486400" cy="822325"/>
          </a:xfrm>
          <a:prstGeom prst="rect">
            <a:avLst/>
          </a:prstGeom>
          <a:solidFill>
            <a:srgbClr val="FFC000"/>
          </a:solidFill>
        </p:spPr>
        <p:txBody>
          <a:bodyPr>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88.9% of the power delivered to the antenna.</a:t>
            </a:r>
            <a:endParaRPr kumimoji="0" lang="en-US" sz="2000" b="0" i="0" u="none" strike="noStrike" kern="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a:t>
            </a:r>
          </a:p>
        </p:txBody>
      </p:sp>
      <p:sp>
        <p:nvSpPr>
          <p:cNvPr id="13" name="TextBox 12">
            <a:extLst>
              <a:ext uri="{FF2B5EF4-FFF2-40B4-BE49-F238E27FC236}">
                <a16:creationId xmlns:a16="http://schemas.microsoft.com/office/drawing/2014/main" id="{4F7F1D95-BC0F-4E31-963D-A9FFB827F4D4}"/>
              </a:ext>
            </a:extLst>
          </p:cNvPr>
          <p:cNvSpPr txBox="1"/>
          <p:nvPr/>
        </p:nvSpPr>
        <p:spPr>
          <a:xfrm>
            <a:off x="5121275" y="5170073"/>
            <a:ext cx="5486400" cy="822325"/>
          </a:xfrm>
          <a:prstGeom prst="rect">
            <a:avLst/>
          </a:prstGeom>
          <a:solidFill>
            <a:srgbClr val="C00000"/>
          </a:solidFill>
        </p:spPr>
        <p:txBody>
          <a:bodyPr>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EEECE1"/>
                </a:solidFill>
                <a:effectLst/>
                <a:uLnTx/>
                <a:uFillTx/>
                <a:latin typeface="Calibri"/>
              </a:rPr>
              <a:t>Very poor match.  Only 33% of the power delivered to the antenna.</a:t>
            </a:r>
            <a:endParaRPr kumimoji="0" lang="en-US" sz="2000" b="0" i="0" u="none" strike="noStrike" kern="0" cap="none" spc="0" normalizeH="0" baseline="0" noProof="0" dirty="0">
              <a:ln>
                <a:noFill/>
              </a:ln>
              <a:solidFill>
                <a:srgbClr val="EEECE1"/>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a:t>
            </a:r>
          </a:p>
        </p:txBody>
      </p:sp>
      <p:sp>
        <p:nvSpPr>
          <p:cNvPr id="14" name="TextBox 13">
            <a:extLst>
              <a:ext uri="{FF2B5EF4-FFF2-40B4-BE49-F238E27FC236}">
                <a16:creationId xmlns:a16="http://schemas.microsoft.com/office/drawing/2014/main" id="{F3ED3EB6-E2BC-4BB9-B76A-4F45C16FBE17}"/>
              </a:ext>
            </a:extLst>
          </p:cNvPr>
          <p:cNvSpPr txBox="1"/>
          <p:nvPr/>
        </p:nvSpPr>
        <p:spPr>
          <a:xfrm>
            <a:off x="1646238" y="2699923"/>
            <a:ext cx="1736725" cy="822325"/>
          </a:xfrm>
          <a:prstGeom prst="rect">
            <a:avLst/>
          </a:prstGeom>
          <a:solidFill>
            <a:srgbClr val="92D050"/>
          </a:solidFill>
        </p:spPr>
        <p:txBody>
          <a:bodyPr>
            <a:noAutofit/>
          </a:bodyPr>
          <a:lstStyle/>
          <a:p>
            <a:pPr algn="ctr">
              <a:defRPr/>
            </a:pPr>
            <a:r>
              <a:rPr lang="en-US" sz="2000" b="0" dirty="0">
                <a:solidFill>
                  <a:prstClr val="black"/>
                </a:solidFill>
                <a:latin typeface="Calibri"/>
              </a:rPr>
              <a:t>1.43:1</a:t>
            </a:r>
          </a:p>
        </p:txBody>
      </p:sp>
      <p:sp>
        <p:nvSpPr>
          <p:cNvPr id="15" name="TextBox 14">
            <a:extLst>
              <a:ext uri="{FF2B5EF4-FFF2-40B4-BE49-F238E27FC236}">
                <a16:creationId xmlns:a16="http://schemas.microsoft.com/office/drawing/2014/main" id="{7934EE18-B207-4E83-BC44-E376830491EF}"/>
              </a:ext>
            </a:extLst>
          </p:cNvPr>
          <p:cNvSpPr txBox="1"/>
          <p:nvPr/>
        </p:nvSpPr>
        <p:spPr>
          <a:xfrm>
            <a:off x="1646238" y="5170073"/>
            <a:ext cx="1736725" cy="822325"/>
          </a:xfrm>
          <a:prstGeom prst="rect">
            <a:avLst/>
          </a:prstGeom>
          <a:solidFill>
            <a:srgbClr val="C00000"/>
          </a:solidFill>
        </p:spPr>
        <p:txBody>
          <a:bodyPr>
            <a:noAutofit/>
          </a:bodyPr>
          <a:lstStyle/>
          <a:p>
            <a:pPr algn="ctr">
              <a:defRPr/>
            </a:pPr>
            <a:r>
              <a:rPr lang="en-US" sz="2000" b="0" dirty="0">
                <a:solidFill>
                  <a:srgbClr val="EEECE1"/>
                </a:solidFill>
                <a:latin typeface="Calibri"/>
              </a:rPr>
              <a:t>10.0:1</a:t>
            </a:r>
          </a:p>
        </p:txBody>
      </p:sp>
      <p:sp>
        <p:nvSpPr>
          <p:cNvPr id="16" name="TextBox 15">
            <a:extLst>
              <a:ext uri="{FF2B5EF4-FFF2-40B4-BE49-F238E27FC236}">
                <a16:creationId xmlns:a16="http://schemas.microsoft.com/office/drawing/2014/main" id="{B3D51FAF-42FF-4970-ADD1-8F456F0144E8}"/>
              </a:ext>
            </a:extLst>
          </p:cNvPr>
          <p:cNvSpPr txBox="1"/>
          <p:nvPr/>
        </p:nvSpPr>
        <p:spPr>
          <a:xfrm>
            <a:off x="1646238" y="4346161"/>
            <a:ext cx="1736725" cy="823912"/>
          </a:xfrm>
          <a:prstGeom prst="rect">
            <a:avLst/>
          </a:prstGeom>
          <a:solidFill>
            <a:srgbClr val="FFC000"/>
          </a:solidFill>
        </p:spPr>
        <p:txBody>
          <a:bodyPr>
            <a:noAutofit/>
          </a:bodyPr>
          <a:lstStyle/>
          <a:p>
            <a:pPr algn="ctr">
              <a:defRPr/>
            </a:pPr>
            <a:r>
              <a:rPr lang="en-US" sz="2000" b="0" dirty="0">
                <a:solidFill>
                  <a:prstClr val="black"/>
                </a:solidFill>
                <a:latin typeface="Calibri"/>
              </a:rPr>
              <a:t>2.0:1</a:t>
            </a:r>
          </a:p>
        </p:txBody>
      </p:sp>
      <p:sp>
        <p:nvSpPr>
          <p:cNvPr id="17" name="TextBox 16">
            <a:extLst>
              <a:ext uri="{FF2B5EF4-FFF2-40B4-BE49-F238E27FC236}">
                <a16:creationId xmlns:a16="http://schemas.microsoft.com/office/drawing/2014/main" id="{4ADADF08-3A7D-423E-A7A3-F2963315AF49}"/>
              </a:ext>
            </a:extLst>
          </p:cNvPr>
          <p:cNvSpPr txBox="1"/>
          <p:nvPr/>
        </p:nvSpPr>
        <p:spPr>
          <a:xfrm>
            <a:off x="3382963" y="2703098"/>
            <a:ext cx="1736725" cy="822325"/>
          </a:xfrm>
          <a:prstGeom prst="rect">
            <a:avLst/>
          </a:prstGeom>
          <a:solidFill>
            <a:srgbClr val="92D050"/>
          </a:solidFill>
        </p:spPr>
        <p:txBody>
          <a:bodyPr>
            <a:noAutofit/>
          </a:bodyPr>
          <a:lstStyle/>
          <a:p>
            <a:pPr algn="ctr">
              <a:defRPr/>
            </a:pPr>
            <a:r>
              <a:rPr lang="en-US" sz="2000" b="0" dirty="0">
                <a:solidFill>
                  <a:prstClr val="black"/>
                </a:solidFill>
                <a:latin typeface="Calibri"/>
              </a:rPr>
              <a:t>-15 dB</a:t>
            </a:r>
          </a:p>
        </p:txBody>
      </p:sp>
      <p:sp>
        <p:nvSpPr>
          <p:cNvPr id="18" name="TextBox 17">
            <a:extLst>
              <a:ext uri="{FF2B5EF4-FFF2-40B4-BE49-F238E27FC236}">
                <a16:creationId xmlns:a16="http://schemas.microsoft.com/office/drawing/2014/main" id="{1DBDD8BE-052F-48FD-A1C1-DA3357191039}"/>
              </a:ext>
            </a:extLst>
          </p:cNvPr>
          <p:cNvSpPr txBox="1"/>
          <p:nvPr/>
        </p:nvSpPr>
        <p:spPr>
          <a:xfrm>
            <a:off x="3382963" y="5170073"/>
            <a:ext cx="1736725" cy="822325"/>
          </a:xfrm>
          <a:prstGeom prst="rect">
            <a:avLst/>
          </a:prstGeom>
          <a:solidFill>
            <a:srgbClr val="C00000"/>
          </a:solidFill>
        </p:spPr>
        <p:txBody>
          <a:bodyPr>
            <a:noAutofit/>
          </a:bodyPr>
          <a:lstStyle/>
          <a:p>
            <a:pPr algn="ctr">
              <a:defRPr/>
            </a:pPr>
            <a:r>
              <a:rPr lang="en-US" sz="2000" b="0" dirty="0">
                <a:solidFill>
                  <a:srgbClr val="EEECE1"/>
                </a:solidFill>
                <a:latin typeface="Calibri"/>
              </a:rPr>
              <a:t>-1.74dB</a:t>
            </a:r>
          </a:p>
        </p:txBody>
      </p:sp>
      <p:sp>
        <p:nvSpPr>
          <p:cNvPr id="19" name="TextBox 18">
            <a:extLst>
              <a:ext uri="{FF2B5EF4-FFF2-40B4-BE49-F238E27FC236}">
                <a16:creationId xmlns:a16="http://schemas.microsoft.com/office/drawing/2014/main" id="{41091DCF-4A96-43F8-ACB1-F8DDFE7C398D}"/>
              </a:ext>
            </a:extLst>
          </p:cNvPr>
          <p:cNvSpPr txBox="1"/>
          <p:nvPr/>
        </p:nvSpPr>
        <p:spPr>
          <a:xfrm>
            <a:off x="1646238" y="3523836"/>
            <a:ext cx="1736725" cy="822325"/>
          </a:xfrm>
          <a:prstGeom prst="rect">
            <a:avLst/>
          </a:prstGeom>
          <a:solidFill>
            <a:srgbClr val="92D050"/>
          </a:solidFill>
        </p:spPr>
        <p:txBody>
          <a:bodyPr>
            <a:noAutofit/>
          </a:bodyPr>
          <a:lstStyle/>
          <a:p>
            <a:pPr algn="ctr">
              <a:defRPr/>
            </a:pPr>
            <a:r>
              <a:rPr lang="en-US" sz="2000" b="0" dirty="0">
                <a:solidFill>
                  <a:prstClr val="black"/>
                </a:solidFill>
                <a:latin typeface="Calibri"/>
              </a:rPr>
              <a:t>1.5:1</a:t>
            </a:r>
          </a:p>
        </p:txBody>
      </p:sp>
      <p:sp>
        <p:nvSpPr>
          <p:cNvPr id="20" name="TextBox 19">
            <a:extLst>
              <a:ext uri="{FF2B5EF4-FFF2-40B4-BE49-F238E27FC236}">
                <a16:creationId xmlns:a16="http://schemas.microsoft.com/office/drawing/2014/main" id="{B188F89B-EE59-405E-B79A-E1EF8C1F1C4F}"/>
              </a:ext>
            </a:extLst>
          </p:cNvPr>
          <p:cNvSpPr txBox="1"/>
          <p:nvPr/>
        </p:nvSpPr>
        <p:spPr>
          <a:xfrm>
            <a:off x="3382963" y="3522248"/>
            <a:ext cx="1736725" cy="822325"/>
          </a:xfrm>
          <a:prstGeom prst="rect">
            <a:avLst/>
          </a:prstGeom>
          <a:solidFill>
            <a:srgbClr val="92D050"/>
          </a:solidFill>
        </p:spPr>
        <p:txBody>
          <a:bodyPr>
            <a:noAutofit/>
          </a:bodyPr>
          <a:lstStyle/>
          <a:p>
            <a:pPr algn="ctr">
              <a:defRPr/>
            </a:pPr>
            <a:r>
              <a:rPr lang="en-US" sz="1800" b="0" dirty="0">
                <a:solidFill>
                  <a:prstClr val="black"/>
                </a:solidFill>
                <a:latin typeface="Calibri"/>
              </a:rPr>
              <a:t>-</a:t>
            </a:r>
            <a:r>
              <a:rPr lang="en-US" sz="2000" b="0" dirty="0">
                <a:solidFill>
                  <a:prstClr val="black"/>
                </a:solidFill>
                <a:latin typeface="Calibri"/>
              </a:rPr>
              <a:t>13.98</a:t>
            </a:r>
          </a:p>
        </p:txBody>
      </p:sp>
      <p:sp>
        <p:nvSpPr>
          <p:cNvPr id="21" name="TextBox 20">
            <a:extLst>
              <a:ext uri="{FF2B5EF4-FFF2-40B4-BE49-F238E27FC236}">
                <a16:creationId xmlns:a16="http://schemas.microsoft.com/office/drawing/2014/main" id="{AF95E935-A97D-425B-83EB-B156EB194AC0}"/>
              </a:ext>
            </a:extLst>
          </p:cNvPr>
          <p:cNvSpPr txBox="1"/>
          <p:nvPr/>
        </p:nvSpPr>
        <p:spPr>
          <a:xfrm>
            <a:off x="3382963" y="4346161"/>
            <a:ext cx="1736725" cy="822325"/>
          </a:xfrm>
          <a:prstGeom prst="rect">
            <a:avLst/>
          </a:prstGeom>
          <a:solidFill>
            <a:srgbClr val="FFC000"/>
          </a:solidFill>
        </p:spPr>
        <p:txBody>
          <a:bodyPr>
            <a:noAutofit/>
          </a:bodyPr>
          <a:lstStyle/>
          <a:p>
            <a:pPr algn="ctr">
              <a:defRPr/>
            </a:pPr>
            <a:r>
              <a:rPr lang="en-US" sz="1800" b="0" dirty="0">
                <a:solidFill>
                  <a:prstClr val="black"/>
                </a:solidFill>
                <a:latin typeface="Calibri"/>
              </a:rPr>
              <a:t>-</a:t>
            </a:r>
            <a:r>
              <a:rPr lang="en-US" sz="2000" b="0" dirty="0">
                <a:solidFill>
                  <a:prstClr val="black"/>
                </a:solidFill>
                <a:latin typeface="Calibri"/>
              </a:rPr>
              <a:t>9.54dB</a:t>
            </a:r>
          </a:p>
        </p:txBody>
      </p:sp>
      <p:sp>
        <p:nvSpPr>
          <p:cNvPr id="22" name="TextBox 21">
            <a:extLst>
              <a:ext uri="{FF2B5EF4-FFF2-40B4-BE49-F238E27FC236}">
                <a16:creationId xmlns:a16="http://schemas.microsoft.com/office/drawing/2014/main" id="{AA306557-4F22-42CB-BB0E-AA605924D1D9}"/>
              </a:ext>
            </a:extLst>
          </p:cNvPr>
          <p:cNvSpPr txBox="1"/>
          <p:nvPr/>
        </p:nvSpPr>
        <p:spPr>
          <a:xfrm>
            <a:off x="1646238" y="1420398"/>
            <a:ext cx="1736725" cy="400050"/>
          </a:xfrm>
          <a:prstGeom prst="rect">
            <a:avLst/>
          </a:prstGeom>
          <a:solidFill>
            <a:srgbClr val="4F81BD"/>
          </a:solid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8F8F8"/>
                </a:solidFill>
                <a:effectLst/>
                <a:uLnTx/>
                <a:uFillTx/>
                <a:latin typeface="Calibri"/>
              </a:rPr>
              <a:t>VSWR</a:t>
            </a:r>
          </a:p>
        </p:txBody>
      </p:sp>
      <p:sp>
        <p:nvSpPr>
          <p:cNvPr id="23" name="TextBox 22">
            <a:extLst>
              <a:ext uri="{FF2B5EF4-FFF2-40B4-BE49-F238E27FC236}">
                <a16:creationId xmlns:a16="http://schemas.microsoft.com/office/drawing/2014/main" id="{49C72892-7E9B-450C-B8A1-B34874C4AB7F}"/>
              </a:ext>
            </a:extLst>
          </p:cNvPr>
          <p:cNvSpPr txBox="1"/>
          <p:nvPr/>
        </p:nvSpPr>
        <p:spPr>
          <a:xfrm>
            <a:off x="5119688" y="1420398"/>
            <a:ext cx="5486400" cy="400050"/>
          </a:xfrm>
          <a:prstGeom prst="rect">
            <a:avLst/>
          </a:prstGeom>
          <a:solidFill>
            <a:srgbClr val="4F81BD"/>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8F8F8"/>
                </a:solidFill>
                <a:effectLst/>
                <a:uLnTx/>
                <a:uFillTx/>
                <a:latin typeface="Calibri"/>
              </a:rPr>
              <a:t>Comments</a:t>
            </a:r>
          </a:p>
        </p:txBody>
      </p:sp>
    </p:spTree>
    <p:extLst>
      <p:ext uri="{BB962C8B-B14F-4D97-AF65-F5344CB8AC3E}">
        <p14:creationId xmlns:p14="http://schemas.microsoft.com/office/powerpoint/2010/main" val="11620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000"/>
                                        <p:tgtEl>
                                          <p:spTgt spid="18"/>
                                        </p:tgtEl>
                                      </p:cBhvr>
                                    </p:animEffect>
                                    <p:anim calcmode="lin" valueType="num">
                                      <p:cBhvr>
                                        <p:cTn id="97" dur="1000" fill="hold"/>
                                        <p:tgtEl>
                                          <p:spTgt spid="18"/>
                                        </p:tgtEl>
                                        <p:attrNameLst>
                                          <p:attrName>ppt_x</p:attrName>
                                        </p:attrNameLst>
                                      </p:cBhvr>
                                      <p:tavLst>
                                        <p:tav tm="0">
                                          <p:val>
                                            <p:strVal val="#ppt_x"/>
                                          </p:val>
                                        </p:tav>
                                        <p:tav tm="100000">
                                          <p:val>
                                            <p:strVal val="#ppt_x"/>
                                          </p:val>
                                        </p:tav>
                                      </p:tavLst>
                                    </p:anim>
                                    <p:anim calcmode="lin" valueType="num">
                                      <p:cBhvr>
                                        <p:cTn id="98" dur="1000" fill="hold"/>
                                        <p:tgtEl>
                                          <p:spTgt spid="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1000"/>
                                        <p:tgtEl>
                                          <p:spTgt spid="13"/>
                                        </p:tgtEl>
                                      </p:cBhvr>
                                    </p:animEffect>
                                    <p:anim calcmode="lin" valueType="num">
                                      <p:cBhvr>
                                        <p:cTn id="102" dur="1000" fill="hold"/>
                                        <p:tgtEl>
                                          <p:spTgt spid="13"/>
                                        </p:tgtEl>
                                        <p:attrNameLst>
                                          <p:attrName>ppt_x</p:attrName>
                                        </p:attrNameLst>
                                      </p:cBhvr>
                                      <p:tavLst>
                                        <p:tav tm="0">
                                          <p:val>
                                            <p:strVal val="#ppt_x"/>
                                          </p:val>
                                        </p:tav>
                                        <p:tav tm="100000">
                                          <p:val>
                                            <p:strVal val="#ppt_x"/>
                                          </p:val>
                                        </p:tav>
                                      </p:tavLst>
                                    </p:anim>
                                    <p:anim calcmode="lin" valueType="num">
                                      <p:cBhvr>
                                        <p:cTn id="10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a:extLst>
              <a:ext uri="{FF2B5EF4-FFF2-40B4-BE49-F238E27FC236}">
                <a16:creationId xmlns:a16="http://schemas.microsoft.com/office/drawing/2014/main" id="{D60226E7-CF00-41DF-989B-6FC9B863DAEF}"/>
              </a:ext>
            </a:extLst>
          </p:cNvPr>
          <p:cNvSpPr>
            <a:spLocks noGrp="1"/>
          </p:cNvSpPr>
          <p:nvPr>
            <p:ph type="body" sz="quarter" idx="10"/>
          </p:nvPr>
        </p:nvSpPr>
        <p:spPr/>
        <p:txBody>
          <a:bodyPr>
            <a:normAutofit fontScale="47500" lnSpcReduction="20000"/>
          </a:bodyPr>
          <a:lstStyle/>
          <a:p>
            <a:pPr lvl="1"/>
            <a:r>
              <a:rPr lang="en-US" altLang="en-US" dirty="0"/>
              <a:t>Bad or loose connectors</a:t>
            </a:r>
          </a:p>
          <a:p>
            <a:pPr lvl="1"/>
            <a:r>
              <a:rPr lang="en-US" altLang="en-US" dirty="0"/>
              <a:t>Bad jumpers</a:t>
            </a:r>
          </a:p>
          <a:p>
            <a:pPr lvl="1"/>
            <a:r>
              <a:rPr lang="en-US" altLang="en-US" dirty="0"/>
              <a:t>Bend radius of the cable is too tight</a:t>
            </a:r>
          </a:p>
          <a:p>
            <a:pPr lvl="1"/>
            <a:r>
              <a:rPr lang="en-US" altLang="en-US" dirty="0"/>
              <a:t>Water in the feed line or connectors</a:t>
            </a:r>
          </a:p>
          <a:p>
            <a:pPr lvl="1"/>
            <a:r>
              <a:rPr lang="en-US" altLang="en-US" dirty="0"/>
              <a:t>Bad antenna</a:t>
            </a:r>
          </a:p>
          <a:p>
            <a:pPr lvl="1"/>
            <a:r>
              <a:rPr lang="en-US" altLang="en-US" dirty="0"/>
              <a:t>Clamps tightened too tight</a:t>
            </a:r>
          </a:p>
          <a:p>
            <a:pPr lvl="1"/>
            <a:r>
              <a:rPr lang="en-US" altLang="en-US" dirty="0"/>
              <a:t>Poorly or improperly installed grounding kit</a:t>
            </a:r>
          </a:p>
          <a:p>
            <a:pPr lvl="1"/>
            <a:r>
              <a:rPr lang="en-US" altLang="en-US" dirty="0"/>
              <a:t>Antenna installed too close to tower or other antennas</a:t>
            </a:r>
          </a:p>
          <a:p>
            <a:pPr lvl="1"/>
            <a:r>
              <a:rPr lang="en-US" altLang="en-US" dirty="0"/>
              <a:t>Bad lightning protectors</a:t>
            </a:r>
          </a:p>
          <a:p>
            <a:pPr lvl="1"/>
            <a:r>
              <a:rPr lang="en-US" altLang="en-US" dirty="0"/>
              <a:t>Wind damage to connectors and cable</a:t>
            </a:r>
          </a:p>
          <a:p>
            <a:pPr lvl="1"/>
            <a:r>
              <a:rPr lang="en-US" altLang="en-US" dirty="0"/>
              <a:t>Corrosion at connector interfaces</a:t>
            </a:r>
          </a:p>
          <a:p>
            <a:pPr lvl="1"/>
            <a:r>
              <a:rPr lang="en-US" altLang="en-US" dirty="0"/>
              <a:t>Low quality connectors</a:t>
            </a:r>
          </a:p>
          <a:p>
            <a:pPr lvl="1"/>
            <a:r>
              <a:rPr lang="en-US" altLang="en-US" dirty="0"/>
              <a:t>Poor center pin contact or intermittent center pin contact</a:t>
            </a:r>
          </a:p>
          <a:p>
            <a:pPr lvl="1"/>
            <a:r>
              <a:rPr lang="en-US" altLang="en-US" dirty="0"/>
              <a:t>Dents in the feed line</a:t>
            </a:r>
          </a:p>
          <a:p>
            <a:pPr lvl="1"/>
            <a:r>
              <a:rPr lang="en-US" altLang="en-US" dirty="0"/>
              <a:t>Gouges </a:t>
            </a:r>
          </a:p>
          <a:p>
            <a:pPr lvl="1"/>
            <a:r>
              <a:rPr lang="en-US" altLang="en-US" dirty="0"/>
              <a:t>Bullet holes in the feed line, connectors, antenna, etc.</a:t>
            </a:r>
          </a:p>
          <a:p>
            <a:endParaRPr lang="en-US" altLang="en-US" dirty="0"/>
          </a:p>
        </p:txBody>
      </p:sp>
      <p:sp>
        <p:nvSpPr>
          <p:cNvPr id="2" name="Text Placeholder 1">
            <a:extLst>
              <a:ext uri="{FF2B5EF4-FFF2-40B4-BE49-F238E27FC236}">
                <a16:creationId xmlns:a16="http://schemas.microsoft.com/office/drawing/2014/main" id="{024945E2-DCB2-42CA-BF7C-A596A8BA81FC}"/>
              </a:ext>
            </a:extLst>
          </p:cNvPr>
          <p:cNvSpPr>
            <a:spLocks noGrp="1"/>
          </p:cNvSpPr>
          <p:nvPr>
            <p:ph type="body" sz="quarter" idx="11"/>
          </p:nvPr>
        </p:nvSpPr>
        <p:spPr/>
        <p:txBody>
          <a:bodyPr/>
          <a:lstStyle/>
          <a:p>
            <a:r>
              <a:rPr lang="en-US" altLang="en-US" dirty="0"/>
              <a:t>What causes an impedance mis-match?</a:t>
            </a:r>
            <a:endParaRPr lang="en-US" dirty="0"/>
          </a:p>
        </p:txBody>
      </p:sp>
      <p:pic>
        <p:nvPicPr>
          <p:cNvPr id="56327" name="Picture 4" descr="Syossett">
            <a:extLst>
              <a:ext uri="{FF2B5EF4-FFF2-40B4-BE49-F238E27FC236}">
                <a16:creationId xmlns:a16="http://schemas.microsoft.com/office/drawing/2014/main" id="{4675CDEE-619B-4C20-BAD9-24584D4D8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84" y="2375106"/>
            <a:ext cx="2490787"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B916B5D-9F3A-49EF-896A-830ED2F0A590}"/>
              </a:ext>
            </a:extLst>
          </p:cNvPr>
          <p:cNvSpPr txBox="1"/>
          <p:nvPr/>
        </p:nvSpPr>
        <p:spPr>
          <a:xfrm>
            <a:off x="6196012" y="1330325"/>
            <a:ext cx="5083175" cy="5842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Can you add to this list?</a:t>
            </a:r>
          </a:p>
        </p:txBody>
      </p:sp>
    </p:spTree>
    <p:extLst>
      <p:ext uri="{BB962C8B-B14F-4D97-AF65-F5344CB8AC3E}">
        <p14:creationId xmlns:p14="http://schemas.microsoft.com/office/powerpoint/2010/main" val="37694261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Effect transition="in" filter="fade">
                                      <p:cBhvr>
                                        <p:cTn id="13" dur="1000"/>
                                        <p:tgtEl>
                                          <p:spTgt spid="43011">
                                            <p:txEl>
                                              <p:pRg st="1" end="1"/>
                                            </p:txEl>
                                          </p:spTgt>
                                        </p:tgtEl>
                                      </p:cBhvr>
                                    </p:animEffect>
                                    <p:anim calcmode="lin" valueType="num">
                                      <p:cBhvr>
                                        <p:cTn id="14"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with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Effect transition="in" filter="fade">
                                      <p:cBhvr>
                                        <p:cTn id="19" dur="1000"/>
                                        <p:tgtEl>
                                          <p:spTgt spid="43011">
                                            <p:txEl>
                                              <p:pRg st="2" end="2"/>
                                            </p:txEl>
                                          </p:spTgt>
                                        </p:tgtEl>
                                      </p:cBhvr>
                                    </p:animEffect>
                                    <p:anim calcmode="lin" valueType="num">
                                      <p:cBhvr>
                                        <p:cTn id="20"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3011">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with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Effect transition="in" filter="fade">
                                      <p:cBhvr>
                                        <p:cTn id="25" dur="1000"/>
                                        <p:tgtEl>
                                          <p:spTgt spid="43011">
                                            <p:txEl>
                                              <p:pRg st="3" end="3"/>
                                            </p:txEl>
                                          </p:spTgt>
                                        </p:tgtEl>
                                      </p:cBhvr>
                                    </p:animEffect>
                                    <p:anim calcmode="lin" valueType="num">
                                      <p:cBhvr>
                                        <p:cTn id="26"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3011">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with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Effect transition="in" filter="fade">
                                      <p:cBhvr>
                                        <p:cTn id="31" dur="1000"/>
                                        <p:tgtEl>
                                          <p:spTgt spid="43011">
                                            <p:txEl>
                                              <p:pRg st="4" end="4"/>
                                            </p:txEl>
                                          </p:spTgt>
                                        </p:tgtEl>
                                      </p:cBhvr>
                                    </p:animEffect>
                                    <p:anim calcmode="lin" valueType="num">
                                      <p:cBhvr>
                                        <p:cTn id="32" dur="10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3011">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with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Effect transition="in" filter="fade">
                                      <p:cBhvr>
                                        <p:cTn id="37" dur="1000"/>
                                        <p:tgtEl>
                                          <p:spTgt spid="43011">
                                            <p:txEl>
                                              <p:pRg st="5" end="5"/>
                                            </p:txEl>
                                          </p:spTgt>
                                        </p:tgtEl>
                                      </p:cBhvr>
                                    </p:animEffect>
                                    <p:anim calcmode="lin" valueType="num">
                                      <p:cBhvr>
                                        <p:cTn id="38" dur="10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3011">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withGroup">
                            <p:stCondLst>
                              <p:cond delay="6000"/>
                            </p:stCondLst>
                            <p:childTnLst>
                              <p:par>
                                <p:cTn id="41" presetID="42" presetClass="entr" presetSubtype="0" fill="hold" nodeType="after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Effect transition="in" filter="fade">
                                      <p:cBhvr>
                                        <p:cTn id="43" dur="1000"/>
                                        <p:tgtEl>
                                          <p:spTgt spid="43011">
                                            <p:txEl>
                                              <p:pRg st="6" end="6"/>
                                            </p:txEl>
                                          </p:spTgt>
                                        </p:tgtEl>
                                      </p:cBhvr>
                                    </p:animEffect>
                                    <p:anim calcmode="lin" valueType="num">
                                      <p:cBhvr>
                                        <p:cTn id="44" dur="10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3011">
                                            <p:txEl>
                                              <p:pRg st="6" end="6"/>
                                            </p:txEl>
                                          </p:spTgt>
                                        </p:tgtEl>
                                        <p:attrNameLst>
                                          <p:attrName>ppt_y</p:attrName>
                                        </p:attrNameLst>
                                      </p:cBhvr>
                                      <p:tavLst>
                                        <p:tav tm="0">
                                          <p:val>
                                            <p:strVal val="#ppt_y+.1"/>
                                          </p:val>
                                        </p:tav>
                                        <p:tav tm="100000">
                                          <p:val>
                                            <p:strVal val="#ppt_y"/>
                                          </p:val>
                                        </p:tav>
                                      </p:tavLst>
                                    </p:anim>
                                  </p:childTnLst>
                                </p:cTn>
                              </p:par>
                            </p:childTnLst>
                          </p:cTn>
                        </p:par>
                        <p:par>
                          <p:cTn id="46" fill="hold" nodeType="withGroup">
                            <p:stCondLst>
                              <p:cond delay="7000"/>
                            </p:stCondLst>
                            <p:childTnLst>
                              <p:par>
                                <p:cTn id="47" presetID="42" presetClass="entr" presetSubtype="0" fill="hold" nodeType="afterEffect">
                                  <p:stCondLst>
                                    <p:cond delay="0"/>
                                  </p:stCondLst>
                                  <p:childTnLst>
                                    <p:set>
                                      <p:cBhvr>
                                        <p:cTn id="48" dur="1" fill="hold">
                                          <p:stCondLst>
                                            <p:cond delay="0"/>
                                          </p:stCondLst>
                                        </p:cTn>
                                        <p:tgtEl>
                                          <p:spTgt spid="43011">
                                            <p:txEl>
                                              <p:pRg st="7" end="7"/>
                                            </p:txEl>
                                          </p:spTgt>
                                        </p:tgtEl>
                                        <p:attrNameLst>
                                          <p:attrName>style.visibility</p:attrName>
                                        </p:attrNameLst>
                                      </p:cBhvr>
                                      <p:to>
                                        <p:strVal val="visible"/>
                                      </p:to>
                                    </p:set>
                                    <p:animEffect transition="in" filter="fade">
                                      <p:cBhvr>
                                        <p:cTn id="49" dur="1000"/>
                                        <p:tgtEl>
                                          <p:spTgt spid="43011">
                                            <p:txEl>
                                              <p:pRg st="7" end="7"/>
                                            </p:txEl>
                                          </p:spTgt>
                                        </p:tgtEl>
                                      </p:cBhvr>
                                    </p:animEffect>
                                    <p:anim calcmode="lin" valueType="num">
                                      <p:cBhvr>
                                        <p:cTn id="50" dur="10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3011">
                                            <p:txEl>
                                              <p:pRg st="7" end="7"/>
                                            </p:txEl>
                                          </p:spTgt>
                                        </p:tgtEl>
                                        <p:attrNameLst>
                                          <p:attrName>ppt_y</p:attrName>
                                        </p:attrNameLst>
                                      </p:cBhvr>
                                      <p:tavLst>
                                        <p:tav tm="0">
                                          <p:val>
                                            <p:strVal val="#ppt_y+.1"/>
                                          </p:val>
                                        </p:tav>
                                        <p:tav tm="100000">
                                          <p:val>
                                            <p:strVal val="#ppt_y"/>
                                          </p:val>
                                        </p:tav>
                                      </p:tavLst>
                                    </p:anim>
                                  </p:childTnLst>
                                </p:cTn>
                              </p:par>
                            </p:childTnLst>
                          </p:cTn>
                        </p:par>
                        <p:par>
                          <p:cTn id="52" fill="hold" nodeType="withGroup">
                            <p:stCondLst>
                              <p:cond delay="8000"/>
                            </p:stCondLst>
                            <p:childTnLst>
                              <p:par>
                                <p:cTn id="53" presetID="42" presetClass="entr" presetSubtype="0" fill="hold" nodeType="afterEffect">
                                  <p:stCondLst>
                                    <p:cond delay="0"/>
                                  </p:stCondLst>
                                  <p:childTnLst>
                                    <p:set>
                                      <p:cBhvr>
                                        <p:cTn id="54" dur="1" fill="hold">
                                          <p:stCondLst>
                                            <p:cond delay="0"/>
                                          </p:stCondLst>
                                        </p:cTn>
                                        <p:tgtEl>
                                          <p:spTgt spid="43011">
                                            <p:txEl>
                                              <p:pRg st="8" end="8"/>
                                            </p:txEl>
                                          </p:spTgt>
                                        </p:tgtEl>
                                        <p:attrNameLst>
                                          <p:attrName>style.visibility</p:attrName>
                                        </p:attrNameLst>
                                      </p:cBhvr>
                                      <p:to>
                                        <p:strVal val="visible"/>
                                      </p:to>
                                    </p:set>
                                    <p:animEffect transition="in" filter="fade">
                                      <p:cBhvr>
                                        <p:cTn id="55" dur="1000"/>
                                        <p:tgtEl>
                                          <p:spTgt spid="43011">
                                            <p:txEl>
                                              <p:pRg st="8" end="8"/>
                                            </p:txEl>
                                          </p:spTgt>
                                        </p:tgtEl>
                                      </p:cBhvr>
                                    </p:animEffect>
                                    <p:anim calcmode="lin" valueType="num">
                                      <p:cBhvr>
                                        <p:cTn id="56" dur="1000" fill="hold"/>
                                        <p:tgtEl>
                                          <p:spTgt spid="43011">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3011">
                                            <p:txEl>
                                              <p:pRg st="8" end="8"/>
                                            </p:txEl>
                                          </p:spTgt>
                                        </p:tgtEl>
                                        <p:attrNameLst>
                                          <p:attrName>ppt_y</p:attrName>
                                        </p:attrNameLst>
                                      </p:cBhvr>
                                      <p:tavLst>
                                        <p:tav tm="0">
                                          <p:val>
                                            <p:strVal val="#ppt_y+.1"/>
                                          </p:val>
                                        </p:tav>
                                        <p:tav tm="100000">
                                          <p:val>
                                            <p:strVal val="#ppt_y"/>
                                          </p:val>
                                        </p:tav>
                                      </p:tavLst>
                                    </p:anim>
                                  </p:childTnLst>
                                </p:cTn>
                              </p:par>
                            </p:childTnLst>
                          </p:cTn>
                        </p:par>
                        <p:par>
                          <p:cTn id="58" fill="hold" nodeType="withGroup">
                            <p:stCondLst>
                              <p:cond delay="9000"/>
                            </p:stCondLst>
                            <p:childTnLst>
                              <p:par>
                                <p:cTn id="59" presetID="42" presetClass="entr" presetSubtype="0" fill="hold" nodeType="afterEffect">
                                  <p:stCondLst>
                                    <p:cond delay="0"/>
                                  </p:stCondLst>
                                  <p:childTnLst>
                                    <p:set>
                                      <p:cBhvr>
                                        <p:cTn id="60" dur="1" fill="hold">
                                          <p:stCondLst>
                                            <p:cond delay="0"/>
                                          </p:stCondLst>
                                        </p:cTn>
                                        <p:tgtEl>
                                          <p:spTgt spid="43011">
                                            <p:txEl>
                                              <p:pRg st="9" end="9"/>
                                            </p:txEl>
                                          </p:spTgt>
                                        </p:tgtEl>
                                        <p:attrNameLst>
                                          <p:attrName>style.visibility</p:attrName>
                                        </p:attrNameLst>
                                      </p:cBhvr>
                                      <p:to>
                                        <p:strVal val="visible"/>
                                      </p:to>
                                    </p:set>
                                    <p:animEffect transition="in" filter="fade">
                                      <p:cBhvr>
                                        <p:cTn id="61" dur="1000"/>
                                        <p:tgtEl>
                                          <p:spTgt spid="43011">
                                            <p:txEl>
                                              <p:pRg st="9" end="9"/>
                                            </p:txEl>
                                          </p:spTgt>
                                        </p:tgtEl>
                                      </p:cBhvr>
                                    </p:animEffect>
                                    <p:anim calcmode="lin" valueType="num">
                                      <p:cBhvr>
                                        <p:cTn id="62" dur="1000" fill="hold"/>
                                        <p:tgtEl>
                                          <p:spTgt spid="43011">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43011">
                                            <p:txEl>
                                              <p:pRg st="9" end="9"/>
                                            </p:txEl>
                                          </p:spTgt>
                                        </p:tgtEl>
                                        <p:attrNameLst>
                                          <p:attrName>ppt_y</p:attrName>
                                        </p:attrNameLst>
                                      </p:cBhvr>
                                      <p:tavLst>
                                        <p:tav tm="0">
                                          <p:val>
                                            <p:strVal val="#ppt_y+.1"/>
                                          </p:val>
                                        </p:tav>
                                        <p:tav tm="100000">
                                          <p:val>
                                            <p:strVal val="#ppt_y"/>
                                          </p:val>
                                        </p:tav>
                                      </p:tavLst>
                                    </p:anim>
                                  </p:childTnLst>
                                </p:cTn>
                              </p:par>
                            </p:childTnLst>
                          </p:cTn>
                        </p:par>
                        <p:par>
                          <p:cTn id="64" fill="hold" nodeType="withGroup">
                            <p:stCondLst>
                              <p:cond delay="10000"/>
                            </p:stCondLst>
                            <p:childTnLst>
                              <p:par>
                                <p:cTn id="65" presetID="42" presetClass="entr" presetSubtype="0" fill="hold" nodeType="afterEffect">
                                  <p:stCondLst>
                                    <p:cond delay="0"/>
                                  </p:stCondLst>
                                  <p:childTnLst>
                                    <p:set>
                                      <p:cBhvr>
                                        <p:cTn id="66" dur="1" fill="hold">
                                          <p:stCondLst>
                                            <p:cond delay="0"/>
                                          </p:stCondLst>
                                        </p:cTn>
                                        <p:tgtEl>
                                          <p:spTgt spid="43011">
                                            <p:txEl>
                                              <p:pRg st="10" end="10"/>
                                            </p:txEl>
                                          </p:spTgt>
                                        </p:tgtEl>
                                        <p:attrNameLst>
                                          <p:attrName>style.visibility</p:attrName>
                                        </p:attrNameLst>
                                      </p:cBhvr>
                                      <p:to>
                                        <p:strVal val="visible"/>
                                      </p:to>
                                    </p:set>
                                    <p:animEffect transition="in" filter="fade">
                                      <p:cBhvr>
                                        <p:cTn id="67" dur="1000"/>
                                        <p:tgtEl>
                                          <p:spTgt spid="43011">
                                            <p:txEl>
                                              <p:pRg st="10" end="10"/>
                                            </p:txEl>
                                          </p:spTgt>
                                        </p:tgtEl>
                                      </p:cBhvr>
                                    </p:animEffect>
                                    <p:anim calcmode="lin" valueType="num">
                                      <p:cBhvr>
                                        <p:cTn id="68" dur="1000" fill="hold"/>
                                        <p:tgtEl>
                                          <p:spTgt spid="43011">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43011">
                                            <p:txEl>
                                              <p:pRg st="10" end="10"/>
                                            </p:txEl>
                                          </p:spTgt>
                                        </p:tgtEl>
                                        <p:attrNameLst>
                                          <p:attrName>ppt_y</p:attrName>
                                        </p:attrNameLst>
                                      </p:cBhvr>
                                      <p:tavLst>
                                        <p:tav tm="0">
                                          <p:val>
                                            <p:strVal val="#ppt_y+.1"/>
                                          </p:val>
                                        </p:tav>
                                        <p:tav tm="100000">
                                          <p:val>
                                            <p:strVal val="#ppt_y"/>
                                          </p:val>
                                        </p:tav>
                                      </p:tavLst>
                                    </p:anim>
                                  </p:childTnLst>
                                </p:cTn>
                              </p:par>
                            </p:childTnLst>
                          </p:cTn>
                        </p:par>
                        <p:par>
                          <p:cTn id="70" fill="hold" nodeType="withGroup">
                            <p:stCondLst>
                              <p:cond delay="11000"/>
                            </p:stCondLst>
                            <p:childTnLst>
                              <p:par>
                                <p:cTn id="71" presetID="42" presetClass="entr" presetSubtype="0" fill="hold" nodeType="afterEffect">
                                  <p:stCondLst>
                                    <p:cond delay="0"/>
                                  </p:stCondLst>
                                  <p:childTnLst>
                                    <p:set>
                                      <p:cBhvr>
                                        <p:cTn id="72" dur="1" fill="hold">
                                          <p:stCondLst>
                                            <p:cond delay="0"/>
                                          </p:stCondLst>
                                        </p:cTn>
                                        <p:tgtEl>
                                          <p:spTgt spid="43011">
                                            <p:txEl>
                                              <p:pRg st="11" end="11"/>
                                            </p:txEl>
                                          </p:spTgt>
                                        </p:tgtEl>
                                        <p:attrNameLst>
                                          <p:attrName>style.visibility</p:attrName>
                                        </p:attrNameLst>
                                      </p:cBhvr>
                                      <p:to>
                                        <p:strVal val="visible"/>
                                      </p:to>
                                    </p:set>
                                    <p:animEffect transition="in" filter="fade">
                                      <p:cBhvr>
                                        <p:cTn id="73" dur="1000"/>
                                        <p:tgtEl>
                                          <p:spTgt spid="43011">
                                            <p:txEl>
                                              <p:pRg st="11" end="11"/>
                                            </p:txEl>
                                          </p:spTgt>
                                        </p:tgtEl>
                                      </p:cBhvr>
                                    </p:animEffect>
                                    <p:anim calcmode="lin" valueType="num">
                                      <p:cBhvr>
                                        <p:cTn id="74" dur="1000" fill="hold"/>
                                        <p:tgtEl>
                                          <p:spTgt spid="43011">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43011">
                                            <p:txEl>
                                              <p:pRg st="11" end="11"/>
                                            </p:txEl>
                                          </p:spTgt>
                                        </p:tgtEl>
                                        <p:attrNameLst>
                                          <p:attrName>ppt_y</p:attrName>
                                        </p:attrNameLst>
                                      </p:cBhvr>
                                      <p:tavLst>
                                        <p:tav tm="0">
                                          <p:val>
                                            <p:strVal val="#ppt_y+.1"/>
                                          </p:val>
                                        </p:tav>
                                        <p:tav tm="100000">
                                          <p:val>
                                            <p:strVal val="#ppt_y"/>
                                          </p:val>
                                        </p:tav>
                                      </p:tavLst>
                                    </p:anim>
                                  </p:childTnLst>
                                </p:cTn>
                              </p:par>
                            </p:childTnLst>
                          </p:cTn>
                        </p:par>
                        <p:par>
                          <p:cTn id="76" fill="hold" nodeType="withGroup">
                            <p:stCondLst>
                              <p:cond delay="12000"/>
                            </p:stCondLst>
                            <p:childTnLst>
                              <p:par>
                                <p:cTn id="77" presetID="42" presetClass="entr" presetSubtype="0" fill="hold" nodeType="afterEffect">
                                  <p:stCondLst>
                                    <p:cond delay="0"/>
                                  </p:stCondLst>
                                  <p:childTnLst>
                                    <p:set>
                                      <p:cBhvr>
                                        <p:cTn id="78" dur="1" fill="hold">
                                          <p:stCondLst>
                                            <p:cond delay="0"/>
                                          </p:stCondLst>
                                        </p:cTn>
                                        <p:tgtEl>
                                          <p:spTgt spid="43011">
                                            <p:txEl>
                                              <p:pRg st="12" end="12"/>
                                            </p:txEl>
                                          </p:spTgt>
                                        </p:tgtEl>
                                        <p:attrNameLst>
                                          <p:attrName>style.visibility</p:attrName>
                                        </p:attrNameLst>
                                      </p:cBhvr>
                                      <p:to>
                                        <p:strVal val="visible"/>
                                      </p:to>
                                    </p:set>
                                    <p:animEffect transition="in" filter="fade">
                                      <p:cBhvr>
                                        <p:cTn id="79" dur="1000"/>
                                        <p:tgtEl>
                                          <p:spTgt spid="43011">
                                            <p:txEl>
                                              <p:pRg st="12" end="12"/>
                                            </p:txEl>
                                          </p:spTgt>
                                        </p:tgtEl>
                                      </p:cBhvr>
                                    </p:animEffect>
                                    <p:anim calcmode="lin" valueType="num">
                                      <p:cBhvr>
                                        <p:cTn id="80" dur="1000" fill="hold"/>
                                        <p:tgtEl>
                                          <p:spTgt spid="43011">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43011">
                                            <p:txEl>
                                              <p:pRg st="12" end="12"/>
                                            </p:txEl>
                                          </p:spTgt>
                                        </p:tgtEl>
                                        <p:attrNameLst>
                                          <p:attrName>ppt_y</p:attrName>
                                        </p:attrNameLst>
                                      </p:cBhvr>
                                      <p:tavLst>
                                        <p:tav tm="0">
                                          <p:val>
                                            <p:strVal val="#ppt_y+.1"/>
                                          </p:val>
                                        </p:tav>
                                        <p:tav tm="100000">
                                          <p:val>
                                            <p:strVal val="#ppt_y"/>
                                          </p:val>
                                        </p:tav>
                                      </p:tavLst>
                                    </p:anim>
                                  </p:childTnLst>
                                </p:cTn>
                              </p:par>
                            </p:childTnLst>
                          </p:cTn>
                        </p:par>
                        <p:par>
                          <p:cTn id="82" fill="hold" nodeType="withGroup">
                            <p:stCondLst>
                              <p:cond delay="13000"/>
                            </p:stCondLst>
                            <p:childTnLst>
                              <p:par>
                                <p:cTn id="83" presetID="42" presetClass="entr" presetSubtype="0" fill="hold" nodeType="afterEffect">
                                  <p:stCondLst>
                                    <p:cond delay="0"/>
                                  </p:stCondLst>
                                  <p:childTnLst>
                                    <p:set>
                                      <p:cBhvr>
                                        <p:cTn id="84" dur="1" fill="hold">
                                          <p:stCondLst>
                                            <p:cond delay="0"/>
                                          </p:stCondLst>
                                        </p:cTn>
                                        <p:tgtEl>
                                          <p:spTgt spid="43011">
                                            <p:txEl>
                                              <p:pRg st="13" end="13"/>
                                            </p:txEl>
                                          </p:spTgt>
                                        </p:tgtEl>
                                        <p:attrNameLst>
                                          <p:attrName>style.visibility</p:attrName>
                                        </p:attrNameLst>
                                      </p:cBhvr>
                                      <p:to>
                                        <p:strVal val="visible"/>
                                      </p:to>
                                    </p:set>
                                    <p:animEffect transition="in" filter="fade">
                                      <p:cBhvr>
                                        <p:cTn id="85" dur="1000"/>
                                        <p:tgtEl>
                                          <p:spTgt spid="43011">
                                            <p:txEl>
                                              <p:pRg st="13" end="13"/>
                                            </p:txEl>
                                          </p:spTgt>
                                        </p:tgtEl>
                                      </p:cBhvr>
                                    </p:animEffect>
                                    <p:anim calcmode="lin" valueType="num">
                                      <p:cBhvr>
                                        <p:cTn id="86" dur="1000" fill="hold"/>
                                        <p:tgtEl>
                                          <p:spTgt spid="43011">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43011">
                                            <p:txEl>
                                              <p:pRg st="13" end="13"/>
                                            </p:txEl>
                                          </p:spTgt>
                                        </p:tgtEl>
                                        <p:attrNameLst>
                                          <p:attrName>ppt_y</p:attrName>
                                        </p:attrNameLst>
                                      </p:cBhvr>
                                      <p:tavLst>
                                        <p:tav tm="0">
                                          <p:val>
                                            <p:strVal val="#ppt_y+.1"/>
                                          </p:val>
                                        </p:tav>
                                        <p:tav tm="100000">
                                          <p:val>
                                            <p:strVal val="#ppt_y"/>
                                          </p:val>
                                        </p:tav>
                                      </p:tavLst>
                                    </p:anim>
                                  </p:childTnLst>
                                </p:cTn>
                              </p:par>
                            </p:childTnLst>
                          </p:cTn>
                        </p:par>
                        <p:par>
                          <p:cTn id="88" fill="hold" nodeType="withGroup">
                            <p:stCondLst>
                              <p:cond delay="14000"/>
                            </p:stCondLst>
                            <p:childTnLst>
                              <p:par>
                                <p:cTn id="89" presetID="42" presetClass="entr" presetSubtype="0" fill="hold" nodeType="afterEffect">
                                  <p:stCondLst>
                                    <p:cond delay="0"/>
                                  </p:stCondLst>
                                  <p:childTnLst>
                                    <p:set>
                                      <p:cBhvr>
                                        <p:cTn id="90" dur="1" fill="hold">
                                          <p:stCondLst>
                                            <p:cond delay="0"/>
                                          </p:stCondLst>
                                        </p:cTn>
                                        <p:tgtEl>
                                          <p:spTgt spid="43011">
                                            <p:txEl>
                                              <p:pRg st="14" end="14"/>
                                            </p:txEl>
                                          </p:spTgt>
                                        </p:tgtEl>
                                        <p:attrNameLst>
                                          <p:attrName>style.visibility</p:attrName>
                                        </p:attrNameLst>
                                      </p:cBhvr>
                                      <p:to>
                                        <p:strVal val="visible"/>
                                      </p:to>
                                    </p:set>
                                    <p:animEffect transition="in" filter="fade">
                                      <p:cBhvr>
                                        <p:cTn id="91" dur="1000"/>
                                        <p:tgtEl>
                                          <p:spTgt spid="43011">
                                            <p:txEl>
                                              <p:pRg st="14" end="14"/>
                                            </p:txEl>
                                          </p:spTgt>
                                        </p:tgtEl>
                                      </p:cBhvr>
                                    </p:animEffect>
                                    <p:anim calcmode="lin" valueType="num">
                                      <p:cBhvr>
                                        <p:cTn id="92" dur="1000" fill="hold"/>
                                        <p:tgtEl>
                                          <p:spTgt spid="43011">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43011">
                                            <p:txEl>
                                              <p:pRg st="14" end="14"/>
                                            </p:txEl>
                                          </p:spTgt>
                                        </p:tgtEl>
                                        <p:attrNameLst>
                                          <p:attrName>ppt_y</p:attrName>
                                        </p:attrNameLst>
                                      </p:cBhvr>
                                      <p:tavLst>
                                        <p:tav tm="0">
                                          <p:val>
                                            <p:strVal val="#ppt_y+.1"/>
                                          </p:val>
                                        </p:tav>
                                        <p:tav tm="100000">
                                          <p:val>
                                            <p:strVal val="#ppt_y"/>
                                          </p:val>
                                        </p:tav>
                                      </p:tavLst>
                                    </p:anim>
                                  </p:childTnLst>
                                </p:cTn>
                              </p:par>
                            </p:childTnLst>
                          </p:cTn>
                        </p:par>
                        <p:par>
                          <p:cTn id="94" fill="hold" nodeType="withGroup">
                            <p:stCondLst>
                              <p:cond delay="15000"/>
                            </p:stCondLst>
                            <p:childTnLst>
                              <p:par>
                                <p:cTn id="95" presetID="42" presetClass="entr" presetSubtype="0" fill="hold" nodeType="afterEffect">
                                  <p:stCondLst>
                                    <p:cond delay="0"/>
                                  </p:stCondLst>
                                  <p:childTnLst>
                                    <p:set>
                                      <p:cBhvr>
                                        <p:cTn id="96" dur="1" fill="hold">
                                          <p:stCondLst>
                                            <p:cond delay="0"/>
                                          </p:stCondLst>
                                        </p:cTn>
                                        <p:tgtEl>
                                          <p:spTgt spid="43011">
                                            <p:txEl>
                                              <p:pRg st="15" end="15"/>
                                            </p:txEl>
                                          </p:spTgt>
                                        </p:tgtEl>
                                        <p:attrNameLst>
                                          <p:attrName>style.visibility</p:attrName>
                                        </p:attrNameLst>
                                      </p:cBhvr>
                                      <p:to>
                                        <p:strVal val="visible"/>
                                      </p:to>
                                    </p:set>
                                    <p:animEffect transition="in" filter="fade">
                                      <p:cBhvr>
                                        <p:cTn id="97" dur="1000"/>
                                        <p:tgtEl>
                                          <p:spTgt spid="43011">
                                            <p:txEl>
                                              <p:pRg st="15" end="15"/>
                                            </p:txEl>
                                          </p:spTgt>
                                        </p:tgtEl>
                                      </p:cBhvr>
                                    </p:animEffect>
                                    <p:anim calcmode="lin" valueType="num">
                                      <p:cBhvr>
                                        <p:cTn id="98" dur="1000" fill="hold"/>
                                        <p:tgtEl>
                                          <p:spTgt spid="43011">
                                            <p:txEl>
                                              <p:pRg st="15" end="15"/>
                                            </p:txEl>
                                          </p:spTgt>
                                        </p:tgtEl>
                                        <p:attrNameLst>
                                          <p:attrName>ppt_x</p:attrName>
                                        </p:attrNameLst>
                                      </p:cBhvr>
                                      <p:tavLst>
                                        <p:tav tm="0">
                                          <p:val>
                                            <p:strVal val="#ppt_x"/>
                                          </p:val>
                                        </p:tav>
                                        <p:tav tm="100000">
                                          <p:val>
                                            <p:strVal val="#ppt_x"/>
                                          </p:val>
                                        </p:tav>
                                      </p:tavLst>
                                    </p:anim>
                                    <p:anim calcmode="lin" valueType="num">
                                      <p:cBhvr>
                                        <p:cTn id="99" dur="1000" fill="hold"/>
                                        <p:tgtEl>
                                          <p:spTgt spid="43011">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childTnLst>
                                    <p:set>
                                      <p:cBhvr>
                                        <p:cTn id="103" dur="1" fill="hold">
                                          <p:stCondLst>
                                            <p:cond delay="0"/>
                                          </p:stCondLst>
                                        </p:cTn>
                                        <p:tgtEl>
                                          <p:spTgt spid="8">
                                            <p:txEl>
                                              <p:pRg st="0" end="0"/>
                                            </p:txEl>
                                          </p:spTgt>
                                        </p:tgtEl>
                                        <p:attrNameLst>
                                          <p:attrName>style.visibility</p:attrName>
                                        </p:attrNameLst>
                                      </p:cBhvr>
                                      <p:to>
                                        <p:strVal val="visible"/>
                                      </p:to>
                                    </p:set>
                                    <p:anim calcmode="lin" valueType="num">
                                      <p:cBhvr>
                                        <p:cTn id="10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0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6"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74A108-F750-4F4F-AE6C-DB03FD66043C}"/>
              </a:ext>
            </a:extLst>
          </p:cNvPr>
          <p:cNvSpPr>
            <a:spLocks noGrp="1"/>
          </p:cNvSpPr>
          <p:nvPr>
            <p:ph type="body" sz="quarter" idx="11"/>
          </p:nvPr>
        </p:nvSpPr>
        <p:spPr/>
        <p:txBody>
          <a:bodyPr/>
          <a:lstStyle/>
          <a:p>
            <a:r>
              <a:rPr lang="en-US" dirty="0"/>
              <a:t>Key Features of Analyzers</a:t>
            </a:r>
          </a:p>
        </p:txBody>
      </p:sp>
      <p:graphicFrame>
        <p:nvGraphicFramePr>
          <p:cNvPr id="7" name="Diagram 6">
            <a:extLst>
              <a:ext uri="{FF2B5EF4-FFF2-40B4-BE49-F238E27FC236}">
                <a16:creationId xmlns:a16="http://schemas.microsoft.com/office/drawing/2014/main" id="{AF76B776-984F-4067-90D0-AE19E139E3FF}"/>
              </a:ext>
            </a:extLst>
          </p:cNvPr>
          <p:cNvGraphicFramePr/>
          <p:nvPr>
            <p:extLst>
              <p:ext uri="{D42A27DB-BD31-4B8C-83A1-F6EECF244321}">
                <p14:modId xmlns:p14="http://schemas.microsoft.com/office/powerpoint/2010/main" val="2067576590"/>
              </p:ext>
            </p:extLst>
          </p:nvPr>
        </p:nvGraphicFramePr>
        <p:xfrm>
          <a:off x="4642248" y="978817"/>
          <a:ext cx="7018809" cy="4968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ird | Rugged Handheld Cable and Antenna Analyzers">
            <a:extLst>
              <a:ext uri="{FF2B5EF4-FFF2-40B4-BE49-F238E27FC236}">
                <a16:creationId xmlns:a16="http://schemas.microsoft.com/office/drawing/2014/main" id="{35A6DCA1-8B61-43C3-8EAC-B586635185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943" y="1081714"/>
            <a:ext cx="381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6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a:xfrm>
            <a:off x="609601" y="1245141"/>
            <a:ext cx="8288593" cy="4970128"/>
          </a:xfrm>
        </p:spPr>
        <p:txBody>
          <a:bodyPr>
            <a:normAutofit fontScale="92500" lnSpcReduction="10000"/>
          </a:bodyPr>
          <a:lstStyle/>
          <a:p>
            <a:r>
              <a:rPr lang="en-US" dirty="0"/>
              <a:t>Utilizing our SiteHawk Analyzer we can show you key functionality.  </a:t>
            </a:r>
          </a:p>
          <a:p>
            <a:r>
              <a:rPr lang="en-US" dirty="0"/>
              <a:t>Select Mode of operation by Tapping the screen here</a:t>
            </a:r>
          </a:p>
          <a:p>
            <a:endParaRPr lang="en-US" dirty="0"/>
          </a:p>
          <a:p>
            <a:r>
              <a:rPr lang="en-US" b="1" dirty="0"/>
              <a:t>SWR</a:t>
            </a:r>
            <a:r>
              <a:rPr lang="en-US" dirty="0"/>
              <a:t>  Measure/Match sweep.  Frequency response in VSWR.</a:t>
            </a:r>
          </a:p>
          <a:p>
            <a:endParaRPr lang="en-US" dirty="0"/>
          </a:p>
          <a:p>
            <a:r>
              <a:rPr lang="en-US" b="1" dirty="0"/>
              <a:t>Return Loss  </a:t>
            </a:r>
            <a:r>
              <a:rPr lang="en-US" dirty="0"/>
              <a:t>Measure/Match sweep.  Frequency response in Return Loss.</a:t>
            </a:r>
          </a:p>
          <a:p>
            <a:endParaRPr lang="en-US" dirty="0"/>
          </a:p>
          <a:p>
            <a:r>
              <a:rPr lang="en-US" b="1" dirty="0"/>
              <a:t>Cable Loss   </a:t>
            </a:r>
            <a:r>
              <a:rPr lang="en-US" dirty="0"/>
              <a:t>One way measurement showing loss from beginning </a:t>
            </a:r>
          </a:p>
          <a:p>
            <a:r>
              <a:rPr lang="en-US" dirty="0"/>
              <a:t>	            of the cable to the end.  Results in Return Loss.</a:t>
            </a:r>
          </a:p>
          <a:p>
            <a:endParaRPr lang="en-US" dirty="0"/>
          </a:p>
          <a:p>
            <a:r>
              <a:rPr lang="en-US" b="1" dirty="0"/>
              <a:t>DTF_SWR   </a:t>
            </a:r>
            <a:r>
              <a:rPr lang="en-US" dirty="0"/>
              <a:t>Distance to Fault.  Pinpoints exactly where the fault lies.</a:t>
            </a:r>
          </a:p>
          <a:p>
            <a:r>
              <a:rPr lang="en-US" dirty="0"/>
              <a:t>	          Results in VSWR.</a:t>
            </a:r>
          </a:p>
          <a:p>
            <a:endParaRPr lang="en-US" dirty="0"/>
          </a:p>
          <a:p>
            <a:r>
              <a:rPr lang="en-US" b="1" dirty="0"/>
              <a:t>DTF_RL  </a:t>
            </a:r>
            <a:r>
              <a:rPr lang="en-US" dirty="0"/>
              <a:t>Distance to Fault.  Pinpoints exactly where the fault lies.</a:t>
            </a:r>
          </a:p>
          <a:p>
            <a:r>
              <a:rPr lang="en-US" dirty="0"/>
              <a:t>	      Results in Return Loss.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Key Features of a Cable &amp; Antenna Analyzer</a:t>
            </a:r>
          </a:p>
        </p:txBody>
      </p:sp>
      <p:pic>
        <p:nvPicPr>
          <p:cNvPr id="10" name="Picture 9">
            <a:extLst>
              <a:ext uri="{FF2B5EF4-FFF2-40B4-BE49-F238E27FC236}">
                <a16:creationId xmlns:a16="http://schemas.microsoft.com/office/drawing/2014/main" id="{CE5E5A60-A42C-4E54-B7CF-EDEA6C45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752" y="1801725"/>
            <a:ext cx="2502243" cy="4114800"/>
          </a:xfrm>
          <a:prstGeom prst="rect">
            <a:avLst/>
          </a:prstGeom>
        </p:spPr>
      </p:pic>
      <p:sp>
        <p:nvSpPr>
          <p:cNvPr id="11" name="Oval 10">
            <a:extLst>
              <a:ext uri="{FF2B5EF4-FFF2-40B4-BE49-F238E27FC236}">
                <a16:creationId xmlns:a16="http://schemas.microsoft.com/office/drawing/2014/main" id="{D75985F8-7E4D-429D-BC04-2B96CF79D74D}"/>
              </a:ext>
            </a:extLst>
          </p:cNvPr>
          <p:cNvSpPr/>
          <p:nvPr/>
        </p:nvSpPr>
        <p:spPr>
          <a:xfrm>
            <a:off x="9287678" y="2126482"/>
            <a:ext cx="746870" cy="386390"/>
          </a:xfrm>
          <a:prstGeom prst="ellipse">
            <a:avLst/>
          </a:prstGeom>
          <a:noFill/>
          <a:ln w="19050">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4BF0EB0-08AF-4122-8B31-6241BD87ED79}"/>
              </a:ext>
            </a:extLst>
          </p:cNvPr>
          <p:cNvCxnSpPr>
            <a:cxnSpLocks/>
            <a:endCxn id="11" idx="2"/>
          </p:cNvCxnSpPr>
          <p:nvPr/>
        </p:nvCxnSpPr>
        <p:spPr>
          <a:xfrm>
            <a:off x="7207045" y="1801725"/>
            <a:ext cx="2080633" cy="5179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A0DEC5F-4E82-46DB-8392-8B374A371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577" y="2422611"/>
            <a:ext cx="2426418" cy="2286198"/>
          </a:xfrm>
          <a:prstGeom prst="rect">
            <a:avLst/>
          </a:prstGeom>
        </p:spPr>
      </p:pic>
      <p:pic>
        <p:nvPicPr>
          <p:cNvPr id="13" name="Picture 12">
            <a:extLst>
              <a:ext uri="{FF2B5EF4-FFF2-40B4-BE49-F238E27FC236}">
                <a16:creationId xmlns:a16="http://schemas.microsoft.com/office/drawing/2014/main" id="{D65C4D56-BE35-4240-A685-89C7FEDD6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6568" y="2423160"/>
            <a:ext cx="2389839" cy="2286198"/>
          </a:xfrm>
          <a:prstGeom prst="rect">
            <a:avLst/>
          </a:prstGeom>
        </p:spPr>
      </p:pic>
      <p:pic>
        <p:nvPicPr>
          <p:cNvPr id="14" name="Picture 13">
            <a:extLst>
              <a:ext uri="{FF2B5EF4-FFF2-40B4-BE49-F238E27FC236}">
                <a16:creationId xmlns:a16="http://schemas.microsoft.com/office/drawing/2014/main" id="{38D6621B-3784-488A-829E-4D312C5DD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568" y="2423160"/>
            <a:ext cx="2365453" cy="2286198"/>
          </a:xfrm>
          <a:prstGeom prst="rect">
            <a:avLst/>
          </a:prstGeom>
        </p:spPr>
      </p:pic>
      <p:pic>
        <p:nvPicPr>
          <p:cNvPr id="15" name="Picture 14">
            <a:extLst>
              <a:ext uri="{FF2B5EF4-FFF2-40B4-BE49-F238E27FC236}">
                <a16:creationId xmlns:a16="http://schemas.microsoft.com/office/drawing/2014/main" id="{8CEB5CB1-571D-464B-9BC4-0675715ABC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6568" y="2423160"/>
            <a:ext cx="2328874" cy="2286198"/>
          </a:xfrm>
          <a:prstGeom prst="rect">
            <a:avLst/>
          </a:prstGeom>
        </p:spPr>
      </p:pic>
      <p:pic>
        <p:nvPicPr>
          <p:cNvPr id="16" name="Picture 15">
            <a:extLst>
              <a:ext uri="{FF2B5EF4-FFF2-40B4-BE49-F238E27FC236}">
                <a16:creationId xmlns:a16="http://schemas.microsoft.com/office/drawing/2014/main" id="{36EF3BEE-DDF4-48B3-BEE4-98EDBE55D6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6568" y="2423160"/>
            <a:ext cx="2261812" cy="2286198"/>
          </a:xfrm>
          <a:prstGeom prst="rect">
            <a:avLst/>
          </a:prstGeom>
        </p:spPr>
      </p:pic>
    </p:spTree>
    <p:extLst>
      <p:ext uri="{BB962C8B-B14F-4D97-AF65-F5344CB8AC3E}">
        <p14:creationId xmlns:p14="http://schemas.microsoft.com/office/powerpoint/2010/main" val="42128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 presetClass="exit" presetSubtype="0" fill="hold"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9" presetID="16" presetClass="entr" presetSubtype="21"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par>
                                <p:cTn id="52" presetID="1" presetClass="exit" presetSubtype="0" fill="hold" nodeType="with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fade">
                                      <p:cBhvr>
                                        <p:cTn id="58" dur="1000"/>
                                        <p:tgtEl>
                                          <p:spTgt spid="2">
                                            <p:txEl>
                                              <p:pRg st="7" end="7"/>
                                            </p:txEl>
                                          </p:spTgt>
                                        </p:tgtEl>
                                      </p:cBhvr>
                                    </p:animEffect>
                                    <p:anim calcmode="lin" valueType="num">
                                      <p:cBhvr>
                                        <p:cTn id="5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arn(inVertical)">
                                      <p:cBhvr>
                                        <p:cTn id="68" dur="500"/>
                                        <p:tgtEl>
                                          <p:spTgt spid="14"/>
                                        </p:tgtEl>
                                      </p:cBhvr>
                                    </p:animEffect>
                                  </p:childTnLst>
                                </p:cTn>
                              </p:par>
                              <p:par>
                                <p:cTn id="69" presetID="1" presetClass="exit" presetSubtype="0" fill="hold"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txEl>
                                              <p:pRg st="10" end="10"/>
                                            </p:txEl>
                                          </p:spTgt>
                                        </p:tgtEl>
                                        <p:attrNameLst>
                                          <p:attrName>style.visibility</p:attrName>
                                        </p:attrNameLst>
                                      </p:cBhvr>
                                      <p:to>
                                        <p:strVal val="visible"/>
                                      </p:to>
                                    </p:set>
                                    <p:animEffect transition="in" filter="fade">
                                      <p:cBhvr>
                                        <p:cTn id="75" dur="1000"/>
                                        <p:tgtEl>
                                          <p:spTgt spid="2">
                                            <p:txEl>
                                              <p:pRg st="10" end="10"/>
                                            </p:txEl>
                                          </p:spTgt>
                                        </p:tgtEl>
                                      </p:cBhvr>
                                    </p:animEffect>
                                    <p:anim calcmode="lin" valueType="num">
                                      <p:cBhvr>
                                        <p:cTn id="7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
                                            <p:txEl>
                                              <p:pRg st="11" end="11"/>
                                            </p:txEl>
                                          </p:spTgt>
                                        </p:tgtEl>
                                        <p:attrNameLst>
                                          <p:attrName>style.visibility</p:attrName>
                                        </p:attrNameLst>
                                      </p:cBhvr>
                                      <p:to>
                                        <p:strVal val="visible"/>
                                      </p:to>
                                    </p:set>
                                    <p:animEffect transition="in" filter="fade">
                                      <p:cBhvr>
                                        <p:cTn id="80" dur="1000"/>
                                        <p:tgtEl>
                                          <p:spTgt spid="2">
                                            <p:txEl>
                                              <p:pRg st="11" end="11"/>
                                            </p:txEl>
                                          </p:spTgt>
                                        </p:tgtEl>
                                      </p:cBhvr>
                                    </p:animEffect>
                                    <p:anim calcmode="lin" valueType="num">
                                      <p:cBhvr>
                                        <p:cTn id="8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83" presetID="1" presetClass="exit" presetSubtype="0" fill="hold" nodeType="withEffect">
                                  <p:stCondLst>
                                    <p:cond delay="0"/>
                                  </p:stCondLst>
                                  <p:childTnLst>
                                    <p:set>
                                      <p:cBhvr>
                                        <p:cTn id="84" dur="1" fill="hold">
                                          <p:stCondLst>
                                            <p:cond delay="0"/>
                                          </p:stCondLst>
                                        </p:cTn>
                                        <p:tgtEl>
                                          <p:spTgt spid="14"/>
                                        </p:tgtEl>
                                        <p:attrNameLst>
                                          <p:attrName>style.visibility</p:attrName>
                                        </p:attrNameLst>
                                      </p:cBhvr>
                                      <p:to>
                                        <p:strVal val="hidden"/>
                                      </p:to>
                                    </p:set>
                                  </p:childTnLst>
                                </p:cTn>
                              </p:par>
                              <p:par>
                                <p:cTn id="85" presetID="16" presetClass="entr" presetSubtype="21"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arn(inVertical)">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
                                            <p:txEl>
                                              <p:pRg st="13" end="13"/>
                                            </p:txEl>
                                          </p:spTgt>
                                        </p:tgtEl>
                                        <p:attrNameLst>
                                          <p:attrName>style.visibility</p:attrName>
                                        </p:attrNameLst>
                                      </p:cBhvr>
                                      <p:to>
                                        <p:strVal val="visible"/>
                                      </p:to>
                                    </p:set>
                                    <p:animEffect transition="in" filter="fade">
                                      <p:cBhvr>
                                        <p:cTn id="92" dur="1000"/>
                                        <p:tgtEl>
                                          <p:spTgt spid="2">
                                            <p:txEl>
                                              <p:pRg st="13" end="13"/>
                                            </p:txEl>
                                          </p:spTgt>
                                        </p:tgtEl>
                                      </p:cBhvr>
                                    </p:animEffect>
                                    <p:anim calcmode="lin" valueType="num">
                                      <p:cBhvr>
                                        <p:cTn id="9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9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
                                            <p:txEl>
                                              <p:pRg st="14" end="14"/>
                                            </p:txEl>
                                          </p:spTgt>
                                        </p:tgtEl>
                                        <p:attrNameLst>
                                          <p:attrName>style.visibility</p:attrName>
                                        </p:attrNameLst>
                                      </p:cBhvr>
                                      <p:to>
                                        <p:strVal val="visible"/>
                                      </p:to>
                                    </p:set>
                                    <p:animEffect transition="in" filter="fade">
                                      <p:cBhvr>
                                        <p:cTn id="97" dur="1000"/>
                                        <p:tgtEl>
                                          <p:spTgt spid="2">
                                            <p:txEl>
                                              <p:pRg st="14" end="14"/>
                                            </p:txEl>
                                          </p:spTgt>
                                        </p:tgtEl>
                                      </p:cBhvr>
                                    </p:animEffect>
                                    <p:anim calcmode="lin" valueType="num">
                                      <p:cBhvr>
                                        <p:cTn id="98"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99"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100" presetID="16" presetClass="entr" presetSubtype="21" fill="hold"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barn(inVertical)">
                                      <p:cBhvr>
                                        <p:cTn id="102" dur="500"/>
                                        <p:tgtEl>
                                          <p:spTgt spid="16"/>
                                        </p:tgtEl>
                                      </p:cBhvr>
                                    </p:animEffect>
                                  </p:childTnLst>
                                </p:cTn>
                              </p:par>
                              <p:par>
                                <p:cTn id="103" presetID="1" presetClass="exit" presetSubtype="0" fill="hold" nodeType="withEffect">
                                  <p:stCondLst>
                                    <p:cond delay="0"/>
                                  </p:stCondLst>
                                  <p:childTnLst>
                                    <p:set>
                                      <p:cBhvr>
                                        <p:cTn id="10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E993784-2C5B-4957-9A0D-A9E8887D251F}"/>
              </a:ext>
            </a:extLst>
          </p:cNvPr>
          <p:cNvSpPr>
            <a:spLocks noGrp="1"/>
          </p:cNvSpPr>
          <p:nvPr>
            <p:ph type="body" sz="quarter" idx="11"/>
          </p:nvPr>
        </p:nvSpPr>
        <p:spPr/>
        <p:txBody>
          <a:bodyPr/>
          <a:lstStyle/>
          <a:p>
            <a:r>
              <a:rPr lang="en-US" altLang="en-US" dirty="0"/>
              <a:t>Antenna Sweep – Return Loss</a:t>
            </a:r>
            <a:endParaRPr lang="en-US" dirty="0"/>
          </a:p>
        </p:txBody>
      </p:sp>
      <p:sp>
        <p:nvSpPr>
          <p:cNvPr id="7" name="Rectangle 3">
            <a:extLst>
              <a:ext uri="{FF2B5EF4-FFF2-40B4-BE49-F238E27FC236}">
                <a16:creationId xmlns:a16="http://schemas.microsoft.com/office/drawing/2014/main" id="{EA812DC2-5EDF-4E86-9532-4EC83C77322B}"/>
              </a:ext>
            </a:extLst>
          </p:cNvPr>
          <p:cNvSpPr txBox="1">
            <a:spLocks/>
          </p:cNvSpPr>
          <p:nvPr/>
        </p:nvSpPr>
        <p:spPr>
          <a:xfrm>
            <a:off x="1646238" y="1143000"/>
            <a:ext cx="9051925" cy="4572000"/>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Arial" panose="020B0604020202020204" pitchFamily="34" charset="0"/>
              <a:buChar char="•"/>
              <a:defRPr/>
            </a:pPr>
            <a:r>
              <a:rPr lang="en-US" altLang="en-US" sz="2000" dirty="0"/>
              <a:t>Antenna bandwidth can be defined as its usable frequency range.  It is equal to the difference between the upper and lower usable frequency.</a:t>
            </a:r>
          </a:p>
          <a:p>
            <a:pPr>
              <a:defRPr/>
            </a:pPr>
            <a:r>
              <a:rPr lang="en-US" altLang="en-US" sz="2000" dirty="0"/>
              <a:t>The frequency limits are determined by the antenna’s VSWR/Return Loss.</a:t>
            </a:r>
          </a:p>
          <a:p>
            <a:pPr>
              <a:defRPr/>
            </a:pPr>
            <a:endParaRPr lang="en-US" altLang="en-US" b="1" dirty="0"/>
          </a:p>
        </p:txBody>
      </p:sp>
      <p:pic>
        <p:nvPicPr>
          <p:cNvPr id="8" name="Picture 2">
            <a:extLst>
              <a:ext uri="{FF2B5EF4-FFF2-40B4-BE49-F238E27FC236}">
                <a16:creationId xmlns:a16="http://schemas.microsoft.com/office/drawing/2014/main" id="{FB262CAB-C7CC-4787-9B0B-F2D7EAEB9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2501900"/>
            <a:ext cx="716597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900B3434-EDF1-4BBE-B6CE-1552A9887920}"/>
              </a:ext>
            </a:extLst>
          </p:cNvPr>
          <p:cNvSpPr txBox="1">
            <a:spLocks noChangeArrowheads="1"/>
          </p:cNvSpPr>
          <p:nvPr/>
        </p:nvSpPr>
        <p:spPr bwMode="auto">
          <a:xfrm>
            <a:off x="9710738" y="2179638"/>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Markers</a:t>
            </a:r>
          </a:p>
        </p:txBody>
      </p:sp>
      <p:sp>
        <p:nvSpPr>
          <p:cNvPr id="10" name="TextBox 8">
            <a:extLst>
              <a:ext uri="{FF2B5EF4-FFF2-40B4-BE49-F238E27FC236}">
                <a16:creationId xmlns:a16="http://schemas.microsoft.com/office/drawing/2014/main" id="{6CF88DDA-61D4-4B4E-A566-0C13A13CC425}"/>
              </a:ext>
            </a:extLst>
          </p:cNvPr>
          <p:cNvSpPr txBox="1">
            <a:spLocks noChangeArrowheads="1"/>
          </p:cNvSpPr>
          <p:nvPr/>
        </p:nvSpPr>
        <p:spPr bwMode="auto">
          <a:xfrm>
            <a:off x="10029825" y="5253038"/>
            <a:ext cx="1338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Antenna Resonant Band</a:t>
            </a:r>
          </a:p>
        </p:txBody>
      </p:sp>
      <p:sp>
        <p:nvSpPr>
          <p:cNvPr id="11" name="TextBox 9">
            <a:extLst>
              <a:ext uri="{FF2B5EF4-FFF2-40B4-BE49-F238E27FC236}">
                <a16:creationId xmlns:a16="http://schemas.microsoft.com/office/drawing/2014/main" id="{F8AD9D19-B2BC-425A-AC1F-72A253E78CA5}"/>
              </a:ext>
            </a:extLst>
          </p:cNvPr>
          <p:cNvSpPr txBox="1">
            <a:spLocks noChangeArrowheads="1"/>
          </p:cNvSpPr>
          <p:nvPr/>
        </p:nvSpPr>
        <p:spPr bwMode="auto">
          <a:xfrm>
            <a:off x="1341438" y="4770438"/>
            <a:ext cx="93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Limit Line</a:t>
            </a:r>
          </a:p>
          <a:p>
            <a:pPr algn="ctr" eaLnBrk="1" hangingPunct="1">
              <a:spcBef>
                <a:spcPct val="0"/>
              </a:spcBef>
              <a:buFontTx/>
              <a:buNone/>
            </a:pPr>
            <a:r>
              <a:rPr lang="en-US" altLang="en-US" sz="1200">
                <a:latin typeface="Arial" panose="020B0604020202020204" pitchFamily="34" charset="0"/>
              </a:rPr>
              <a:t>-14dB</a:t>
            </a:r>
          </a:p>
        </p:txBody>
      </p:sp>
      <p:cxnSp>
        <p:nvCxnSpPr>
          <p:cNvPr id="12" name="Straight Arrow Connector 11">
            <a:extLst>
              <a:ext uri="{FF2B5EF4-FFF2-40B4-BE49-F238E27FC236}">
                <a16:creationId xmlns:a16="http://schemas.microsoft.com/office/drawing/2014/main" id="{B3D9E3FB-3C78-4EEF-A29A-D209910F55F1}"/>
              </a:ext>
            </a:extLst>
          </p:cNvPr>
          <p:cNvCxnSpPr>
            <a:cxnSpLocks/>
          </p:cNvCxnSpPr>
          <p:nvPr/>
        </p:nvCxnSpPr>
        <p:spPr>
          <a:xfrm flipH="1">
            <a:off x="5757863" y="2455863"/>
            <a:ext cx="4005262" cy="11763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E93A2B-FFC0-4ECB-B2BA-AB1E04B0ED2D}"/>
              </a:ext>
            </a:extLst>
          </p:cNvPr>
          <p:cNvCxnSpPr>
            <a:cxnSpLocks/>
          </p:cNvCxnSpPr>
          <p:nvPr/>
        </p:nvCxnSpPr>
        <p:spPr>
          <a:xfrm flipH="1">
            <a:off x="8128000" y="2501900"/>
            <a:ext cx="1782763" cy="11303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9356234-796A-4A91-AF59-723CA6400AC2}"/>
              </a:ext>
            </a:extLst>
          </p:cNvPr>
          <p:cNvCxnSpPr>
            <a:cxnSpLocks/>
          </p:cNvCxnSpPr>
          <p:nvPr/>
        </p:nvCxnSpPr>
        <p:spPr>
          <a:xfrm flipH="1" flipV="1">
            <a:off x="7113588" y="4146550"/>
            <a:ext cx="2916237" cy="10239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9D0B12-6AEC-42A8-87CA-16FEA4CD2D9D}"/>
              </a:ext>
            </a:extLst>
          </p:cNvPr>
          <p:cNvCxnSpPr>
            <a:cxnSpLocks/>
          </p:cNvCxnSpPr>
          <p:nvPr/>
        </p:nvCxnSpPr>
        <p:spPr>
          <a:xfrm flipV="1">
            <a:off x="1646238" y="3967163"/>
            <a:ext cx="1381125" cy="7413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F8EBF8-4E65-4748-9C67-E7FC2E473302}"/>
              </a:ext>
            </a:extLst>
          </p:cNvPr>
          <p:cNvCxnSpPr>
            <a:cxnSpLocks/>
          </p:cNvCxnSpPr>
          <p:nvPr/>
        </p:nvCxnSpPr>
        <p:spPr>
          <a:xfrm>
            <a:off x="5757863" y="4124325"/>
            <a:ext cx="2100262" cy="0"/>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Picture 3">
            <a:extLst>
              <a:ext uri="{FF2B5EF4-FFF2-40B4-BE49-F238E27FC236}">
                <a16:creationId xmlns:a16="http://schemas.microsoft.com/office/drawing/2014/main" id="{DBA6CB6F-5F45-462E-9FD7-2594D399A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273175"/>
            <a:ext cx="609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79D6AF7B-D6BB-423C-B574-6B2EE4818FB7}"/>
              </a:ext>
            </a:extLst>
          </p:cNvPr>
          <p:cNvCxnSpPr>
            <a:cxnSpLocks/>
          </p:cNvCxnSpPr>
          <p:nvPr/>
        </p:nvCxnSpPr>
        <p:spPr>
          <a:xfrm flipH="1">
            <a:off x="969963" y="3198813"/>
            <a:ext cx="0" cy="18764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379816D-E917-42BC-B0F2-EE6666C59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70" y="5035614"/>
            <a:ext cx="642173" cy="1280160"/>
          </a:xfrm>
          <a:prstGeom prst="rect">
            <a:avLst/>
          </a:prstGeom>
        </p:spPr>
      </p:pic>
    </p:spTree>
    <p:extLst>
      <p:ext uri="{BB962C8B-B14F-4D97-AF65-F5344CB8AC3E}">
        <p14:creationId xmlns:p14="http://schemas.microsoft.com/office/powerpoint/2010/main" val="151710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anim calcmode="lin" valueType="num">
                                      <p:cBhvr>
                                        <p:cTn id="45" dur="500" fill="hold"/>
                                        <p:tgtEl>
                                          <p:spTgt spid="14"/>
                                        </p:tgtEl>
                                        <p:attrNameLst>
                                          <p:attrName>ppt_x</p:attrName>
                                        </p:attrNameLst>
                                      </p:cBhvr>
                                      <p:tavLst>
                                        <p:tav tm="0">
                                          <p:val>
                                            <p:strVal val="#ppt_x"/>
                                          </p:val>
                                        </p:tav>
                                        <p:tav tm="100000">
                                          <p:val>
                                            <p:strVal val="#ppt_x"/>
                                          </p:val>
                                        </p:tav>
                                      </p:tavLst>
                                    </p:anim>
                                    <p:anim calcmode="lin" valueType="num">
                                      <p:cBhvr>
                                        <p:cTn id="46" dur="5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23328-1F42-4BD6-B263-76A146731A0C}"/>
              </a:ext>
            </a:extLst>
          </p:cNvPr>
          <p:cNvSpPr>
            <a:spLocks noGrp="1"/>
          </p:cNvSpPr>
          <p:nvPr>
            <p:ph type="body" sz="quarter" idx="11"/>
          </p:nvPr>
        </p:nvSpPr>
        <p:spPr/>
        <p:txBody>
          <a:bodyPr/>
          <a:lstStyle/>
          <a:p>
            <a:r>
              <a:rPr lang="en-US" altLang="en-US" dirty="0"/>
              <a:t>Antenna Sweep – VSWR (or SWR)</a:t>
            </a:r>
            <a:endParaRPr lang="en-US" dirty="0"/>
          </a:p>
        </p:txBody>
      </p:sp>
      <p:sp>
        <p:nvSpPr>
          <p:cNvPr id="3" name="Rectangle 3">
            <a:extLst>
              <a:ext uri="{FF2B5EF4-FFF2-40B4-BE49-F238E27FC236}">
                <a16:creationId xmlns:a16="http://schemas.microsoft.com/office/drawing/2014/main" id="{10E69D3A-82B4-45CD-80DA-A256C66BF479}"/>
              </a:ext>
            </a:extLst>
          </p:cNvPr>
          <p:cNvSpPr txBox="1">
            <a:spLocks/>
          </p:cNvSpPr>
          <p:nvPr/>
        </p:nvSpPr>
        <p:spPr>
          <a:xfrm>
            <a:off x="1646238" y="1143000"/>
            <a:ext cx="9051925" cy="4572000"/>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altLang="en-US" sz="2400" dirty="0"/>
              <a:t>Antenna sweep in SWR </a:t>
            </a:r>
          </a:p>
          <a:p>
            <a:endParaRPr lang="en-US" altLang="en-US" b="1" dirty="0"/>
          </a:p>
        </p:txBody>
      </p:sp>
      <p:sp>
        <p:nvSpPr>
          <p:cNvPr id="4" name="TextBox 7">
            <a:extLst>
              <a:ext uri="{FF2B5EF4-FFF2-40B4-BE49-F238E27FC236}">
                <a16:creationId xmlns:a16="http://schemas.microsoft.com/office/drawing/2014/main" id="{EDCA0E41-4B9F-4E80-B992-FB94FAB57105}"/>
              </a:ext>
            </a:extLst>
          </p:cNvPr>
          <p:cNvSpPr txBox="1">
            <a:spLocks noChangeArrowheads="1"/>
          </p:cNvSpPr>
          <p:nvPr/>
        </p:nvSpPr>
        <p:spPr bwMode="auto">
          <a:xfrm>
            <a:off x="9693275" y="2176463"/>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Markers</a:t>
            </a:r>
          </a:p>
        </p:txBody>
      </p:sp>
      <p:sp>
        <p:nvSpPr>
          <p:cNvPr id="5" name="TextBox 8">
            <a:extLst>
              <a:ext uri="{FF2B5EF4-FFF2-40B4-BE49-F238E27FC236}">
                <a16:creationId xmlns:a16="http://schemas.microsoft.com/office/drawing/2014/main" id="{2C6F8E15-CEDA-483B-A124-C83D543F404B}"/>
              </a:ext>
            </a:extLst>
          </p:cNvPr>
          <p:cNvSpPr txBox="1">
            <a:spLocks noChangeArrowheads="1"/>
          </p:cNvSpPr>
          <p:nvPr/>
        </p:nvSpPr>
        <p:spPr bwMode="auto">
          <a:xfrm>
            <a:off x="10001250" y="5764213"/>
            <a:ext cx="1338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Antenna Resonant Band</a:t>
            </a:r>
          </a:p>
        </p:txBody>
      </p:sp>
      <p:sp>
        <p:nvSpPr>
          <p:cNvPr id="6" name="TextBox 9">
            <a:extLst>
              <a:ext uri="{FF2B5EF4-FFF2-40B4-BE49-F238E27FC236}">
                <a16:creationId xmlns:a16="http://schemas.microsoft.com/office/drawing/2014/main" id="{F44E729C-C509-4FE8-9470-FB5BCA9879FC}"/>
              </a:ext>
            </a:extLst>
          </p:cNvPr>
          <p:cNvSpPr txBox="1">
            <a:spLocks noChangeArrowheads="1"/>
          </p:cNvSpPr>
          <p:nvPr/>
        </p:nvSpPr>
        <p:spPr bwMode="auto">
          <a:xfrm>
            <a:off x="1119188" y="4364038"/>
            <a:ext cx="105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FontTx/>
              <a:buNone/>
            </a:pPr>
            <a:r>
              <a:rPr lang="en-US" altLang="en-US" sz="1200">
                <a:latin typeface="Arial" panose="020B0604020202020204" pitchFamily="34" charset="0"/>
              </a:rPr>
              <a:t>Limit Line</a:t>
            </a:r>
          </a:p>
          <a:p>
            <a:pPr algn="ctr" eaLnBrk="1" hangingPunct="1">
              <a:spcBef>
                <a:spcPct val="0"/>
              </a:spcBef>
              <a:buFontTx/>
              <a:buNone/>
            </a:pPr>
            <a:r>
              <a:rPr lang="en-US" altLang="en-US" sz="1200" b="0">
                <a:latin typeface="Arial" panose="020B0604020202020204" pitchFamily="34" charset="0"/>
              </a:rPr>
              <a:t>1.5</a:t>
            </a:r>
          </a:p>
        </p:txBody>
      </p:sp>
      <p:pic>
        <p:nvPicPr>
          <p:cNvPr id="7" name="Picture 2">
            <a:extLst>
              <a:ext uri="{FF2B5EF4-FFF2-40B4-BE49-F238E27FC236}">
                <a16:creationId xmlns:a16="http://schemas.microsoft.com/office/drawing/2014/main" id="{E390ABEC-176D-4DBC-8706-A6467F938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2505075"/>
            <a:ext cx="7177087"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1B618272-F281-4DE2-B599-61AE4DC661D4}"/>
              </a:ext>
            </a:extLst>
          </p:cNvPr>
          <p:cNvCxnSpPr>
            <a:cxnSpLocks/>
          </p:cNvCxnSpPr>
          <p:nvPr/>
        </p:nvCxnSpPr>
        <p:spPr>
          <a:xfrm>
            <a:off x="5792788" y="5183188"/>
            <a:ext cx="2165350" cy="0"/>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D2EE7B3-4B75-4CC4-82B1-FAC294363F68}"/>
              </a:ext>
            </a:extLst>
          </p:cNvPr>
          <p:cNvCxnSpPr>
            <a:cxnSpLocks/>
          </p:cNvCxnSpPr>
          <p:nvPr/>
        </p:nvCxnSpPr>
        <p:spPr>
          <a:xfrm flipH="1">
            <a:off x="5792788" y="2505075"/>
            <a:ext cx="4068762" cy="25034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B03416D-7AA5-4AFC-AF1D-9C82526F39DA}"/>
              </a:ext>
            </a:extLst>
          </p:cNvPr>
          <p:cNvCxnSpPr>
            <a:cxnSpLocks/>
          </p:cNvCxnSpPr>
          <p:nvPr/>
        </p:nvCxnSpPr>
        <p:spPr>
          <a:xfrm flipH="1">
            <a:off x="8180388" y="2495550"/>
            <a:ext cx="1851025" cy="25177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7B7C2AC-6304-45C3-89D1-6ED9D6D47F92}"/>
              </a:ext>
            </a:extLst>
          </p:cNvPr>
          <p:cNvCxnSpPr>
            <a:cxnSpLocks/>
          </p:cNvCxnSpPr>
          <p:nvPr/>
        </p:nvCxnSpPr>
        <p:spPr>
          <a:xfrm flipH="1" flipV="1">
            <a:off x="7543800" y="5268913"/>
            <a:ext cx="2355850" cy="7937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BC53B9-BDD3-47D0-ABF0-99024FFF349B}"/>
              </a:ext>
            </a:extLst>
          </p:cNvPr>
          <p:cNvCxnSpPr>
            <a:cxnSpLocks/>
          </p:cNvCxnSpPr>
          <p:nvPr/>
        </p:nvCxnSpPr>
        <p:spPr>
          <a:xfrm>
            <a:off x="1814513" y="4745038"/>
            <a:ext cx="1176337" cy="6429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1">
            <a:extLst>
              <a:ext uri="{FF2B5EF4-FFF2-40B4-BE49-F238E27FC236}">
                <a16:creationId xmlns:a16="http://schemas.microsoft.com/office/drawing/2014/main" id="{BD5211BC-D882-491E-9305-21367A424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066800"/>
            <a:ext cx="609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3546BCD2-B403-4ED7-B5B6-D974783CD1AC}"/>
              </a:ext>
            </a:extLst>
          </p:cNvPr>
          <p:cNvCxnSpPr>
            <a:cxnSpLocks/>
          </p:cNvCxnSpPr>
          <p:nvPr/>
        </p:nvCxnSpPr>
        <p:spPr>
          <a:xfrm>
            <a:off x="933450" y="3054350"/>
            <a:ext cx="0" cy="2046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90730B9-BDFC-4E19-938E-879986BAC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12" y="5074984"/>
            <a:ext cx="642173" cy="1280160"/>
          </a:xfrm>
          <a:prstGeom prst="rect">
            <a:avLst/>
          </a:prstGeom>
        </p:spPr>
      </p:pic>
    </p:spTree>
    <p:extLst>
      <p:ext uri="{BB962C8B-B14F-4D97-AF65-F5344CB8AC3E}">
        <p14:creationId xmlns:p14="http://schemas.microsoft.com/office/powerpoint/2010/main" val="17555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anim calcmode="lin" valueType="num">
                                      <p:cBhvr>
                                        <p:cTn id="39" dur="500" fill="hold"/>
                                        <p:tgtEl>
                                          <p:spTgt spid="5"/>
                                        </p:tgtEl>
                                        <p:attrNameLst>
                                          <p:attrName>ppt_x</p:attrName>
                                        </p:attrNameLst>
                                      </p:cBhvr>
                                      <p:tavLst>
                                        <p:tav tm="0">
                                          <p:val>
                                            <p:strVal val="#ppt_x"/>
                                          </p:val>
                                        </p:tav>
                                        <p:tav tm="100000">
                                          <p:val>
                                            <p:strVal val="#ppt_x"/>
                                          </p:val>
                                        </p:tav>
                                      </p:tavLst>
                                    </p:anim>
                                    <p:anim calcmode="lin" valueType="num">
                                      <p:cBhvr>
                                        <p:cTn id="40" dur="50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8CA6685-535E-4766-A3D7-BD245049CA87}"/>
              </a:ext>
            </a:extLst>
          </p:cNvPr>
          <p:cNvSpPr>
            <a:spLocks noGrp="1"/>
          </p:cNvSpPr>
          <p:nvPr>
            <p:ph type="body" sz="quarter" idx="11"/>
          </p:nvPr>
        </p:nvSpPr>
        <p:spPr/>
        <p:txBody>
          <a:bodyPr/>
          <a:lstStyle/>
          <a:p>
            <a:r>
              <a:rPr lang="en-US" dirty="0"/>
              <a:t>Training Agenda</a:t>
            </a:r>
          </a:p>
        </p:txBody>
      </p:sp>
      <p:sp>
        <p:nvSpPr>
          <p:cNvPr id="4" name="Text Placeholder 1">
            <a:extLst>
              <a:ext uri="{FF2B5EF4-FFF2-40B4-BE49-F238E27FC236}">
                <a16:creationId xmlns:a16="http://schemas.microsoft.com/office/drawing/2014/main" id="{83E6633D-D06D-43F7-95EC-0C1E9A6D8A97}"/>
              </a:ext>
            </a:extLst>
          </p:cNvPr>
          <p:cNvSpPr txBox="1">
            <a:spLocks/>
          </p:cNvSpPr>
          <p:nvPr/>
        </p:nvSpPr>
        <p:spPr>
          <a:xfrm>
            <a:off x="551623" y="1373388"/>
            <a:ext cx="5010191" cy="4140721"/>
          </a:xfrm>
          <a:prstGeom prst="rect">
            <a:avLst/>
          </a:prstGeom>
        </p:spPr>
        <p:txBody>
          <a:bodyPr lIns="0" tIns="0" rIns="0" bIns="0" anchor="t">
            <a:normAutofit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10000"/>
              </a:lnSpc>
              <a:spcBef>
                <a:spcPts val="0"/>
              </a:spcBef>
              <a:buNone/>
            </a:pPr>
            <a:r>
              <a:rPr lang="en-US" sz="2400" b="1" dirty="0">
                <a:ea typeface="Calibri" panose="020F0502020204030204" pitchFamily="34" charset="0"/>
              </a:rPr>
              <a:t>Segment 1: </a:t>
            </a:r>
          </a:p>
          <a:p>
            <a:pPr marL="0" indent="0">
              <a:lnSpc>
                <a:spcPct val="110000"/>
              </a:lnSpc>
              <a:spcBef>
                <a:spcPts val="0"/>
              </a:spcBef>
              <a:buNone/>
            </a:pPr>
            <a:r>
              <a:rPr lang="en-US" sz="2400" b="1" dirty="0">
                <a:ea typeface="Calibri" panose="020F0502020204030204" pitchFamily="34" charset="0"/>
              </a:rPr>
              <a:t>Today’s Webinar Topics</a:t>
            </a:r>
          </a:p>
          <a:p>
            <a:pPr marL="342900" indent="-342900">
              <a:lnSpc>
                <a:spcPct val="110000"/>
              </a:lnSpc>
              <a:spcBef>
                <a:spcPts val="0"/>
              </a:spcBef>
              <a:buFont typeface="Arial" panose="020B0604020202020204" pitchFamily="34" charset="0"/>
              <a:buChar char="•"/>
            </a:pPr>
            <a:endParaRPr lang="en-US" sz="2400" dirty="0">
              <a:ea typeface="Calibri" panose="020F0502020204030204" pitchFamily="34" charset="0"/>
            </a:endParaRPr>
          </a:p>
          <a:p>
            <a:pPr marL="342900" indent="-342900">
              <a:lnSpc>
                <a:spcPct val="110000"/>
              </a:lnSpc>
              <a:spcBef>
                <a:spcPts val="0"/>
              </a:spcBef>
              <a:buFont typeface="Arial" panose="020B0604020202020204" pitchFamily="34" charset="0"/>
              <a:buChar char="•"/>
            </a:pPr>
            <a:r>
              <a:rPr lang="en-US" sz="2400" dirty="0">
                <a:ea typeface="Calibri" panose="020F0502020204030204" pitchFamily="34" charset="0"/>
              </a:rPr>
              <a:t>Solving the problem - Cable &amp; Antenna key measurements</a:t>
            </a:r>
          </a:p>
          <a:p>
            <a:pPr marL="342900" indent="-342900">
              <a:lnSpc>
                <a:spcPct val="110000"/>
              </a:lnSpc>
              <a:spcBef>
                <a:spcPts val="0"/>
              </a:spcBef>
              <a:buFont typeface="Arial" panose="020B0604020202020204" pitchFamily="34" charset="0"/>
              <a:buChar char="•"/>
            </a:pPr>
            <a:r>
              <a:rPr lang="en-US" sz="2400" dirty="0">
                <a:ea typeface="Calibri" panose="020F0502020204030204" pitchFamily="34" charset="0"/>
              </a:rPr>
              <a:t>RF Basics for Antenna System Troubleshooting</a:t>
            </a:r>
          </a:p>
          <a:p>
            <a:pPr marL="342900" indent="-342900">
              <a:lnSpc>
                <a:spcPct val="110000"/>
              </a:lnSpc>
              <a:spcBef>
                <a:spcPts val="0"/>
              </a:spcBef>
              <a:buFont typeface="Arial" panose="020B0604020202020204" pitchFamily="34" charset="0"/>
              <a:buChar char="•"/>
            </a:pPr>
            <a:r>
              <a:rPr lang="en-US" sz="2400" dirty="0">
                <a:ea typeface="Calibri" panose="020F0502020204030204" pitchFamily="34" charset="0"/>
              </a:rPr>
              <a:t>Key features of a Cable and Antenna Analyzer</a:t>
            </a:r>
          </a:p>
          <a:p>
            <a:pPr marL="342900" indent="-342900">
              <a:lnSpc>
                <a:spcPct val="110000"/>
              </a:lnSpc>
              <a:spcBef>
                <a:spcPts val="0"/>
              </a:spcBef>
              <a:buFont typeface="Arial" panose="020B0604020202020204" pitchFamily="34" charset="0"/>
              <a:buChar char="•"/>
            </a:pPr>
            <a:r>
              <a:rPr lang="en-US" sz="2400" dirty="0">
                <a:ea typeface="Calibri" panose="020F0502020204030204" pitchFamily="34" charset="0"/>
              </a:rPr>
              <a:t>Importance of regular calibration -Why and How</a:t>
            </a:r>
          </a:p>
        </p:txBody>
      </p:sp>
      <p:sp>
        <p:nvSpPr>
          <p:cNvPr id="5" name="Text Placeholder 1">
            <a:extLst>
              <a:ext uri="{FF2B5EF4-FFF2-40B4-BE49-F238E27FC236}">
                <a16:creationId xmlns:a16="http://schemas.microsoft.com/office/drawing/2014/main" id="{78CF1BE4-BD13-4E12-8968-8BFED67A010A}"/>
              </a:ext>
            </a:extLst>
          </p:cNvPr>
          <p:cNvSpPr txBox="1">
            <a:spLocks/>
          </p:cNvSpPr>
          <p:nvPr/>
        </p:nvSpPr>
        <p:spPr>
          <a:xfrm>
            <a:off x="6294118" y="1373387"/>
            <a:ext cx="5010191" cy="4719917"/>
          </a:xfrm>
          <a:prstGeom prst="rect">
            <a:avLst/>
          </a:prstGeom>
        </p:spPr>
        <p:txBody>
          <a:bodyPr lIns="0" tIns="0" rIns="0" bIns="0" anchor="t">
            <a:normAutofit/>
          </a:bodyPr>
          <a:lstStyle>
            <a:lvl1pPr marL="0" indent="0" algn="l" defTabSz="609585" rtl="0" eaLnBrk="1" latinLnBrk="0" hangingPunct="1">
              <a:spcBef>
                <a:spcPts val="0"/>
              </a:spcBef>
              <a:buFont typeface="Arial"/>
              <a:buNone/>
              <a:defRPr sz="2400" kern="1200">
                <a:solidFill>
                  <a:schemeClr val="tx1"/>
                </a:solidFill>
                <a:latin typeface="Myriad Pro"/>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latin typeface="+mn-lt"/>
                <a:ea typeface="Calibri" panose="020F0502020204030204" pitchFamily="34" charset="0"/>
              </a:rPr>
              <a:t>Segment 2: Next Week</a:t>
            </a:r>
          </a:p>
          <a:p>
            <a:r>
              <a:rPr lang="en-US" b="1" dirty="0">
                <a:latin typeface="+mn-lt"/>
                <a:ea typeface="Calibri" panose="020F0502020204030204" pitchFamily="34" charset="0"/>
              </a:rPr>
              <a:t>All about DTF Distance to Fault</a:t>
            </a:r>
          </a:p>
          <a:p>
            <a:endParaRPr lang="en-US" b="1" dirty="0">
              <a:latin typeface="+mn-lt"/>
              <a:ea typeface="Calibri" panose="020F0502020204030204" pitchFamily="34" charset="0"/>
            </a:endParaRPr>
          </a:p>
          <a:p>
            <a:pPr marL="342900" indent="-342900">
              <a:buFont typeface="Arial" panose="020B0604020202020204" pitchFamily="34" charset="0"/>
              <a:buChar char="•"/>
            </a:pPr>
            <a:r>
              <a:rPr lang="en-US" dirty="0">
                <a:latin typeface="+mn-lt"/>
                <a:ea typeface="Calibri" panose="020F0502020204030204" pitchFamily="34" charset="0"/>
              </a:rPr>
              <a:t>Set up for Distance to Fault</a:t>
            </a:r>
          </a:p>
          <a:p>
            <a:pPr marL="342900" indent="-342900">
              <a:buFont typeface="Arial" panose="020B0604020202020204" pitchFamily="34" charset="0"/>
              <a:buChar char="•"/>
            </a:pPr>
            <a:r>
              <a:rPr lang="en-US" dirty="0">
                <a:latin typeface="+mn-lt"/>
                <a:ea typeface="Calibri" panose="020F0502020204030204" pitchFamily="34" charset="0"/>
              </a:rPr>
              <a:t>What do I need to know?</a:t>
            </a:r>
          </a:p>
          <a:p>
            <a:pPr marL="342900" indent="-342900">
              <a:buFont typeface="Arial" panose="020B0604020202020204" pitchFamily="34" charset="0"/>
              <a:buChar char="•"/>
            </a:pPr>
            <a:r>
              <a:rPr lang="en-US" dirty="0">
                <a:latin typeface="+mn-lt"/>
                <a:ea typeface="Calibri" panose="020F0502020204030204" pitchFamily="34" charset="0"/>
              </a:rPr>
              <a:t>How to interpret a sweep</a:t>
            </a:r>
          </a:p>
          <a:p>
            <a:pPr marL="342900" indent="-342900">
              <a:buFont typeface="Arial" panose="020B0604020202020204" pitchFamily="34" charset="0"/>
              <a:buChar char="•"/>
            </a:pPr>
            <a:r>
              <a:rPr lang="en-US" dirty="0">
                <a:latin typeface="+mn-lt"/>
                <a:ea typeface="Calibri" panose="020F0502020204030204" pitchFamily="34" charset="0"/>
              </a:rPr>
              <a:t>Tips and Best Practices</a:t>
            </a:r>
          </a:p>
        </p:txBody>
      </p:sp>
    </p:spTree>
    <p:extLst>
      <p:ext uri="{BB962C8B-B14F-4D97-AF65-F5344CB8AC3E}">
        <p14:creationId xmlns:p14="http://schemas.microsoft.com/office/powerpoint/2010/main" val="39918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anim calcmode="lin" valueType="num">
                                      <p:cBhvr>
                                        <p:cTn id="3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1000"/>
                                        <p:tgtEl>
                                          <p:spTgt spid="5">
                                            <p:txEl>
                                              <p:pRg st="0" end="0"/>
                                            </p:txEl>
                                          </p:spTgt>
                                        </p:tgtEl>
                                      </p:cBhvr>
                                    </p:animEffect>
                                    <p:anim calcmode="lin" valueType="num">
                                      <p:cBhvr>
                                        <p:cTn id="4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1000"/>
                                        <p:tgtEl>
                                          <p:spTgt spid="5">
                                            <p:txEl>
                                              <p:pRg st="1" end="1"/>
                                            </p:txEl>
                                          </p:spTgt>
                                        </p:tgtEl>
                                      </p:cBhvr>
                                    </p:animEffect>
                                    <p:anim calcmode="lin" valueType="num">
                                      <p:cBhvr>
                                        <p:cTn id="5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fade">
                                      <p:cBhvr>
                                        <p:cTn id="59" dur="1000"/>
                                        <p:tgtEl>
                                          <p:spTgt spid="5">
                                            <p:txEl>
                                              <p:pRg st="3" end="3"/>
                                            </p:txEl>
                                          </p:spTgt>
                                        </p:tgtEl>
                                      </p:cBhvr>
                                    </p:animEffect>
                                    <p:anim calcmode="lin" valueType="num">
                                      <p:cBhvr>
                                        <p:cTn id="6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Effect transition="in" filter="fade">
                                      <p:cBhvr>
                                        <p:cTn id="66" dur="1000"/>
                                        <p:tgtEl>
                                          <p:spTgt spid="5">
                                            <p:txEl>
                                              <p:pRg st="4" end="4"/>
                                            </p:txEl>
                                          </p:spTgt>
                                        </p:tgtEl>
                                      </p:cBhvr>
                                    </p:animEffect>
                                    <p:anim calcmode="lin" valueType="num">
                                      <p:cBhvr>
                                        <p:cTn id="6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Effect transition="in" filter="fade">
                                      <p:cBhvr>
                                        <p:cTn id="73" dur="1000"/>
                                        <p:tgtEl>
                                          <p:spTgt spid="5">
                                            <p:txEl>
                                              <p:pRg st="5" end="5"/>
                                            </p:txEl>
                                          </p:spTgt>
                                        </p:tgtEl>
                                      </p:cBhvr>
                                    </p:animEffect>
                                    <p:anim calcmode="lin" valueType="num">
                                      <p:cBhvr>
                                        <p:cTn id="7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
                                            <p:txEl>
                                              <p:pRg st="6" end="6"/>
                                            </p:txEl>
                                          </p:spTgt>
                                        </p:tgtEl>
                                        <p:attrNameLst>
                                          <p:attrName>style.visibility</p:attrName>
                                        </p:attrNameLst>
                                      </p:cBhvr>
                                      <p:to>
                                        <p:strVal val="visible"/>
                                      </p:to>
                                    </p:set>
                                    <p:animEffect transition="in" filter="fade">
                                      <p:cBhvr>
                                        <p:cTn id="80" dur="1000"/>
                                        <p:tgtEl>
                                          <p:spTgt spid="5">
                                            <p:txEl>
                                              <p:pRg st="6" end="6"/>
                                            </p:txEl>
                                          </p:spTgt>
                                        </p:tgtEl>
                                      </p:cBhvr>
                                    </p:animEffect>
                                    <p:anim calcmode="lin" valueType="num">
                                      <p:cBhvr>
                                        <p:cTn id="8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9EF2F3-1E84-4C29-BC57-A15142EA9F94}"/>
              </a:ext>
            </a:extLst>
          </p:cNvPr>
          <p:cNvSpPr>
            <a:spLocks noGrp="1"/>
          </p:cNvSpPr>
          <p:nvPr>
            <p:ph type="body" sz="quarter" idx="11"/>
          </p:nvPr>
        </p:nvSpPr>
        <p:spPr/>
        <p:txBody>
          <a:bodyPr/>
          <a:lstStyle/>
          <a:p>
            <a:r>
              <a:rPr lang="en-US" dirty="0"/>
              <a:t>Cable Loss</a:t>
            </a:r>
          </a:p>
        </p:txBody>
      </p:sp>
      <p:grpSp>
        <p:nvGrpSpPr>
          <p:cNvPr id="3" name="Group 1028">
            <a:extLst>
              <a:ext uri="{FF2B5EF4-FFF2-40B4-BE49-F238E27FC236}">
                <a16:creationId xmlns:a16="http://schemas.microsoft.com/office/drawing/2014/main" id="{92DA72C7-0DAB-4676-A037-4F92FD9F998F}"/>
              </a:ext>
            </a:extLst>
          </p:cNvPr>
          <p:cNvGrpSpPr>
            <a:grpSpLocks/>
          </p:cNvGrpSpPr>
          <p:nvPr/>
        </p:nvGrpSpPr>
        <p:grpSpPr bwMode="auto">
          <a:xfrm>
            <a:off x="1862781" y="5154561"/>
            <a:ext cx="8098790" cy="500062"/>
            <a:chOff x="582" y="3442"/>
            <a:chExt cx="4088" cy="315"/>
          </a:xfrm>
        </p:grpSpPr>
        <p:grpSp>
          <p:nvGrpSpPr>
            <p:cNvPr id="4" name="Group 1029">
              <a:extLst>
                <a:ext uri="{FF2B5EF4-FFF2-40B4-BE49-F238E27FC236}">
                  <a16:creationId xmlns:a16="http://schemas.microsoft.com/office/drawing/2014/main" id="{93C0CE83-5E3B-4B3E-BE4F-5A32055015A8}"/>
                </a:ext>
              </a:extLst>
            </p:cNvPr>
            <p:cNvGrpSpPr>
              <a:grpSpLocks/>
            </p:cNvGrpSpPr>
            <p:nvPr/>
          </p:nvGrpSpPr>
          <p:grpSpPr bwMode="auto">
            <a:xfrm>
              <a:off x="582" y="3626"/>
              <a:ext cx="4088" cy="131"/>
              <a:chOff x="288" y="3216"/>
              <a:chExt cx="5136" cy="240"/>
            </a:xfrm>
          </p:grpSpPr>
          <p:grpSp>
            <p:nvGrpSpPr>
              <p:cNvPr id="31" name="Group 1030">
                <a:extLst>
                  <a:ext uri="{FF2B5EF4-FFF2-40B4-BE49-F238E27FC236}">
                    <a16:creationId xmlns:a16="http://schemas.microsoft.com/office/drawing/2014/main" id="{0D22C86E-077B-4E22-BB0D-726414DEE31C}"/>
                  </a:ext>
                </a:extLst>
              </p:cNvPr>
              <p:cNvGrpSpPr>
                <a:grpSpLocks/>
              </p:cNvGrpSpPr>
              <p:nvPr/>
            </p:nvGrpSpPr>
            <p:grpSpPr bwMode="auto">
              <a:xfrm>
                <a:off x="912" y="3216"/>
                <a:ext cx="4080" cy="192"/>
                <a:chOff x="960" y="2112"/>
                <a:chExt cx="4080" cy="192"/>
              </a:xfrm>
            </p:grpSpPr>
            <p:sp>
              <p:nvSpPr>
                <p:cNvPr id="34" name="AutoShape 1031">
                  <a:extLst>
                    <a:ext uri="{FF2B5EF4-FFF2-40B4-BE49-F238E27FC236}">
                      <a16:creationId xmlns:a16="http://schemas.microsoft.com/office/drawing/2014/main" id="{4475BF61-8E92-42D1-8B51-59F04DAFA65B}"/>
                    </a:ext>
                  </a:extLst>
                </p:cNvPr>
                <p:cNvSpPr>
                  <a:spLocks noChangeArrowheads="1"/>
                </p:cNvSpPr>
                <p:nvPr/>
              </p:nvSpPr>
              <p:spPr bwMode="auto">
                <a:xfrm>
                  <a:off x="1728" y="2112"/>
                  <a:ext cx="480" cy="192"/>
                </a:xfrm>
                <a:prstGeom prst="flowChartPredefinedProcess">
                  <a:avLst/>
                </a:prstGeom>
                <a:solidFill>
                  <a:srgbClr val="C0C0C0"/>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35" name="AutoShape 1032">
                  <a:extLst>
                    <a:ext uri="{FF2B5EF4-FFF2-40B4-BE49-F238E27FC236}">
                      <a16:creationId xmlns:a16="http://schemas.microsoft.com/office/drawing/2014/main" id="{C70AC51A-2A11-497C-8056-EAE2E55A2566}"/>
                    </a:ext>
                  </a:extLst>
                </p:cNvPr>
                <p:cNvSpPr>
                  <a:spLocks noChangeArrowheads="1"/>
                </p:cNvSpPr>
                <p:nvPr/>
              </p:nvSpPr>
              <p:spPr bwMode="auto">
                <a:xfrm>
                  <a:off x="3744" y="2112"/>
                  <a:ext cx="480" cy="192"/>
                </a:xfrm>
                <a:prstGeom prst="flowChartPredefinedProcess">
                  <a:avLst/>
                </a:prstGeom>
                <a:solidFill>
                  <a:srgbClr val="C0C0C0"/>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36" name="AutoShape 1033">
                  <a:extLst>
                    <a:ext uri="{FF2B5EF4-FFF2-40B4-BE49-F238E27FC236}">
                      <a16:creationId xmlns:a16="http://schemas.microsoft.com/office/drawing/2014/main" id="{6309EC66-3CA8-433A-BA51-AD2823F82B9B}"/>
                    </a:ext>
                  </a:extLst>
                </p:cNvPr>
                <p:cNvSpPr>
                  <a:spLocks noChangeArrowheads="1"/>
                </p:cNvSpPr>
                <p:nvPr/>
              </p:nvSpPr>
              <p:spPr bwMode="auto">
                <a:xfrm>
                  <a:off x="960" y="2112"/>
                  <a:ext cx="480" cy="192"/>
                </a:xfrm>
                <a:prstGeom prst="flowChartPredefinedProcess">
                  <a:avLst/>
                </a:prstGeom>
                <a:solidFill>
                  <a:srgbClr val="C0C0C0"/>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37" name="AutoShape 1034">
                  <a:extLst>
                    <a:ext uri="{FF2B5EF4-FFF2-40B4-BE49-F238E27FC236}">
                      <a16:creationId xmlns:a16="http://schemas.microsoft.com/office/drawing/2014/main" id="{E3F65034-9516-45CB-A149-B1F968030761}"/>
                    </a:ext>
                  </a:extLst>
                </p:cNvPr>
                <p:cNvSpPr>
                  <a:spLocks noChangeArrowheads="1"/>
                </p:cNvSpPr>
                <p:nvPr/>
              </p:nvSpPr>
              <p:spPr bwMode="auto">
                <a:xfrm>
                  <a:off x="4560" y="2112"/>
                  <a:ext cx="480" cy="192"/>
                </a:xfrm>
                <a:prstGeom prst="flowChartPredefinedProcess">
                  <a:avLst/>
                </a:prstGeom>
                <a:solidFill>
                  <a:srgbClr val="C0C0C0"/>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38" name="Line 1035">
                  <a:extLst>
                    <a:ext uri="{FF2B5EF4-FFF2-40B4-BE49-F238E27FC236}">
                      <a16:creationId xmlns:a16="http://schemas.microsoft.com/office/drawing/2014/main" id="{A59314CF-20DC-46F3-9EA6-DC6E7DBF953E}"/>
                    </a:ext>
                  </a:extLst>
                </p:cNvPr>
                <p:cNvSpPr>
                  <a:spLocks noChangeShapeType="1"/>
                </p:cNvSpPr>
                <p:nvPr/>
              </p:nvSpPr>
              <p:spPr bwMode="auto">
                <a:xfrm>
                  <a:off x="2208" y="2112"/>
                  <a:ext cx="1584"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39" name="Line 1036">
                  <a:extLst>
                    <a:ext uri="{FF2B5EF4-FFF2-40B4-BE49-F238E27FC236}">
                      <a16:creationId xmlns:a16="http://schemas.microsoft.com/office/drawing/2014/main" id="{7C35CA6B-C177-4692-A0EA-80114A30BDBB}"/>
                    </a:ext>
                  </a:extLst>
                </p:cNvPr>
                <p:cNvSpPr>
                  <a:spLocks noChangeShapeType="1"/>
                </p:cNvSpPr>
                <p:nvPr/>
              </p:nvSpPr>
              <p:spPr bwMode="auto">
                <a:xfrm>
                  <a:off x="2208" y="2304"/>
                  <a:ext cx="1632"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40" name="Line 1037">
                  <a:extLst>
                    <a:ext uri="{FF2B5EF4-FFF2-40B4-BE49-F238E27FC236}">
                      <a16:creationId xmlns:a16="http://schemas.microsoft.com/office/drawing/2014/main" id="{E6F77FCB-17AB-40AF-BEF5-D4BB05029CCA}"/>
                    </a:ext>
                  </a:extLst>
                </p:cNvPr>
                <p:cNvSpPr>
                  <a:spLocks noChangeShapeType="1"/>
                </p:cNvSpPr>
                <p:nvPr/>
              </p:nvSpPr>
              <p:spPr bwMode="auto">
                <a:xfrm>
                  <a:off x="1440" y="2304"/>
                  <a:ext cx="288"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41" name="Line 1038">
                  <a:extLst>
                    <a:ext uri="{FF2B5EF4-FFF2-40B4-BE49-F238E27FC236}">
                      <a16:creationId xmlns:a16="http://schemas.microsoft.com/office/drawing/2014/main" id="{07FF68B5-A96A-44AD-A1E9-A34086C3796F}"/>
                    </a:ext>
                  </a:extLst>
                </p:cNvPr>
                <p:cNvSpPr>
                  <a:spLocks noChangeShapeType="1"/>
                </p:cNvSpPr>
                <p:nvPr/>
              </p:nvSpPr>
              <p:spPr bwMode="auto">
                <a:xfrm>
                  <a:off x="4224" y="2112"/>
                  <a:ext cx="336"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42" name="Line 1039">
                  <a:extLst>
                    <a:ext uri="{FF2B5EF4-FFF2-40B4-BE49-F238E27FC236}">
                      <a16:creationId xmlns:a16="http://schemas.microsoft.com/office/drawing/2014/main" id="{4A7574F7-2F0F-4A52-965A-0AF74BB44C13}"/>
                    </a:ext>
                  </a:extLst>
                </p:cNvPr>
                <p:cNvSpPr>
                  <a:spLocks noChangeShapeType="1"/>
                </p:cNvSpPr>
                <p:nvPr/>
              </p:nvSpPr>
              <p:spPr bwMode="auto">
                <a:xfrm>
                  <a:off x="4224" y="2256"/>
                  <a:ext cx="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43" name="Line 1040">
                  <a:extLst>
                    <a:ext uri="{FF2B5EF4-FFF2-40B4-BE49-F238E27FC236}">
                      <a16:creationId xmlns:a16="http://schemas.microsoft.com/office/drawing/2014/main" id="{602C5888-1103-40E6-B31C-E4B82ABA460B}"/>
                    </a:ext>
                  </a:extLst>
                </p:cNvPr>
                <p:cNvSpPr>
                  <a:spLocks noChangeShapeType="1"/>
                </p:cNvSpPr>
                <p:nvPr/>
              </p:nvSpPr>
              <p:spPr bwMode="auto">
                <a:xfrm>
                  <a:off x="4224" y="2304"/>
                  <a:ext cx="384"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44" name="Line 1041">
                  <a:extLst>
                    <a:ext uri="{FF2B5EF4-FFF2-40B4-BE49-F238E27FC236}">
                      <a16:creationId xmlns:a16="http://schemas.microsoft.com/office/drawing/2014/main" id="{70047FE2-6F71-4FE7-9C3B-072C01C271DC}"/>
                    </a:ext>
                  </a:extLst>
                </p:cNvPr>
                <p:cNvSpPr>
                  <a:spLocks noChangeShapeType="1"/>
                </p:cNvSpPr>
                <p:nvPr/>
              </p:nvSpPr>
              <p:spPr bwMode="auto">
                <a:xfrm>
                  <a:off x="1392" y="2112"/>
                  <a:ext cx="384"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32" name="AutoShape 1042">
                <a:extLst>
                  <a:ext uri="{FF2B5EF4-FFF2-40B4-BE49-F238E27FC236}">
                    <a16:creationId xmlns:a16="http://schemas.microsoft.com/office/drawing/2014/main" id="{A33F1BCC-63D6-428C-8BED-675AF334C630}"/>
                  </a:ext>
                </a:extLst>
              </p:cNvPr>
              <p:cNvSpPr>
                <a:spLocks noChangeArrowheads="1"/>
              </p:cNvSpPr>
              <p:nvPr/>
            </p:nvSpPr>
            <p:spPr bwMode="auto">
              <a:xfrm>
                <a:off x="288" y="3216"/>
                <a:ext cx="576" cy="240"/>
              </a:xfrm>
              <a:prstGeom prst="rightArrow">
                <a:avLst>
                  <a:gd name="adj1" fmla="val 50000"/>
                  <a:gd name="adj2" fmla="val 60000"/>
                </a:avLst>
              </a:prstGeom>
              <a:solidFill>
                <a:srgbClr val="4F81BD"/>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33" name="AutoShape 1043">
                <a:extLst>
                  <a:ext uri="{FF2B5EF4-FFF2-40B4-BE49-F238E27FC236}">
                    <a16:creationId xmlns:a16="http://schemas.microsoft.com/office/drawing/2014/main" id="{396F0CB4-9E4C-4B15-9E4C-A182BE72A5FE}"/>
                  </a:ext>
                </a:extLst>
              </p:cNvPr>
              <p:cNvSpPr>
                <a:spLocks noChangeArrowheads="1"/>
              </p:cNvSpPr>
              <p:nvPr/>
            </p:nvSpPr>
            <p:spPr bwMode="auto">
              <a:xfrm>
                <a:off x="4992" y="3216"/>
                <a:ext cx="432" cy="192"/>
              </a:xfrm>
              <a:prstGeom prst="rightArrow">
                <a:avLst>
                  <a:gd name="adj1" fmla="val 50000"/>
                  <a:gd name="adj2" fmla="val 56250"/>
                </a:avLst>
              </a:prstGeom>
              <a:solidFill>
                <a:srgbClr val="4F81BD"/>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5" name="Line 1044">
              <a:extLst>
                <a:ext uri="{FF2B5EF4-FFF2-40B4-BE49-F238E27FC236}">
                  <a16:creationId xmlns:a16="http://schemas.microsoft.com/office/drawing/2014/main" id="{429E3AFD-AF95-4741-9326-33B918822420}"/>
                </a:ext>
              </a:extLst>
            </p:cNvPr>
            <p:cNvSpPr>
              <a:spLocks noChangeShapeType="1"/>
            </p:cNvSpPr>
            <p:nvPr/>
          </p:nvSpPr>
          <p:spPr bwMode="auto">
            <a:xfrm flipH="1" flipV="1">
              <a:off x="2339" y="3547"/>
              <a:ext cx="77" cy="53"/>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7" name="Line 1045">
              <a:extLst>
                <a:ext uri="{FF2B5EF4-FFF2-40B4-BE49-F238E27FC236}">
                  <a16:creationId xmlns:a16="http://schemas.microsoft.com/office/drawing/2014/main" id="{420B933C-C2D3-48AB-B6AD-C1F2163D1EE5}"/>
                </a:ext>
              </a:extLst>
            </p:cNvPr>
            <p:cNvSpPr>
              <a:spLocks noChangeShapeType="1"/>
            </p:cNvSpPr>
            <p:nvPr/>
          </p:nvSpPr>
          <p:spPr bwMode="auto">
            <a:xfrm flipV="1">
              <a:off x="2951" y="3547"/>
              <a:ext cx="114" cy="53"/>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8" name="Line 1046">
              <a:extLst>
                <a:ext uri="{FF2B5EF4-FFF2-40B4-BE49-F238E27FC236}">
                  <a16:creationId xmlns:a16="http://schemas.microsoft.com/office/drawing/2014/main" id="{A6A3D1C4-21BD-45BD-BEFB-C8717B01D46D}"/>
                </a:ext>
              </a:extLst>
            </p:cNvPr>
            <p:cNvSpPr>
              <a:spLocks noChangeShapeType="1"/>
            </p:cNvSpPr>
            <p:nvPr/>
          </p:nvSpPr>
          <p:spPr bwMode="auto">
            <a:xfrm flipH="1" flipV="1">
              <a:off x="2492" y="3468"/>
              <a:ext cx="115" cy="15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9" name="Line 1047">
              <a:extLst>
                <a:ext uri="{FF2B5EF4-FFF2-40B4-BE49-F238E27FC236}">
                  <a16:creationId xmlns:a16="http://schemas.microsoft.com/office/drawing/2014/main" id="{44DF2B40-700E-4441-8938-02C30DB134BD}"/>
                </a:ext>
              </a:extLst>
            </p:cNvPr>
            <p:cNvSpPr>
              <a:spLocks noChangeShapeType="1"/>
            </p:cNvSpPr>
            <p:nvPr/>
          </p:nvSpPr>
          <p:spPr bwMode="auto">
            <a:xfrm flipV="1">
              <a:off x="2798" y="3468"/>
              <a:ext cx="153" cy="15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10" name="Line 1048">
              <a:extLst>
                <a:ext uri="{FF2B5EF4-FFF2-40B4-BE49-F238E27FC236}">
                  <a16:creationId xmlns:a16="http://schemas.microsoft.com/office/drawing/2014/main" id="{CC404DD2-036F-4514-82AF-5120C8CA5C71}"/>
                </a:ext>
              </a:extLst>
            </p:cNvPr>
            <p:cNvSpPr>
              <a:spLocks noChangeShapeType="1"/>
            </p:cNvSpPr>
            <p:nvPr/>
          </p:nvSpPr>
          <p:spPr bwMode="auto">
            <a:xfrm flipV="1">
              <a:off x="2722" y="3442"/>
              <a:ext cx="0" cy="15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11" name="Group 1049">
              <a:extLst>
                <a:ext uri="{FF2B5EF4-FFF2-40B4-BE49-F238E27FC236}">
                  <a16:creationId xmlns:a16="http://schemas.microsoft.com/office/drawing/2014/main" id="{733D07D9-195A-4136-A794-6B62B58D391A}"/>
                </a:ext>
              </a:extLst>
            </p:cNvPr>
            <p:cNvGrpSpPr>
              <a:grpSpLocks/>
            </p:cNvGrpSpPr>
            <p:nvPr/>
          </p:nvGrpSpPr>
          <p:grpSpPr bwMode="auto">
            <a:xfrm>
              <a:off x="1690" y="3468"/>
              <a:ext cx="420" cy="158"/>
              <a:chOff x="1680" y="3072"/>
              <a:chExt cx="528" cy="288"/>
            </a:xfrm>
          </p:grpSpPr>
          <p:sp>
            <p:nvSpPr>
              <p:cNvPr id="28" name="Line 1050">
                <a:extLst>
                  <a:ext uri="{FF2B5EF4-FFF2-40B4-BE49-F238E27FC236}">
                    <a16:creationId xmlns:a16="http://schemas.microsoft.com/office/drawing/2014/main" id="{2B4D2A74-B9A7-4F39-A5E9-8D3E3117E6EF}"/>
                  </a:ext>
                </a:extLst>
              </p:cNvPr>
              <p:cNvSpPr>
                <a:spLocks noChangeShapeType="1"/>
              </p:cNvSpPr>
              <p:nvPr/>
            </p:nvSpPr>
            <p:spPr bwMode="auto">
              <a:xfrm flipH="1" flipV="1">
                <a:off x="1680" y="3072"/>
                <a:ext cx="144"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29" name="Line 1051">
                <a:extLst>
                  <a:ext uri="{FF2B5EF4-FFF2-40B4-BE49-F238E27FC236}">
                    <a16:creationId xmlns:a16="http://schemas.microsoft.com/office/drawing/2014/main" id="{0590CE27-EB9F-4238-8E88-ECDF28D82EE4}"/>
                  </a:ext>
                </a:extLst>
              </p:cNvPr>
              <p:cNvSpPr>
                <a:spLocks noChangeShapeType="1"/>
              </p:cNvSpPr>
              <p:nvPr/>
            </p:nvSpPr>
            <p:spPr bwMode="auto">
              <a:xfrm flipV="1">
                <a:off x="2016" y="3072"/>
                <a:ext cx="192"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30" name="Line 1052">
                <a:extLst>
                  <a:ext uri="{FF2B5EF4-FFF2-40B4-BE49-F238E27FC236}">
                    <a16:creationId xmlns:a16="http://schemas.microsoft.com/office/drawing/2014/main" id="{9D834794-A338-4AE3-8AE1-E1CF06A77C03}"/>
                  </a:ext>
                </a:extLst>
              </p:cNvPr>
              <p:cNvSpPr>
                <a:spLocks noChangeShapeType="1"/>
              </p:cNvSpPr>
              <p:nvPr/>
            </p:nvSpPr>
            <p:spPr bwMode="auto">
              <a:xfrm flipV="1">
                <a:off x="1920" y="3072"/>
                <a:ext cx="0"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grpSp>
        <p:grpSp>
          <p:nvGrpSpPr>
            <p:cNvPr id="12" name="Group 1053">
              <a:extLst>
                <a:ext uri="{FF2B5EF4-FFF2-40B4-BE49-F238E27FC236}">
                  <a16:creationId xmlns:a16="http://schemas.microsoft.com/office/drawing/2014/main" id="{80AF50EC-6FA3-490B-ABF8-279733552F5D}"/>
                </a:ext>
              </a:extLst>
            </p:cNvPr>
            <p:cNvGrpSpPr>
              <a:grpSpLocks/>
            </p:cNvGrpSpPr>
            <p:nvPr/>
          </p:nvGrpSpPr>
          <p:grpSpPr bwMode="auto">
            <a:xfrm>
              <a:off x="3295" y="3468"/>
              <a:ext cx="420" cy="158"/>
              <a:chOff x="1680" y="3072"/>
              <a:chExt cx="528" cy="288"/>
            </a:xfrm>
          </p:grpSpPr>
          <p:sp>
            <p:nvSpPr>
              <p:cNvPr id="25" name="Line 1054">
                <a:extLst>
                  <a:ext uri="{FF2B5EF4-FFF2-40B4-BE49-F238E27FC236}">
                    <a16:creationId xmlns:a16="http://schemas.microsoft.com/office/drawing/2014/main" id="{625AB686-2EC5-48C0-B58B-C879239D6C1B}"/>
                  </a:ext>
                </a:extLst>
              </p:cNvPr>
              <p:cNvSpPr>
                <a:spLocks noChangeShapeType="1"/>
              </p:cNvSpPr>
              <p:nvPr/>
            </p:nvSpPr>
            <p:spPr bwMode="auto">
              <a:xfrm flipH="1" flipV="1">
                <a:off x="1680" y="3072"/>
                <a:ext cx="144"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26" name="Line 1055">
                <a:extLst>
                  <a:ext uri="{FF2B5EF4-FFF2-40B4-BE49-F238E27FC236}">
                    <a16:creationId xmlns:a16="http://schemas.microsoft.com/office/drawing/2014/main" id="{5395D118-F860-49B7-AF95-1ACC1B8EB14E}"/>
                  </a:ext>
                </a:extLst>
              </p:cNvPr>
              <p:cNvSpPr>
                <a:spLocks noChangeShapeType="1"/>
              </p:cNvSpPr>
              <p:nvPr/>
            </p:nvSpPr>
            <p:spPr bwMode="auto">
              <a:xfrm flipV="1">
                <a:off x="2016" y="3072"/>
                <a:ext cx="192"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27" name="Line 1056">
                <a:extLst>
                  <a:ext uri="{FF2B5EF4-FFF2-40B4-BE49-F238E27FC236}">
                    <a16:creationId xmlns:a16="http://schemas.microsoft.com/office/drawing/2014/main" id="{7D101CAF-904B-48B8-A379-974619924063}"/>
                  </a:ext>
                </a:extLst>
              </p:cNvPr>
              <p:cNvSpPr>
                <a:spLocks noChangeShapeType="1"/>
              </p:cNvSpPr>
              <p:nvPr/>
            </p:nvSpPr>
            <p:spPr bwMode="auto">
              <a:xfrm flipV="1">
                <a:off x="1920" y="3072"/>
                <a:ext cx="0"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grpSp>
        <p:grpSp>
          <p:nvGrpSpPr>
            <p:cNvPr id="13" name="Group 1057">
              <a:extLst>
                <a:ext uri="{FF2B5EF4-FFF2-40B4-BE49-F238E27FC236}">
                  <a16:creationId xmlns:a16="http://schemas.microsoft.com/office/drawing/2014/main" id="{C9EEF61E-3CA3-437F-A080-60D0AD57E907}"/>
                </a:ext>
              </a:extLst>
            </p:cNvPr>
            <p:cNvGrpSpPr>
              <a:grpSpLocks/>
            </p:cNvGrpSpPr>
            <p:nvPr/>
          </p:nvGrpSpPr>
          <p:grpSpPr bwMode="auto">
            <a:xfrm>
              <a:off x="3944" y="3468"/>
              <a:ext cx="420" cy="158"/>
              <a:chOff x="1680" y="3072"/>
              <a:chExt cx="528" cy="288"/>
            </a:xfrm>
          </p:grpSpPr>
          <p:sp>
            <p:nvSpPr>
              <p:cNvPr id="22" name="Line 1058">
                <a:extLst>
                  <a:ext uri="{FF2B5EF4-FFF2-40B4-BE49-F238E27FC236}">
                    <a16:creationId xmlns:a16="http://schemas.microsoft.com/office/drawing/2014/main" id="{6A4727C4-9531-45DE-BCAF-9F07AA4A5E91}"/>
                  </a:ext>
                </a:extLst>
              </p:cNvPr>
              <p:cNvSpPr>
                <a:spLocks noChangeShapeType="1"/>
              </p:cNvSpPr>
              <p:nvPr/>
            </p:nvSpPr>
            <p:spPr bwMode="auto">
              <a:xfrm flipH="1" flipV="1">
                <a:off x="1680" y="3072"/>
                <a:ext cx="144"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23" name="Line 1059">
                <a:extLst>
                  <a:ext uri="{FF2B5EF4-FFF2-40B4-BE49-F238E27FC236}">
                    <a16:creationId xmlns:a16="http://schemas.microsoft.com/office/drawing/2014/main" id="{EB6B46EF-A165-4071-91C3-F22D9951C47E}"/>
                  </a:ext>
                </a:extLst>
              </p:cNvPr>
              <p:cNvSpPr>
                <a:spLocks noChangeShapeType="1"/>
              </p:cNvSpPr>
              <p:nvPr/>
            </p:nvSpPr>
            <p:spPr bwMode="auto">
              <a:xfrm flipV="1">
                <a:off x="2016" y="3072"/>
                <a:ext cx="192"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24" name="Line 1060">
                <a:extLst>
                  <a:ext uri="{FF2B5EF4-FFF2-40B4-BE49-F238E27FC236}">
                    <a16:creationId xmlns:a16="http://schemas.microsoft.com/office/drawing/2014/main" id="{DBD10F1E-1FBE-4A4C-8AF7-949F8142490E}"/>
                  </a:ext>
                </a:extLst>
              </p:cNvPr>
              <p:cNvSpPr>
                <a:spLocks noChangeShapeType="1"/>
              </p:cNvSpPr>
              <p:nvPr/>
            </p:nvSpPr>
            <p:spPr bwMode="auto">
              <a:xfrm flipV="1">
                <a:off x="1920" y="3072"/>
                <a:ext cx="0"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grpSp>
        <p:grpSp>
          <p:nvGrpSpPr>
            <p:cNvPr id="14" name="Group 1061">
              <a:extLst>
                <a:ext uri="{FF2B5EF4-FFF2-40B4-BE49-F238E27FC236}">
                  <a16:creationId xmlns:a16="http://schemas.microsoft.com/office/drawing/2014/main" id="{E1AFD507-F744-4318-93C3-85702DC25A88}"/>
                </a:ext>
              </a:extLst>
            </p:cNvPr>
            <p:cNvGrpSpPr>
              <a:grpSpLocks/>
            </p:cNvGrpSpPr>
            <p:nvPr/>
          </p:nvGrpSpPr>
          <p:grpSpPr bwMode="auto">
            <a:xfrm>
              <a:off x="1079" y="3468"/>
              <a:ext cx="420" cy="158"/>
              <a:chOff x="1680" y="3072"/>
              <a:chExt cx="528" cy="288"/>
            </a:xfrm>
          </p:grpSpPr>
          <p:sp>
            <p:nvSpPr>
              <p:cNvPr id="19" name="Line 1062">
                <a:extLst>
                  <a:ext uri="{FF2B5EF4-FFF2-40B4-BE49-F238E27FC236}">
                    <a16:creationId xmlns:a16="http://schemas.microsoft.com/office/drawing/2014/main" id="{AA8D10EA-C3B4-4AD1-8371-2F20F4976786}"/>
                  </a:ext>
                </a:extLst>
              </p:cNvPr>
              <p:cNvSpPr>
                <a:spLocks noChangeShapeType="1"/>
              </p:cNvSpPr>
              <p:nvPr/>
            </p:nvSpPr>
            <p:spPr bwMode="auto">
              <a:xfrm flipH="1" flipV="1">
                <a:off x="1680" y="3072"/>
                <a:ext cx="144"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20" name="Line 1063">
                <a:extLst>
                  <a:ext uri="{FF2B5EF4-FFF2-40B4-BE49-F238E27FC236}">
                    <a16:creationId xmlns:a16="http://schemas.microsoft.com/office/drawing/2014/main" id="{0F767724-44F3-4DDF-95A2-EE4F99C0DFFD}"/>
                  </a:ext>
                </a:extLst>
              </p:cNvPr>
              <p:cNvSpPr>
                <a:spLocks noChangeShapeType="1"/>
              </p:cNvSpPr>
              <p:nvPr/>
            </p:nvSpPr>
            <p:spPr bwMode="auto">
              <a:xfrm flipV="1">
                <a:off x="2016" y="3072"/>
                <a:ext cx="192"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21" name="Line 1064">
                <a:extLst>
                  <a:ext uri="{FF2B5EF4-FFF2-40B4-BE49-F238E27FC236}">
                    <a16:creationId xmlns:a16="http://schemas.microsoft.com/office/drawing/2014/main" id="{AB2B0FDB-1724-4E4B-AB1E-D09B96479A32}"/>
                  </a:ext>
                </a:extLst>
              </p:cNvPr>
              <p:cNvSpPr>
                <a:spLocks noChangeShapeType="1"/>
              </p:cNvSpPr>
              <p:nvPr/>
            </p:nvSpPr>
            <p:spPr bwMode="auto">
              <a:xfrm flipV="1">
                <a:off x="1920" y="3072"/>
                <a:ext cx="0" cy="288"/>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15" name="Line 1065">
              <a:extLst>
                <a:ext uri="{FF2B5EF4-FFF2-40B4-BE49-F238E27FC236}">
                  <a16:creationId xmlns:a16="http://schemas.microsoft.com/office/drawing/2014/main" id="{5C628DE4-638E-433B-A35C-195197DDC7F0}"/>
                </a:ext>
              </a:extLst>
            </p:cNvPr>
            <p:cNvSpPr>
              <a:spLocks noChangeShapeType="1"/>
            </p:cNvSpPr>
            <p:nvPr/>
          </p:nvSpPr>
          <p:spPr bwMode="auto">
            <a:xfrm flipH="1" flipV="1">
              <a:off x="3677" y="3573"/>
              <a:ext cx="76" cy="53"/>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16" name="Line 1066">
              <a:extLst>
                <a:ext uri="{FF2B5EF4-FFF2-40B4-BE49-F238E27FC236}">
                  <a16:creationId xmlns:a16="http://schemas.microsoft.com/office/drawing/2014/main" id="{52A058A0-1525-4E90-89EB-8B364DBEB4A8}"/>
                </a:ext>
              </a:extLst>
            </p:cNvPr>
            <p:cNvSpPr>
              <a:spLocks noChangeShapeType="1"/>
            </p:cNvSpPr>
            <p:nvPr/>
          </p:nvSpPr>
          <p:spPr bwMode="auto">
            <a:xfrm flipV="1">
              <a:off x="1614" y="3573"/>
              <a:ext cx="114" cy="53"/>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17" name="Line 1067">
              <a:extLst>
                <a:ext uri="{FF2B5EF4-FFF2-40B4-BE49-F238E27FC236}">
                  <a16:creationId xmlns:a16="http://schemas.microsoft.com/office/drawing/2014/main" id="{A3383F32-1534-48A4-9D9C-912BC75B88BA}"/>
                </a:ext>
              </a:extLst>
            </p:cNvPr>
            <p:cNvSpPr>
              <a:spLocks noChangeShapeType="1"/>
            </p:cNvSpPr>
            <p:nvPr/>
          </p:nvSpPr>
          <p:spPr bwMode="auto">
            <a:xfrm flipV="1">
              <a:off x="3868" y="3573"/>
              <a:ext cx="114" cy="53"/>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sp>
          <p:nvSpPr>
            <p:cNvPr id="18" name="Line 1068">
              <a:extLst>
                <a:ext uri="{FF2B5EF4-FFF2-40B4-BE49-F238E27FC236}">
                  <a16:creationId xmlns:a16="http://schemas.microsoft.com/office/drawing/2014/main" id="{3AB55A04-1742-4451-9E12-9BB0A7B465A9}"/>
                </a:ext>
              </a:extLst>
            </p:cNvPr>
            <p:cNvSpPr>
              <a:spLocks noChangeShapeType="1"/>
            </p:cNvSpPr>
            <p:nvPr/>
          </p:nvSpPr>
          <p:spPr bwMode="auto">
            <a:xfrm flipH="1" flipV="1">
              <a:off x="1499" y="3573"/>
              <a:ext cx="76" cy="53"/>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 name="Rectangle 1">
            <a:extLst>
              <a:ext uri="{FF2B5EF4-FFF2-40B4-BE49-F238E27FC236}">
                <a16:creationId xmlns:a16="http://schemas.microsoft.com/office/drawing/2014/main" id="{8A897171-4B09-4249-8CC3-6FA40A8DD375}"/>
              </a:ext>
            </a:extLst>
          </p:cNvPr>
          <p:cNvSpPr/>
          <p:nvPr/>
        </p:nvSpPr>
        <p:spPr>
          <a:xfrm>
            <a:off x="402336" y="1216152"/>
            <a:ext cx="10725912" cy="3527119"/>
          </a:xfrm>
          <a:prstGeom prst="rect">
            <a:avLst/>
          </a:prstGeom>
        </p:spPr>
        <p:txBody>
          <a:bodyPr wrap="square">
            <a:spAutoFit/>
          </a:bodyPr>
          <a:lstStyle/>
          <a:p>
            <a:pPr marL="342900" marR="0" lvl="0" indent="-342900" defTabSz="914400" eaLnBrk="1" fontAlgn="base" latinLnBrk="0" hangingPunct="1">
              <a:lnSpc>
                <a:spcPct val="90000"/>
              </a:lnSpc>
              <a:spcBef>
                <a:spcPct val="20000"/>
              </a:spcBef>
              <a:spcAft>
                <a:spcPct val="0"/>
              </a:spcAft>
              <a:buClrTx/>
              <a:buSzTx/>
              <a:buFontTx/>
              <a:buNone/>
              <a:tabLst/>
              <a:defRPr/>
            </a:pPr>
            <a:r>
              <a:rPr kumimoji="0" lang="en-US" altLang="en-US" sz="2400" i="0" u="none" strike="noStrike" kern="0" cap="none" spc="0" normalizeH="0" baseline="0" noProof="0" dirty="0">
                <a:ln>
                  <a:noFill/>
                </a:ln>
                <a:solidFill>
                  <a:prstClr val="black"/>
                </a:solidFill>
                <a:effectLst/>
                <a:uLnTx/>
                <a:uFillTx/>
                <a:latin typeface="Myriad Pro"/>
              </a:rPr>
              <a:t>Coax cables, connectors and other devices have loss.</a:t>
            </a:r>
          </a:p>
          <a:p>
            <a:pPr marL="342900" marR="0" lvl="0" indent="-342900" defTabSz="914400" eaLnBrk="1" fontAlgn="base" latinLnBrk="0" hangingPunct="1">
              <a:lnSpc>
                <a:spcPct val="90000"/>
              </a:lnSpc>
              <a:spcBef>
                <a:spcPct val="20000"/>
              </a:spcBef>
              <a:spcAft>
                <a:spcPct val="0"/>
              </a:spcAft>
              <a:buClrTx/>
              <a:buSzTx/>
              <a:buFontTx/>
              <a:buNone/>
              <a:tabLst/>
              <a:defRPr/>
            </a:pPr>
            <a:endParaRPr kumimoji="0" lang="en-US" altLang="en-US" sz="2400" i="0" u="none" strike="noStrike" kern="0" cap="none" spc="0" normalizeH="0" baseline="0" noProof="0" dirty="0">
              <a:ln>
                <a:noFill/>
              </a:ln>
              <a:solidFill>
                <a:prstClr val="black"/>
              </a:solidFill>
              <a:effectLst/>
              <a:uLnTx/>
              <a:uFillTx/>
              <a:latin typeface="Myriad Pro"/>
            </a:endParaRPr>
          </a:p>
          <a:p>
            <a:pPr marL="0" marR="0" lvl="0" indent="0" defTabSz="914400" eaLnBrk="1" fontAlgn="base" latinLnBrk="0" hangingPunct="1">
              <a:lnSpc>
                <a:spcPct val="90000"/>
              </a:lnSpc>
              <a:spcBef>
                <a:spcPct val="20000"/>
              </a:spcBef>
              <a:spcAft>
                <a:spcPct val="0"/>
              </a:spcAft>
              <a:buClrTx/>
              <a:buSzTx/>
              <a:buFontTx/>
              <a:buNone/>
              <a:tabLst/>
              <a:defRPr/>
            </a:pPr>
            <a:r>
              <a:rPr kumimoji="0" lang="en-US" altLang="en-US" sz="2400" i="0" u="none" strike="noStrike" kern="0" cap="none" spc="0" normalizeH="0" baseline="0" noProof="0" dirty="0">
                <a:ln>
                  <a:noFill/>
                </a:ln>
                <a:solidFill>
                  <a:prstClr val="black"/>
                </a:solidFill>
                <a:effectLst/>
                <a:uLnTx/>
                <a:uFillTx/>
                <a:latin typeface="Myriad Pro"/>
              </a:rPr>
              <a:t>The loss is due to skin effect, radiation, leakage, conductor resistance, and dielectric losses.</a:t>
            </a:r>
          </a:p>
          <a:p>
            <a:pPr marL="0" marR="0" lvl="0" indent="0" defTabSz="914400" eaLnBrk="1" fontAlgn="base" latinLnBrk="0" hangingPunct="1">
              <a:lnSpc>
                <a:spcPct val="90000"/>
              </a:lnSpc>
              <a:spcBef>
                <a:spcPct val="20000"/>
              </a:spcBef>
              <a:spcAft>
                <a:spcPct val="0"/>
              </a:spcAft>
              <a:buClrTx/>
              <a:buSzTx/>
              <a:buFontTx/>
              <a:buNone/>
              <a:tabLst/>
              <a:defRPr/>
            </a:pPr>
            <a:endParaRPr kumimoji="0" lang="en-US" altLang="en-US" sz="2400" i="0" u="none" strike="noStrike" kern="0" cap="none" spc="0" normalizeH="0" baseline="0" noProof="0" dirty="0">
              <a:ln>
                <a:noFill/>
              </a:ln>
              <a:solidFill>
                <a:prstClr val="black"/>
              </a:solidFill>
              <a:effectLst/>
              <a:uLnTx/>
              <a:uFillTx/>
              <a:latin typeface="Myriad Pro"/>
            </a:endParaRPr>
          </a:p>
          <a:p>
            <a:pPr marL="0" marR="0" lvl="0" indent="0" defTabSz="914400" eaLnBrk="1" fontAlgn="base" latinLnBrk="0" hangingPunct="1">
              <a:lnSpc>
                <a:spcPct val="90000"/>
              </a:lnSpc>
              <a:spcBef>
                <a:spcPct val="20000"/>
              </a:spcBef>
              <a:spcAft>
                <a:spcPct val="0"/>
              </a:spcAft>
              <a:buClrTx/>
              <a:buSzTx/>
              <a:buFontTx/>
              <a:buNone/>
              <a:tabLst/>
              <a:defRPr/>
            </a:pPr>
            <a:r>
              <a:rPr kumimoji="0" lang="en-US" altLang="en-US" sz="2400" i="0" u="none" strike="noStrike" kern="0" cap="none" spc="0" normalizeH="0" baseline="0" noProof="0" dirty="0">
                <a:ln>
                  <a:noFill/>
                </a:ln>
                <a:solidFill>
                  <a:prstClr val="black"/>
                </a:solidFill>
                <a:effectLst/>
                <a:uLnTx/>
                <a:uFillTx/>
                <a:latin typeface="Myriad Pro"/>
              </a:rPr>
              <a:t>Cable loss is specified by the manufacturer, usually at one or two particular frequencies.</a:t>
            </a:r>
          </a:p>
          <a:p>
            <a:pPr marL="0" marR="0" lvl="0" indent="0" defTabSz="914400" eaLnBrk="1" fontAlgn="base" latinLnBrk="0" hangingPunct="1">
              <a:lnSpc>
                <a:spcPct val="90000"/>
              </a:lnSpc>
              <a:spcBef>
                <a:spcPct val="20000"/>
              </a:spcBef>
              <a:spcAft>
                <a:spcPct val="0"/>
              </a:spcAft>
              <a:buClrTx/>
              <a:buSzTx/>
              <a:buFontTx/>
              <a:buNone/>
              <a:tabLst/>
              <a:defRPr/>
            </a:pPr>
            <a:endParaRPr kumimoji="0" lang="en-US" altLang="en-US" sz="2400" i="0" u="none" strike="noStrike" kern="0" cap="none" spc="0" normalizeH="0" baseline="0" noProof="0" dirty="0">
              <a:ln>
                <a:noFill/>
              </a:ln>
              <a:solidFill>
                <a:prstClr val="black"/>
              </a:solidFill>
              <a:effectLst/>
              <a:uLnTx/>
              <a:uFillTx/>
              <a:latin typeface="Myriad Pro"/>
            </a:endParaRPr>
          </a:p>
          <a:p>
            <a:pPr marL="342900" marR="0" lvl="0" indent="-342900" defTabSz="914400" eaLnBrk="1" fontAlgn="base" latinLnBrk="0" hangingPunct="1">
              <a:lnSpc>
                <a:spcPct val="90000"/>
              </a:lnSpc>
              <a:spcBef>
                <a:spcPct val="20000"/>
              </a:spcBef>
              <a:spcAft>
                <a:spcPct val="0"/>
              </a:spcAft>
              <a:buClrTx/>
              <a:buSzTx/>
              <a:buFontTx/>
              <a:buNone/>
              <a:tabLst/>
              <a:defRPr/>
            </a:pPr>
            <a:r>
              <a:rPr kumimoji="0" lang="en-US" altLang="en-US" sz="2400" i="0" u="none" strike="noStrike" kern="0" cap="none" spc="0" normalizeH="0" baseline="0" noProof="0" dirty="0">
                <a:ln>
                  <a:noFill/>
                </a:ln>
                <a:solidFill>
                  <a:prstClr val="black"/>
                </a:solidFill>
                <a:effectLst/>
                <a:uLnTx/>
                <a:uFillTx/>
                <a:latin typeface="Myriad Pro"/>
              </a:rPr>
              <a:t>Check manufacturer specifications for more details.</a:t>
            </a:r>
          </a:p>
        </p:txBody>
      </p:sp>
    </p:spTree>
    <p:extLst>
      <p:ext uri="{BB962C8B-B14F-4D97-AF65-F5344CB8AC3E}">
        <p14:creationId xmlns:p14="http://schemas.microsoft.com/office/powerpoint/2010/main" val="28815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9EF2F3-1E84-4C29-BC57-A15142EA9F94}"/>
              </a:ext>
            </a:extLst>
          </p:cNvPr>
          <p:cNvSpPr>
            <a:spLocks noGrp="1"/>
          </p:cNvSpPr>
          <p:nvPr>
            <p:ph type="body" sz="quarter" idx="11"/>
          </p:nvPr>
        </p:nvSpPr>
        <p:spPr/>
        <p:txBody>
          <a:bodyPr/>
          <a:lstStyle/>
          <a:p>
            <a:r>
              <a:rPr lang="en-US" dirty="0"/>
              <a:t>Distance to Fault - DTF</a:t>
            </a:r>
          </a:p>
        </p:txBody>
      </p:sp>
      <p:sp>
        <p:nvSpPr>
          <p:cNvPr id="2" name="Rectangle 1">
            <a:extLst>
              <a:ext uri="{FF2B5EF4-FFF2-40B4-BE49-F238E27FC236}">
                <a16:creationId xmlns:a16="http://schemas.microsoft.com/office/drawing/2014/main" id="{4CFD166E-18C1-4BF8-9A00-3C8A0F4FCA05}"/>
              </a:ext>
            </a:extLst>
          </p:cNvPr>
          <p:cNvSpPr/>
          <p:nvPr/>
        </p:nvSpPr>
        <p:spPr>
          <a:xfrm>
            <a:off x="402336" y="1216152"/>
            <a:ext cx="10725912" cy="5232202"/>
          </a:xfrm>
          <a:prstGeom prst="rect">
            <a:avLst/>
          </a:prstGeom>
        </p:spPr>
        <p:txBody>
          <a:bodyPr>
            <a:spAutoFit/>
          </a:bodyPr>
          <a:lstStyle/>
          <a:p>
            <a:pPr eaLnBrk="0" fontAlgn="base" hangingPunct="0">
              <a:spcBef>
                <a:spcPct val="30000"/>
              </a:spcBef>
              <a:spcAft>
                <a:spcPct val="0"/>
              </a:spcAft>
            </a:pPr>
            <a:r>
              <a:rPr lang="en-US" altLang="en-US" sz="2000" dirty="0">
                <a:latin typeface="Myriad Pro"/>
              </a:rPr>
              <a:t>DTF is a measurement of how far from the test point a fault occurs, the </a:t>
            </a:r>
            <a:r>
              <a:rPr kumimoji="1" lang="en-US" altLang="en-US" sz="2000" dirty="0">
                <a:solidFill>
                  <a:srgbClr val="000000"/>
                </a:solidFill>
                <a:latin typeface="Myriad Pro"/>
                <a:cs typeface="Arial" panose="020B0604020202020204" pitchFamily="34" charset="0"/>
              </a:rPr>
              <a:t>distance from the test point to a problem in a system.</a:t>
            </a:r>
          </a:p>
          <a:p>
            <a:pPr eaLnBrk="0" fontAlgn="base" hangingPunct="0">
              <a:spcBef>
                <a:spcPct val="30000"/>
              </a:spcBef>
              <a:spcAft>
                <a:spcPct val="0"/>
              </a:spcAft>
            </a:pPr>
            <a:r>
              <a:rPr kumimoji="1" lang="en-US" altLang="en-US" sz="2000" dirty="0">
                <a:solidFill>
                  <a:srgbClr val="000000"/>
                </a:solidFill>
                <a:latin typeface="Myriad Pro"/>
                <a:cs typeface="Arial" panose="020B0604020202020204" pitchFamily="34" charset="0"/>
              </a:rPr>
              <a:t>  </a:t>
            </a:r>
          </a:p>
          <a:p>
            <a:pPr lvl="0" eaLnBrk="0" fontAlgn="base" hangingPunct="0">
              <a:spcBef>
                <a:spcPct val="30000"/>
              </a:spcBef>
              <a:spcAft>
                <a:spcPct val="0"/>
              </a:spcAft>
            </a:pPr>
            <a:r>
              <a:rPr kumimoji="1" lang="en-US" altLang="en-US" sz="2000" dirty="0">
                <a:solidFill>
                  <a:srgbClr val="000000"/>
                </a:solidFill>
                <a:latin typeface="Myriad Pro"/>
                <a:cs typeface="Arial" panose="020B0604020202020204" pitchFamily="34" charset="0"/>
              </a:rPr>
              <a:t>DTF includes all system components and displays the match characteristics of all the components on the screen of the analyzer in either VSWR or RL units. </a:t>
            </a:r>
          </a:p>
          <a:p>
            <a:pPr lvl="0" eaLnBrk="0" fontAlgn="base" hangingPunct="0">
              <a:spcBef>
                <a:spcPct val="30000"/>
              </a:spcBef>
              <a:spcAft>
                <a:spcPct val="0"/>
              </a:spcAft>
            </a:pPr>
            <a:endParaRPr kumimoji="1" lang="en-US" altLang="en-US" sz="2000" dirty="0">
              <a:solidFill>
                <a:srgbClr val="000000"/>
              </a:solidFill>
              <a:latin typeface="Myriad Pro"/>
              <a:cs typeface="Arial" panose="020B0604020202020204" pitchFamily="34" charset="0"/>
            </a:endParaRPr>
          </a:p>
          <a:p>
            <a:pPr lvl="0" eaLnBrk="0" fontAlgn="base" hangingPunct="0">
              <a:spcBef>
                <a:spcPct val="30000"/>
              </a:spcBef>
              <a:spcAft>
                <a:spcPct val="0"/>
              </a:spcAft>
            </a:pPr>
            <a:r>
              <a:rPr kumimoji="1" lang="en-US" altLang="en-US" sz="2000" dirty="0">
                <a:solidFill>
                  <a:srgbClr val="000000"/>
                </a:solidFill>
                <a:latin typeface="Myriad Pro"/>
                <a:cs typeface="Arial" panose="020B0604020202020204" pitchFamily="34" charset="0"/>
              </a:rPr>
              <a:t>DTF can check components individually or as an entire system.</a:t>
            </a:r>
          </a:p>
          <a:p>
            <a:pPr lvl="0" eaLnBrk="0" fontAlgn="base" hangingPunct="0">
              <a:spcBef>
                <a:spcPct val="30000"/>
              </a:spcBef>
              <a:spcAft>
                <a:spcPct val="0"/>
              </a:spcAft>
            </a:pPr>
            <a:endParaRPr kumimoji="1" lang="en-US" altLang="en-US" sz="2000" dirty="0">
              <a:solidFill>
                <a:srgbClr val="000000"/>
              </a:solidFill>
              <a:latin typeface="Myriad Pro"/>
              <a:cs typeface="Arial" panose="020B0604020202020204" pitchFamily="34" charset="0"/>
            </a:endParaRPr>
          </a:p>
          <a:p>
            <a:pPr eaLnBrk="0" fontAlgn="base" hangingPunct="0">
              <a:spcBef>
                <a:spcPct val="30000"/>
              </a:spcBef>
              <a:spcAft>
                <a:spcPct val="0"/>
              </a:spcAft>
            </a:pPr>
            <a:r>
              <a:rPr lang="en-US" altLang="en-US" sz="2000" dirty="0">
                <a:latin typeface="Myriad Pro"/>
              </a:rPr>
              <a:t>Instead of “hand-over-hand” checking of the feed line up a tower, the device will give a distance to the problem.  </a:t>
            </a:r>
          </a:p>
          <a:p>
            <a:pPr eaLnBrk="0" fontAlgn="base" hangingPunct="0">
              <a:spcBef>
                <a:spcPct val="30000"/>
              </a:spcBef>
              <a:spcAft>
                <a:spcPct val="0"/>
              </a:spcAft>
            </a:pPr>
            <a:endParaRPr lang="en-US" altLang="en-US" sz="2000" dirty="0">
              <a:latin typeface="Myriad Pro"/>
            </a:endParaRPr>
          </a:p>
          <a:p>
            <a:pPr eaLnBrk="0" fontAlgn="base" hangingPunct="0">
              <a:spcBef>
                <a:spcPct val="30000"/>
              </a:spcBef>
              <a:spcAft>
                <a:spcPct val="0"/>
              </a:spcAft>
            </a:pPr>
            <a:r>
              <a:rPr lang="en-US" altLang="en-US" sz="2000" dirty="0">
                <a:latin typeface="Myriad Pro"/>
              </a:rPr>
              <a:t>The field technician might still have to climb the tower, but he/she will have a much smaller area to check to find the fault.</a:t>
            </a:r>
          </a:p>
          <a:p>
            <a:pPr lvl="0" eaLnBrk="0" fontAlgn="base" hangingPunct="0">
              <a:spcBef>
                <a:spcPct val="30000"/>
              </a:spcBef>
              <a:spcAft>
                <a:spcPct val="0"/>
              </a:spcAft>
            </a:pPr>
            <a:endParaRPr kumimoji="1" lang="en-US" altLang="en-US" sz="2000" dirty="0">
              <a:solidFill>
                <a:srgbClr val="000000"/>
              </a:solidFill>
              <a:latin typeface="Myriad Pro"/>
              <a:cs typeface="Arial" panose="020B0604020202020204" pitchFamily="34" charset="0"/>
            </a:endParaRPr>
          </a:p>
        </p:txBody>
      </p:sp>
    </p:spTree>
    <p:extLst>
      <p:ext uri="{BB962C8B-B14F-4D97-AF65-F5344CB8AC3E}">
        <p14:creationId xmlns:p14="http://schemas.microsoft.com/office/powerpoint/2010/main" val="38518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68ADF5-1223-4F7C-BC48-EDFCEC38E1E0}"/>
              </a:ext>
            </a:extLst>
          </p:cNvPr>
          <p:cNvSpPr>
            <a:spLocks noGrp="1"/>
          </p:cNvSpPr>
          <p:nvPr>
            <p:ph type="body" sz="quarter" idx="10"/>
          </p:nvPr>
        </p:nvSpPr>
        <p:spPr/>
        <p:txBody>
          <a:bodyPr/>
          <a:lstStyle/>
          <a:p>
            <a:r>
              <a:rPr lang="en-US" dirty="0"/>
              <a:t>What do we need to do?</a:t>
            </a:r>
          </a:p>
          <a:p>
            <a:endParaRPr lang="en-US" dirty="0"/>
          </a:p>
          <a:p>
            <a:r>
              <a:rPr lang="en-US" dirty="0"/>
              <a:t>Enter the frequency range of the antenna (set the range wider than the specified range).</a:t>
            </a:r>
            <a:br>
              <a:rPr lang="en-US" dirty="0"/>
            </a:br>
            <a:endParaRPr lang="en-US" dirty="0"/>
          </a:p>
          <a:p>
            <a:r>
              <a:rPr lang="en-US" dirty="0"/>
              <a:t>Calibrate your analyzer</a:t>
            </a:r>
            <a:br>
              <a:rPr lang="en-US" dirty="0"/>
            </a:br>
            <a:endParaRPr lang="en-US" dirty="0"/>
          </a:p>
          <a:p>
            <a:r>
              <a:rPr lang="en-US" dirty="0"/>
              <a:t>Attach the antenna.</a:t>
            </a:r>
          </a:p>
          <a:p>
            <a:endParaRPr lang="en-US" dirty="0"/>
          </a:p>
          <a:p>
            <a:r>
              <a:rPr lang="en-US" dirty="0"/>
              <a:t>What does the sweep show?</a:t>
            </a:r>
          </a:p>
          <a:p>
            <a:endParaRPr lang="en-US" dirty="0"/>
          </a:p>
          <a:p>
            <a:r>
              <a:rPr lang="en-US" dirty="0"/>
              <a:t>Frequency response of the antenna.</a:t>
            </a:r>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Prepare for Antenna Sweeping</a:t>
            </a:r>
          </a:p>
        </p:txBody>
      </p:sp>
      <p:pic>
        <p:nvPicPr>
          <p:cNvPr id="4" name="Picture 2">
            <a:extLst>
              <a:ext uri="{FF2B5EF4-FFF2-40B4-BE49-F238E27FC236}">
                <a16:creationId xmlns:a16="http://schemas.microsoft.com/office/drawing/2014/main" id="{C579A67C-F0B6-46BF-9D8E-BAE927662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361" y="2709322"/>
            <a:ext cx="4614711"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1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6" presetClass="entr" presetSubtype="21" fill="hold" nodeType="afterEffect">
                                  <p:stCondLst>
                                    <p:cond delay="50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68ADF5-1223-4F7C-BC48-EDFCEC38E1E0}"/>
              </a:ext>
            </a:extLst>
          </p:cNvPr>
          <p:cNvSpPr>
            <a:spLocks noGrp="1"/>
          </p:cNvSpPr>
          <p:nvPr>
            <p:ph type="body" sz="quarter" idx="10"/>
          </p:nvPr>
        </p:nvSpPr>
        <p:spPr>
          <a:xfrm>
            <a:off x="609601" y="1245141"/>
            <a:ext cx="8956097" cy="4970128"/>
          </a:xfrm>
        </p:spPr>
        <p:txBody>
          <a:bodyPr/>
          <a:lstStyle/>
          <a:p>
            <a:r>
              <a:rPr lang="en-US" dirty="0"/>
              <a:t>Accurate measurements can only be taken with the analyzer if the calibration is accurate.  </a:t>
            </a:r>
          </a:p>
          <a:p>
            <a:endParaRPr lang="en-US" dirty="0"/>
          </a:p>
          <a:p>
            <a:r>
              <a:rPr lang="en-US" dirty="0"/>
              <a:t>Calibration tells the unit where to begin measurement.  </a:t>
            </a:r>
          </a:p>
          <a:p>
            <a:endParaRPr lang="en-US" dirty="0"/>
          </a:p>
          <a:p>
            <a:r>
              <a:rPr lang="en-US" dirty="0"/>
              <a:t>It defines where the SiteHawk ends and the attached system begins.  </a:t>
            </a:r>
          </a:p>
          <a:p>
            <a:endParaRPr lang="en-US" dirty="0"/>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Calibration Example</a:t>
            </a:r>
          </a:p>
        </p:txBody>
      </p:sp>
      <p:cxnSp>
        <p:nvCxnSpPr>
          <p:cNvPr id="7" name="Straight Connector 6">
            <a:extLst>
              <a:ext uri="{FF2B5EF4-FFF2-40B4-BE49-F238E27FC236}">
                <a16:creationId xmlns:a16="http://schemas.microsoft.com/office/drawing/2014/main" id="{91CFEFB2-C031-453B-9C0E-CB79D97F013E}"/>
              </a:ext>
            </a:extLst>
          </p:cNvPr>
          <p:cNvCxnSpPr>
            <a:cxnSpLocks/>
          </p:cNvCxnSpPr>
          <p:nvPr/>
        </p:nvCxnSpPr>
        <p:spPr>
          <a:xfrm flipV="1">
            <a:off x="2985232" y="4139210"/>
            <a:ext cx="7233543" cy="280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A160DDA-582E-4C8E-9A1D-8EE2E72FC2E5}"/>
              </a:ext>
            </a:extLst>
          </p:cNvPr>
          <p:cNvCxnSpPr>
            <a:cxnSpLocks/>
          </p:cNvCxnSpPr>
          <p:nvPr/>
        </p:nvCxnSpPr>
        <p:spPr>
          <a:xfrm>
            <a:off x="10624667" y="2943148"/>
            <a:ext cx="0" cy="9774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6FA07F0-4858-4673-A456-E2BA592DA24F}"/>
              </a:ext>
            </a:extLst>
          </p:cNvPr>
          <p:cNvSpPr/>
          <p:nvPr/>
        </p:nvSpPr>
        <p:spPr>
          <a:xfrm rot="10800000">
            <a:off x="10427023" y="2715780"/>
            <a:ext cx="395287" cy="2492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Arc 9">
            <a:extLst>
              <a:ext uri="{FF2B5EF4-FFF2-40B4-BE49-F238E27FC236}">
                <a16:creationId xmlns:a16="http://schemas.microsoft.com/office/drawing/2014/main" id="{39E9BFC3-FF97-4E64-B844-134DBEB68BB9}"/>
              </a:ext>
            </a:extLst>
          </p:cNvPr>
          <p:cNvSpPr/>
          <p:nvPr/>
        </p:nvSpPr>
        <p:spPr>
          <a:xfrm rot="5400000">
            <a:off x="10076185" y="3588905"/>
            <a:ext cx="549275" cy="547688"/>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9075600-1D38-4965-A605-C24775BD886D}"/>
              </a:ext>
            </a:extLst>
          </p:cNvPr>
          <p:cNvSpPr/>
          <p:nvPr/>
        </p:nvSpPr>
        <p:spPr>
          <a:xfrm>
            <a:off x="10230967" y="4070630"/>
            <a:ext cx="137160" cy="13716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Arc 13">
            <a:extLst>
              <a:ext uri="{FF2B5EF4-FFF2-40B4-BE49-F238E27FC236}">
                <a16:creationId xmlns:a16="http://schemas.microsoft.com/office/drawing/2014/main" id="{25A868C0-1112-4AB3-93C5-907849E15DB3}"/>
              </a:ext>
            </a:extLst>
          </p:cNvPr>
          <p:cNvSpPr/>
          <p:nvPr/>
        </p:nvSpPr>
        <p:spPr>
          <a:xfrm rot="-5400000">
            <a:off x="2722787" y="4167230"/>
            <a:ext cx="549275" cy="549275"/>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descr="SK-CAL-MN-C6, 3-in-1 Calibration Standard RF Termination">
            <a:extLst>
              <a:ext uri="{FF2B5EF4-FFF2-40B4-BE49-F238E27FC236}">
                <a16:creationId xmlns:a16="http://schemas.microsoft.com/office/drawing/2014/main" id="{39B76A1D-4BDA-43FB-BA0B-B1D9F65C0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116" y="4070630"/>
            <a:ext cx="657339" cy="657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B49A2CA-AADE-44C3-B041-23A407405A13}"/>
              </a:ext>
            </a:extLst>
          </p:cNvPr>
          <p:cNvSpPr/>
          <p:nvPr/>
        </p:nvSpPr>
        <p:spPr>
          <a:xfrm rot="5400000">
            <a:off x="2642015" y="4455035"/>
            <a:ext cx="137160" cy="13716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17DAB92D-51A7-4BA8-9DD1-6B7651221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580" y="4606777"/>
            <a:ext cx="858460" cy="1645920"/>
          </a:xfrm>
          <a:prstGeom prst="rect">
            <a:avLst/>
          </a:prstGeom>
        </p:spPr>
      </p:pic>
      <p:sp>
        <p:nvSpPr>
          <p:cNvPr id="4" name="TextBox 3">
            <a:extLst>
              <a:ext uri="{FF2B5EF4-FFF2-40B4-BE49-F238E27FC236}">
                <a16:creationId xmlns:a16="http://schemas.microsoft.com/office/drawing/2014/main" id="{7D99F254-45E1-46E8-8B39-D795DE4DF5BB}"/>
              </a:ext>
            </a:extLst>
          </p:cNvPr>
          <p:cNvSpPr txBox="1"/>
          <p:nvPr/>
        </p:nvSpPr>
        <p:spPr>
          <a:xfrm>
            <a:off x="4234651" y="4783406"/>
            <a:ext cx="2877312" cy="646331"/>
          </a:xfrm>
          <a:prstGeom prst="rect">
            <a:avLst/>
          </a:prstGeom>
          <a:noFill/>
        </p:spPr>
        <p:txBody>
          <a:bodyPr wrap="square" rtlCol="0">
            <a:spAutoFit/>
          </a:bodyPr>
          <a:lstStyle/>
          <a:p>
            <a:r>
              <a:rPr lang="en-US" dirty="0"/>
              <a:t>Calibrate here, measurement begins here.</a:t>
            </a:r>
          </a:p>
        </p:txBody>
      </p:sp>
      <p:cxnSp>
        <p:nvCxnSpPr>
          <p:cNvPr id="15" name="Straight Arrow Connector 14">
            <a:extLst>
              <a:ext uri="{FF2B5EF4-FFF2-40B4-BE49-F238E27FC236}">
                <a16:creationId xmlns:a16="http://schemas.microsoft.com/office/drawing/2014/main" id="{138446F3-4C0D-44F6-A1D0-FE64F3F95737}"/>
              </a:ext>
            </a:extLst>
          </p:cNvPr>
          <p:cNvCxnSpPr/>
          <p:nvPr/>
        </p:nvCxnSpPr>
        <p:spPr>
          <a:xfrm flipH="1">
            <a:off x="2813711" y="4468908"/>
            <a:ext cx="475488" cy="1517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E5A574B-DACD-41D7-9613-48D50D30017F}"/>
              </a:ext>
            </a:extLst>
          </p:cNvPr>
          <p:cNvCxnSpPr>
            <a:cxnSpLocks/>
          </p:cNvCxnSpPr>
          <p:nvPr/>
        </p:nvCxnSpPr>
        <p:spPr>
          <a:xfrm>
            <a:off x="3289199" y="4468908"/>
            <a:ext cx="944766" cy="3891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1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 presetClass="exit" presetSubtype="0" fill="hold"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1000"/>
                                        <p:tgtEl>
                                          <p:spTgt spid="5">
                                            <p:txEl>
                                              <p:pRg st="4" end="4"/>
                                            </p:txEl>
                                          </p:spTgt>
                                        </p:tgtEl>
                                      </p:cBhvr>
                                    </p:animEffect>
                                    <p:anim calcmode="lin" valueType="num">
                                      <p:cBhvr>
                                        <p:cTn id="4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animBg="1"/>
      <p:bldP spid="10" grpId="0" animBg="1"/>
      <p:bldP spid="11" grpId="0" animBg="1"/>
      <p:bldP spid="14" grpId="0" animBg="1"/>
      <p:bldP spid="13" grpId="0" animBg="1"/>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68ADF5-1223-4F7C-BC48-EDFCEC38E1E0}"/>
              </a:ext>
            </a:extLst>
          </p:cNvPr>
          <p:cNvSpPr>
            <a:spLocks noGrp="1"/>
          </p:cNvSpPr>
          <p:nvPr>
            <p:ph type="body" sz="quarter" idx="10"/>
          </p:nvPr>
        </p:nvSpPr>
        <p:spPr>
          <a:xfrm>
            <a:off x="609601" y="1245141"/>
            <a:ext cx="6502844" cy="4970128"/>
          </a:xfrm>
        </p:spPr>
        <p:txBody>
          <a:bodyPr/>
          <a:lstStyle/>
          <a:p>
            <a:r>
              <a:rPr lang="en-US" b="1" dirty="0">
                <a:solidFill>
                  <a:srgbClr val="FF0000"/>
                </a:solidFill>
              </a:rPr>
              <a:t>CALIBRATION TIP:</a:t>
            </a:r>
          </a:p>
          <a:p>
            <a:r>
              <a:rPr lang="en-US" dirty="0"/>
              <a:t>Use a test cable in your measurements.</a:t>
            </a:r>
          </a:p>
          <a:p>
            <a:endParaRPr lang="en-US" dirty="0"/>
          </a:p>
          <a:p>
            <a:r>
              <a:rPr lang="en-US" dirty="0"/>
              <a:t>Adding a test cable allows you to extend the test port to reach those hard to get to places.</a:t>
            </a:r>
          </a:p>
          <a:p>
            <a:endParaRPr lang="en-US" dirty="0"/>
          </a:p>
          <a:p>
            <a:r>
              <a:rPr lang="en-US" dirty="0"/>
              <a:t>The addition of a test cable, or changes in the length of the test cable, will affect readings taken in Distance to Fault measurements.  </a:t>
            </a:r>
          </a:p>
          <a:p>
            <a:endParaRPr lang="en-US" dirty="0"/>
          </a:p>
          <a:p>
            <a:r>
              <a:rPr lang="en-US" dirty="0"/>
              <a:t>When using a test cable calibrate to the end of the cable.</a:t>
            </a:r>
          </a:p>
          <a:p>
            <a:r>
              <a:rPr lang="en-US" dirty="0"/>
              <a:t>  </a:t>
            </a:r>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Calibration Tips</a:t>
            </a:r>
          </a:p>
        </p:txBody>
      </p:sp>
      <p:cxnSp>
        <p:nvCxnSpPr>
          <p:cNvPr id="7" name="Straight Connector 6">
            <a:extLst>
              <a:ext uri="{FF2B5EF4-FFF2-40B4-BE49-F238E27FC236}">
                <a16:creationId xmlns:a16="http://schemas.microsoft.com/office/drawing/2014/main" id="{EC654543-D7B9-44BC-A22E-5BF573ADD661}"/>
              </a:ext>
            </a:extLst>
          </p:cNvPr>
          <p:cNvCxnSpPr>
            <a:cxnSpLocks/>
          </p:cNvCxnSpPr>
          <p:nvPr/>
        </p:nvCxnSpPr>
        <p:spPr>
          <a:xfrm>
            <a:off x="7896819" y="2665491"/>
            <a:ext cx="0" cy="757337"/>
          </a:xfrm>
          <a:prstGeom prst="line">
            <a:avLst/>
          </a:prstGeom>
          <a:ln w="508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2BE2C017-301A-44B8-8430-BAFAD619A86A}"/>
              </a:ext>
            </a:extLst>
          </p:cNvPr>
          <p:cNvSpPr/>
          <p:nvPr/>
        </p:nvSpPr>
        <p:spPr>
          <a:xfrm rot="-5400000">
            <a:off x="7896819" y="2408947"/>
            <a:ext cx="549275" cy="549275"/>
          </a:xfrm>
          <a:prstGeom prst="arc">
            <a:avLst/>
          </a:prstGeom>
          <a:ln w="508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C33DE7E1-5D5A-4E4D-85BD-1EE2A8448850}"/>
              </a:ext>
            </a:extLst>
          </p:cNvPr>
          <p:cNvCxnSpPr>
            <a:cxnSpLocks/>
          </p:cNvCxnSpPr>
          <p:nvPr/>
        </p:nvCxnSpPr>
        <p:spPr>
          <a:xfrm>
            <a:off x="8159264" y="2408947"/>
            <a:ext cx="2087569" cy="6398"/>
          </a:xfrm>
          <a:prstGeom prst="line">
            <a:avLst/>
          </a:prstGeom>
          <a:ln w="508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5ECB11-3ED5-4300-A04E-ECD745228B26}"/>
              </a:ext>
            </a:extLst>
          </p:cNvPr>
          <p:cNvSpPr txBox="1"/>
          <p:nvPr/>
        </p:nvSpPr>
        <p:spPr>
          <a:xfrm>
            <a:off x="8871710" y="2879170"/>
            <a:ext cx="1142837" cy="584775"/>
          </a:xfrm>
          <a:prstGeom prst="rect">
            <a:avLst/>
          </a:prstGeom>
          <a:noFill/>
        </p:spPr>
        <p:txBody>
          <a:bodyPr wrap="square" rtlCol="0">
            <a:spAutoFit/>
          </a:bodyPr>
          <a:lstStyle/>
          <a:p>
            <a:r>
              <a:rPr lang="en-US" sz="1600" dirty="0"/>
              <a:t>1.5m RF </a:t>
            </a:r>
            <a:r>
              <a:rPr lang="en-US" sz="1600" b="0" dirty="0"/>
              <a:t>Test Cable</a:t>
            </a:r>
          </a:p>
        </p:txBody>
      </p:sp>
      <p:sp>
        <p:nvSpPr>
          <p:cNvPr id="11" name="Rectangle 10">
            <a:extLst>
              <a:ext uri="{FF2B5EF4-FFF2-40B4-BE49-F238E27FC236}">
                <a16:creationId xmlns:a16="http://schemas.microsoft.com/office/drawing/2014/main" id="{EA072BF7-F806-4389-A414-733079F9B269}"/>
              </a:ext>
            </a:extLst>
          </p:cNvPr>
          <p:cNvSpPr/>
          <p:nvPr/>
        </p:nvSpPr>
        <p:spPr>
          <a:xfrm>
            <a:off x="10259025" y="2346765"/>
            <a:ext cx="137160" cy="13716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2" descr="SK-CAL-MN-C6, 3-in-1 Calibration Standard RF Termination">
            <a:extLst>
              <a:ext uri="{FF2B5EF4-FFF2-40B4-BE49-F238E27FC236}">
                <a16:creationId xmlns:a16="http://schemas.microsoft.com/office/drawing/2014/main" id="{73B1983B-747C-4A2A-9187-A36F34E18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319320" y="2090109"/>
            <a:ext cx="657339" cy="6573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F5CCF43-5CD5-4542-BE33-2C417E6901B2}"/>
              </a:ext>
            </a:extLst>
          </p:cNvPr>
          <p:cNvSpPr/>
          <p:nvPr/>
        </p:nvSpPr>
        <p:spPr>
          <a:xfrm>
            <a:off x="7828239" y="3436021"/>
            <a:ext cx="137160" cy="13716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2" descr="SK-CAL-MN-C6, 3-in-1 Calibration Standard RF Termination">
            <a:extLst>
              <a:ext uri="{FF2B5EF4-FFF2-40B4-BE49-F238E27FC236}">
                <a16:creationId xmlns:a16="http://schemas.microsoft.com/office/drawing/2014/main" id="{C773CB42-2426-47C0-B056-BE006969F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045" y="3015904"/>
            <a:ext cx="657339" cy="6573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99823C4-1F09-4A5E-A20A-2642D878C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951" y="3573181"/>
            <a:ext cx="807526" cy="1554480"/>
          </a:xfrm>
          <a:prstGeom prst="rect">
            <a:avLst/>
          </a:prstGeom>
        </p:spPr>
      </p:pic>
      <p:cxnSp>
        <p:nvCxnSpPr>
          <p:cNvPr id="4" name="Straight Arrow Connector 3">
            <a:extLst>
              <a:ext uri="{FF2B5EF4-FFF2-40B4-BE49-F238E27FC236}">
                <a16:creationId xmlns:a16="http://schemas.microsoft.com/office/drawing/2014/main" id="{B1C1CC20-5DF0-43D4-ADFC-1F2A617A576B}"/>
              </a:ext>
            </a:extLst>
          </p:cNvPr>
          <p:cNvCxnSpPr>
            <a:cxnSpLocks/>
          </p:cNvCxnSpPr>
          <p:nvPr/>
        </p:nvCxnSpPr>
        <p:spPr>
          <a:xfrm flipV="1">
            <a:off x="9230173" y="2497317"/>
            <a:ext cx="0" cy="395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CF8C404-31F0-456B-A990-F5B0A957E8F0}"/>
              </a:ext>
            </a:extLst>
          </p:cNvPr>
          <p:cNvSpPr txBox="1"/>
          <p:nvPr/>
        </p:nvSpPr>
        <p:spPr>
          <a:xfrm>
            <a:off x="10798626" y="2721165"/>
            <a:ext cx="1142837" cy="338554"/>
          </a:xfrm>
          <a:prstGeom prst="rect">
            <a:avLst/>
          </a:prstGeom>
          <a:noFill/>
        </p:spPr>
        <p:txBody>
          <a:bodyPr wrap="square" rtlCol="0">
            <a:spAutoFit/>
          </a:bodyPr>
          <a:lstStyle/>
          <a:p>
            <a:r>
              <a:rPr lang="en-US" sz="1600" dirty="0"/>
              <a:t>Cal combo</a:t>
            </a:r>
            <a:endParaRPr lang="en-US" sz="1600" b="0" dirty="0"/>
          </a:p>
        </p:txBody>
      </p:sp>
      <p:sp>
        <p:nvSpPr>
          <p:cNvPr id="19" name="TextBox 18">
            <a:extLst>
              <a:ext uri="{FF2B5EF4-FFF2-40B4-BE49-F238E27FC236}">
                <a16:creationId xmlns:a16="http://schemas.microsoft.com/office/drawing/2014/main" id="{A2FF6B7A-3B78-4E13-AEA8-C7D2F549047A}"/>
              </a:ext>
            </a:extLst>
          </p:cNvPr>
          <p:cNvSpPr txBox="1"/>
          <p:nvPr/>
        </p:nvSpPr>
        <p:spPr>
          <a:xfrm>
            <a:off x="8360684" y="1161565"/>
            <a:ext cx="1641622" cy="923330"/>
          </a:xfrm>
          <a:prstGeom prst="rect">
            <a:avLst/>
          </a:prstGeom>
          <a:noFill/>
        </p:spPr>
        <p:txBody>
          <a:bodyPr wrap="square" rtlCol="0">
            <a:spAutoFit/>
          </a:bodyPr>
          <a:lstStyle/>
          <a:p>
            <a:r>
              <a:rPr lang="en-US" dirty="0"/>
              <a:t>Calibrate here, measurement begins here.</a:t>
            </a:r>
          </a:p>
        </p:txBody>
      </p:sp>
      <p:cxnSp>
        <p:nvCxnSpPr>
          <p:cNvPr id="6" name="Straight Arrow Connector 5">
            <a:extLst>
              <a:ext uri="{FF2B5EF4-FFF2-40B4-BE49-F238E27FC236}">
                <a16:creationId xmlns:a16="http://schemas.microsoft.com/office/drawing/2014/main" id="{2D15932C-3781-4A6A-8D1D-453EA0AB0304}"/>
              </a:ext>
            </a:extLst>
          </p:cNvPr>
          <p:cNvCxnSpPr/>
          <p:nvPr/>
        </p:nvCxnSpPr>
        <p:spPr>
          <a:xfrm>
            <a:off x="9715441" y="1907738"/>
            <a:ext cx="573731" cy="3313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4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5" presetID="10" presetClass="exit" presetSubtype="0" fill="hold"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42"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fade">
                                      <p:cBhvr>
                                        <p:cTn id="79" dur="1000"/>
                                        <p:tgtEl>
                                          <p:spTgt spid="5">
                                            <p:txEl>
                                              <p:pRg st="5" end="5"/>
                                            </p:txEl>
                                          </p:spTgt>
                                        </p:tgtEl>
                                      </p:cBhvr>
                                    </p:animEffect>
                                    <p:anim calcmode="lin" valueType="num">
                                      <p:cBhvr>
                                        <p:cTn id="8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8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
                                            <p:txEl>
                                              <p:pRg st="7" end="7"/>
                                            </p:txEl>
                                          </p:spTgt>
                                        </p:tgtEl>
                                        <p:attrNameLst>
                                          <p:attrName>style.visibility</p:attrName>
                                        </p:attrNameLst>
                                      </p:cBhvr>
                                      <p:to>
                                        <p:strVal val="visible"/>
                                      </p:to>
                                    </p:set>
                                    <p:animEffect transition="in" filter="fade">
                                      <p:cBhvr>
                                        <p:cTn id="86" dur="1000"/>
                                        <p:tgtEl>
                                          <p:spTgt spid="5">
                                            <p:txEl>
                                              <p:pRg st="7" end="7"/>
                                            </p:txEl>
                                          </p:spTgt>
                                        </p:tgtEl>
                                      </p:cBhvr>
                                    </p:animEffect>
                                    <p:anim calcmode="lin" valueType="num">
                                      <p:cBhvr>
                                        <p:cTn id="8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8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89" presetID="16" presetClass="entr" presetSubtype="21" fill="hold" nodeType="withEffect">
                                  <p:stCondLst>
                                    <p:cond delay="0"/>
                                  </p:stCondLst>
                                  <p:childTnLst>
                                    <p:set>
                                      <p:cBhvr>
                                        <p:cTn id="90" dur="1" fill="hold">
                                          <p:stCondLst>
                                            <p:cond delay="0"/>
                                          </p:stCondLst>
                                        </p:cTn>
                                        <p:tgtEl>
                                          <p:spTgt spid="19">
                                            <p:txEl>
                                              <p:pRg st="0" end="0"/>
                                            </p:txEl>
                                          </p:spTgt>
                                        </p:tgtEl>
                                        <p:attrNameLst>
                                          <p:attrName>style.visibility</p:attrName>
                                        </p:attrNameLst>
                                      </p:cBhvr>
                                      <p:to>
                                        <p:strVal val="visible"/>
                                      </p:to>
                                    </p:set>
                                    <p:animEffect transition="in" filter="barn(inVertical)">
                                      <p:cBhvr>
                                        <p:cTn id="91" dur="500"/>
                                        <p:tgtEl>
                                          <p:spTgt spid="19">
                                            <p:txEl>
                                              <p:pRg st="0" end="0"/>
                                            </p:txEl>
                                          </p:spTgt>
                                        </p:tgtEl>
                                      </p:cBhvr>
                                    </p:animEffect>
                                  </p:childTnLst>
                                </p:cTn>
                              </p:par>
                              <p:par>
                                <p:cTn id="92" presetID="42" presetClass="entr" presetSubtype="0" fill="hold" nodeType="with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par>
                                <p:cTn id="101" presetID="42"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1000"/>
                                        <p:tgtEl>
                                          <p:spTgt spid="16"/>
                                        </p:tgtEl>
                                      </p:cBhvr>
                                    </p:animEffect>
                                    <p:anim calcmode="lin" valueType="num">
                                      <p:cBhvr>
                                        <p:cTn id="104" dur="1000" fill="hold"/>
                                        <p:tgtEl>
                                          <p:spTgt spid="16"/>
                                        </p:tgtEl>
                                        <p:attrNameLst>
                                          <p:attrName>ppt_x</p:attrName>
                                        </p:attrNameLst>
                                      </p:cBhvr>
                                      <p:tavLst>
                                        <p:tav tm="0">
                                          <p:val>
                                            <p:strVal val="#ppt_x"/>
                                          </p:val>
                                        </p:tav>
                                        <p:tav tm="100000">
                                          <p:val>
                                            <p:strVal val="#ppt_x"/>
                                          </p:val>
                                        </p:tav>
                                      </p:tavLst>
                                    </p:anim>
                                    <p:anim calcmode="lin" valueType="num">
                                      <p:cBhvr>
                                        <p:cTn id="105" dur="1000" fill="hold"/>
                                        <p:tgtEl>
                                          <p:spTgt spid="16"/>
                                        </p:tgtEl>
                                        <p:attrNameLst>
                                          <p:attrName>ppt_y</p:attrName>
                                        </p:attrNameLst>
                                      </p:cBhvr>
                                      <p:tavLst>
                                        <p:tav tm="0">
                                          <p:val>
                                            <p:strVal val="#ppt_y+.1"/>
                                          </p:val>
                                        </p:tav>
                                        <p:tav tm="100000">
                                          <p:val>
                                            <p:strVal val="#ppt_y"/>
                                          </p:val>
                                        </p:tav>
                                      </p:tavLst>
                                    </p:anim>
                                  </p:childTnLst>
                                </p:cTn>
                              </p:par>
                              <p:par>
                                <p:cTn id="106" presetID="1" presetClass="exit" presetSubtype="0" fill="hold" grpId="0" nodeType="withEffect">
                                  <p:stCondLst>
                                    <p:cond delay="0"/>
                                  </p:stCondLst>
                                  <p:childTnLst>
                                    <p:set>
                                      <p:cBhvr>
                                        <p:cTn id="107" dur="1" fill="hold">
                                          <p:stCondLst>
                                            <p:cond delay="0"/>
                                          </p:stCondLst>
                                        </p:cTn>
                                        <p:tgtEl>
                                          <p:spTgt spid="19">
                                            <p:txEl>
                                              <p:pRg st="0" end="0"/>
                                            </p:txEl>
                                          </p:spTgt>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10" grpId="0"/>
      <p:bldP spid="11" grpId="0" animBg="1"/>
      <p:bldP spid="15" grpId="0" animBg="1"/>
      <p:bldP spid="16" grpId="0"/>
      <p:bldP spid="19"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68ADF5-1223-4F7C-BC48-EDFCEC38E1E0}"/>
              </a:ext>
            </a:extLst>
          </p:cNvPr>
          <p:cNvSpPr>
            <a:spLocks noGrp="1"/>
          </p:cNvSpPr>
          <p:nvPr>
            <p:ph type="body" sz="quarter" idx="10"/>
          </p:nvPr>
        </p:nvSpPr>
        <p:spPr/>
        <p:txBody>
          <a:bodyPr/>
          <a:lstStyle/>
          <a:p>
            <a:pPr marL="457200" indent="-457200">
              <a:buFont typeface="+mj-lt"/>
              <a:buAutoNum type="arabicPeriod"/>
            </a:pPr>
            <a:r>
              <a:rPr lang="en-US" dirty="0"/>
              <a:t>Changes in the frequency range entered will impact the </a:t>
            </a:r>
            <a:r>
              <a:rPr lang="en-US" dirty="0" err="1"/>
              <a:t>cal</a:t>
            </a:r>
            <a:r>
              <a:rPr lang="en-US" dirty="0"/>
              <a:t>, turning off the “Cor ON” indication. </a:t>
            </a:r>
          </a:p>
          <a:p>
            <a:pPr marL="457200" indent="-457200">
              <a:buFont typeface="+mj-lt"/>
              <a:buAutoNum type="arabicPeriod"/>
            </a:pPr>
            <a:endParaRPr lang="en-US" dirty="0"/>
          </a:p>
          <a:p>
            <a:pPr marL="457200" indent="-457200">
              <a:buFont typeface="+mj-lt"/>
              <a:buAutoNum type="arabicPeriod"/>
            </a:pPr>
            <a:r>
              <a:rPr lang="en-US" dirty="0"/>
              <a:t>Prior to performing a Measure/Match, Cable Loss or Distance to Fault sweep, it is very important to Calibrate the unit using a Precision Cal Combo.</a:t>
            </a:r>
          </a:p>
          <a:p>
            <a:pPr marL="457200" indent="-457200">
              <a:buFont typeface="+mj-lt"/>
              <a:buAutoNum type="arabicPeriod"/>
            </a:pPr>
            <a:endParaRPr lang="en-US" dirty="0"/>
          </a:p>
          <a:p>
            <a:pPr marL="457200" indent="-457200">
              <a:buFont typeface="+mj-lt"/>
              <a:buAutoNum type="arabicPeriod"/>
            </a:pPr>
            <a:r>
              <a:rPr lang="en-US" dirty="0"/>
              <a:t>The Cal Combo is a precision piece of equipment and must be handled with care.</a:t>
            </a:r>
          </a:p>
          <a:p>
            <a:pPr marL="457200" indent="-457200">
              <a:buFont typeface="+mj-lt"/>
              <a:buAutoNum type="arabicPeriod"/>
            </a:pPr>
            <a:endParaRPr lang="en-US" dirty="0"/>
          </a:p>
          <a:p>
            <a:pPr marL="457200" indent="-457200">
              <a:buFont typeface="+mj-lt"/>
              <a:buAutoNum type="arabicPeriod"/>
            </a:pPr>
            <a:r>
              <a:rPr lang="en-US" dirty="0"/>
              <a:t>If it is dropped, the connectors could be deformed and not connectable to the analyzer, or the internal resistor could be broken, making the device unusable.</a:t>
            </a:r>
          </a:p>
          <a:p>
            <a:pPr marL="457200" indent="-457200">
              <a:buFont typeface="+mj-lt"/>
              <a:buAutoNum type="arabicPeriod"/>
            </a:pPr>
            <a:endParaRPr lang="en-US" dirty="0"/>
          </a:p>
          <a:p>
            <a:pPr marL="457200" indent="-457200">
              <a:buFont typeface="+mj-lt"/>
              <a:buAutoNum type="arabicPeriod"/>
            </a:pPr>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Important To Remember</a:t>
            </a:r>
          </a:p>
        </p:txBody>
      </p:sp>
    </p:spTree>
    <p:extLst>
      <p:ext uri="{BB962C8B-B14F-4D97-AF65-F5344CB8AC3E}">
        <p14:creationId xmlns:p14="http://schemas.microsoft.com/office/powerpoint/2010/main" val="40660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CA6B9D-A144-4210-9A5E-C41426B440C6}"/>
              </a:ext>
            </a:extLst>
          </p:cNvPr>
          <p:cNvSpPr>
            <a:spLocks noGrp="1"/>
          </p:cNvSpPr>
          <p:nvPr>
            <p:ph type="body" sz="quarter" idx="11"/>
          </p:nvPr>
        </p:nvSpPr>
        <p:spPr/>
        <p:txBody>
          <a:bodyPr/>
          <a:lstStyle/>
          <a:p>
            <a:r>
              <a:rPr lang="en-US" dirty="0"/>
              <a:t>Recap</a:t>
            </a:r>
          </a:p>
        </p:txBody>
      </p:sp>
      <p:sp>
        <p:nvSpPr>
          <p:cNvPr id="7" name="Rectangle 6">
            <a:extLst>
              <a:ext uri="{FF2B5EF4-FFF2-40B4-BE49-F238E27FC236}">
                <a16:creationId xmlns:a16="http://schemas.microsoft.com/office/drawing/2014/main" id="{5D39CF53-19F5-483F-A483-420751DF4E35}"/>
              </a:ext>
            </a:extLst>
          </p:cNvPr>
          <p:cNvSpPr/>
          <p:nvPr/>
        </p:nvSpPr>
        <p:spPr>
          <a:xfrm>
            <a:off x="362487" y="1363385"/>
            <a:ext cx="6096000" cy="1938992"/>
          </a:xfrm>
          <a:prstGeom prst="rect">
            <a:avLst/>
          </a:prstGeom>
        </p:spPr>
        <p:txBody>
          <a:bodyPr>
            <a:spAutoFit/>
          </a:bodyPr>
          <a:lstStyle/>
          <a:p>
            <a:r>
              <a:rPr lang="en-US" sz="2400" dirty="0">
                <a:ea typeface="Calibri" panose="020F0502020204030204" pitchFamily="34" charset="0"/>
              </a:rPr>
              <a:t>We discussed </a:t>
            </a:r>
          </a:p>
          <a:p>
            <a:pPr marL="342900" indent="-342900">
              <a:buFont typeface="Arial" panose="020B0604020202020204" pitchFamily="34" charset="0"/>
              <a:buChar char="•"/>
            </a:pPr>
            <a:r>
              <a:rPr lang="en-US" sz="2400" dirty="0">
                <a:ea typeface="Calibri" panose="020F0502020204030204" pitchFamily="34" charset="0"/>
              </a:rPr>
              <a:t>Cable and Antenna basics</a:t>
            </a:r>
          </a:p>
          <a:p>
            <a:pPr marL="342900" indent="-342900">
              <a:buFont typeface="Arial" panose="020B0604020202020204" pitchFamily="34" charset="0"/>
              <a:buChar char="•"/>
            </a:pPr>
            <a:r>
              <a:rPr lang="en-US" sz="2400" dirty="0">
                <a:ea typeface="Calibri" panose="020F0502020204030204" pitchFamily="34" charset="0"/>
              </a:rPr>
              <a:t>Key measurements</a:t>
            </a:r>
          </a:p>
          <a:p>
            <a:pPr marL="342900" indent="-342900">
              <a:buFont typeface="Arial" panose="020B0604020202020204" pitchFamily="34" charset="0"/>
              <a:buChar char="•"/>
            </a:pPr>
            <a:r>
              <a:rPr lang="en-US" sz="2400" dirty="0">
                <a:ea typeface="Calibri" panose="020F0502020204030204" pitchFamily="34" charset="0"/>
              </a:rPr>
              <a:t>Key measurement examples</a:t>
            </a:r>
          </a:p>
          <a:p>
            <a:pPr marL="342900" indent="-342900">
              <a:buFont typeface="Arial" panose="020B0604020202020204" pitchFamily="34" charset="0"/>
              <a:buChar char="•"/>
            </a:pPr>
            <a:r>
              <a:rPr lang="en-US" sz="2400" dirty="0">
                <a:ea typeface="Calibri" panose="020F0502020204030204" pitchFamily="34" charset="0"/>
              </a:rPr>
              <a:t>Importance of Calibration</a:t>
            </a:r>
          </a:p>
        </p:txBody>
      </p:sp>
    </p:spTree>
    <p:extLst>
      <p:ext uri="{BB962C8B-B14F-4D97-AF65-F5344CB8AC3E}">
        <p14:creationId xmlns:p14="http://schemas.microsoft.com/office/powerpoint/2010/main" val="234855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4FD9FEB-D070-481E-8ACA-101D80CE7BEE}"/>
              </a:ext>
            </a:extLst>
          </p:cNvPr>
          <p:cNvSpPr txBox="1"/>
          <p:nvPr/>
        </p:nvSpPr>
        <p:spPr>
          <a:xfrm>
            <a:off x="827903" y="593124"/>
            <a:ext cx="10824519"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more information please contact:</a:t>
            </a:r>
            <a:endParaRPr kumimoji="0" lang="en-US" sz="2000" b="0" i="0" u="none" strike="noStrike" kern="1200" cap="none" spc="0" normalizeH="0" baseline="0" noProof="0" dirty="0">
              <a:ln>
                <a:noFill/>
              </a:ln>
              <a:solidFill>
                <a:prstClr val="black"/>
              </a:solidFill>
              <a:effectLst/>
              <a:uLnTx/>
              <a:uFillTx/>
              <a:latin typeface="Calibri"/>
              <a:ea typeface="+mn-ea"/>
              <a:cs typeface="+mn-cs"/>
              <a:hlinkClick r:id="rId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hlinkClick r:id="rId3"/>
              </a:rPr>
              <a:t>sales@birdrf.com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technical support &amp; questions, please contact:</a:t>
            </a:r>
            <a:endParaRPr kumimoji="0" lang="en-US" sz="2000" b="0" i="0" u="none" strike="noStrike" kern="1200" cap="none" spc="0" normalizeH="0" baseline="0" noProof="0" dirty="0">
              <a:ln>
                <a:noFill/>
              </a:ln>
              <a:solidFill>
                <a:prstClr val="black"/>
              </a:solidFill>
              <a:effectLst/>
              <a:uLnTx/>
              <a:uFillTx/>
              <a:latin typeface="Calibri"/>
              <a:ea typeface="+mn-ea"/>
              <a:cs typeface="+mn-cs"/>
              <a:hlinkClick r:id="rId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hlinkClick r:id="rId4"/>
              </a:rPr>
              <a:t>AppEngineering@birdrf.com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275223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CC133B-F365-4633-BB54-0803CD3FBEBB}"/>
              </a:ext>
            </a:extLst>
          </p:cNvPr>
          <p:cNvSpPr>
            <a:spLocks noGrp="1"/>
          </p:cNvSpPr>
          <p:nvPr>
            <p:ph type="body" sz="quarter" idx="11"/>
          </p:nvPr>
        </p:nvSpPr>
        <p:spPr/>
        <p:txBody>
          <a:bodyPr/>
          <a:lstStyle/>
          <a:p>
            <a:r>
              <a:rPr lang="en-US" dirty="0"/>
              <a:t>What is changing?</a:t>
            </a:r>
          </a:p>
        </p:txBody>
      </p:sp>
      <p:sp>
        <p:nvSpPr>
          <p:cNvPr id="6" name="Content Placeholder 2">
            <a:extLst>
              <a:ext uri="{FF2B5EF4-FFF2-40B4-BE49-F238E27FC236}">
                <a16:creationId xmlns:a16="http://schemas.microsoft.com/office/drawing/2014/main" id="{1FDC452B-81DF-4184-975C-3570E874BC36}"/>
              </a:ext>
            </a:extLst>
          </p:cNvPr>
          <p:cNvSpPr txBox="1">
            <a:spLocks/>
          </p:cNvSpPr>
          <p:nvPr/>
        </p:nvSpPr>
        <p:spPr bwMode="auto">
          <a:xfrm>
            <a:off x="100462" y="1143000"/>
            <a:ext cx="109728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Over the last 20+ yrs., the use of Radio Frequency Energy as a communication medium has exploded.  </a:t>
            </a:r>
          </a:p>
          <a:p>
            <a:pPr marR="0" lvl="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  Digitally encoded signals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                                       equipment is causing the radio spectrum to become congested.</a:t>
            </a:r>
          </a:p>
          <a:p>
            <a:pPr marL="457200" lvl="0" indent="-457200">
              <a:buFont typeface="Arial" panose="020B0604020202020204" pitchFamily="34" charset="0"/>
              <a:buChar char="•"/>
              <a:defRPr/>
            </a:pPr>
            <a:r>
              <a:rPr lang="en-US" altLang="en-US" dirty="0">
                <a:solidFill>
                  <a:sysClr val="windowText" lastClr="000000"/>
                </a:solidFill>
              </a:rPr>
              <a:t>Frequency re-use in the broadcast television and radio bands has opened up more  possibilities.    </a:t>
            </a:r>
          </a:p>
          <a:p>
            <a:pPr marL="0" lvl="0" indent="0">
              <a:buFont typeface="Arial" panose="020B0604020202020204" pitchFamily="34" charset="0"/>
              <a:buChar char="•"/>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     Unlicensed products from toys to home</a:t>
            </a:r>
            <a:b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       networking systems has exploded.  </a:t>
            </a:r>
          </a:p>
        </p:txBody>
      </p:sp>
      <p:pic>
        <p:nvPicPr>
          <p:cNvPr id="7" name="Picture 8" descr="congestion">
            <a:extLst>
              <a:ext uri="{FF2B5EF4-FFF2-40B4-BE49-F238E27FC236}">
                <a16:creationId xmlns:a16="http://schemas.microsoft.com/office/drawing/2014/main" id="{C8C9750E-0D03-48CA-97A0-4D80A205C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668" y="3336429"/>
            <a:ext cx="4694238" cy="3114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0" descr="Image result for radio frequency in toys">
            <a:extLst>
              <a:ext uri="{FF2B5EF4-FFF2-40B4-BE49-F238E27FC236}">
                <a16:creationId xmlns:a16="http://schemas.microsoft.com/office/drawing/2014/main" id="{52AC3EC0-5780-43C6-BFBD-6AE170A583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772425" y="4542629"/>
            <a:ext cx="2143125" cy="192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Image result for remote control toys">
            <a:extLst>
              <a:ext uri="{FF2B5EF4-FFF2-40B4-BE49-F238E27FC236}">
                <a16:creationId xmlns:a16="http://schemas.microsoft.com/office/drawing/2014/main" id="{525B5880-386C-435C-B36F-272ACBA45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333" y="4433587"/>
            <a:ext cx="21431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Image result for smart plug">
            <a:extLst>
              <a:ext uri="{FF2B5EF4-FFF2-40B4-BE49-F238E27FC236}">
                <a16:creationId xmlns:a16="http://schemas.microsoft.com/office/drawing/2014/main" id="{D732249E-A7BA-4117-9177-BCF5F8E63D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289" r="23470"/>
          <a:stretch>
            <a:fillRect/>
          </a:stretch>
        </p:blipFill>
        <p:spPr bwMode="auto">
          <a:xfrm>
            <a:off x="322262" y="4672483"/>
            <a:ext cx="84931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13BAD52-144B-4F27-955F-4A12E464BBC1}"/>
              </a:ext>
            </a:extLst>
          </p:cNvPr>
          <p:cNvSpPr txBox="1"/>
          <p:nvPr/>
        </p:nvSpPr>
        <p:spPr>
          <a:xfrm>
            <a:off x="3724881" y="1942113"/>
            <a:ext cx="83423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WiFi</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CE3EF7B2-150E-482E-A87E-C4E5B065591D}"/>
              </a:ext>
            </a:extLst>
          </p:cNvPr>
          <p:cNvSpPr txBox="1"/>
          <p:nvPr/>
        </p:nvSpPr>
        <p:spPr>
          <a:xfrm>
            <a:off x="5340303" y="1942112"/>
            <a:ext cx="154536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Bluetooth,</a:t>
            </a:r>
          </a:p>
        </p:txBody>
      </p:sp>
      <p:sp>
        <p:nvSpPr>
          <p:cNvPr id="13" name="TextBox 12">
            <a:extLst>
              <a:ext uri="{FF2B5EF4-FFF2-40B4-BE49-F238E27FC236}">
                <a16:creationId xmlns:a16="http://schemas.microsoft.com/office/drawing/2014/main" id="{1A6F655A-7A54-40EB-8F9D-2C0C139FAB05}"/>
              </a:ext>
            </a:extLst>
          </p:cNvPr>
          <p:cNvSpPr txBox="1"/>
          <p:nvPr/>
        </p:nvSpPr>
        <p:spPr>
          <a:xfrm>
            <a:off x="4418131" y="1942113"/>
            <a:ext cx="109757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TDMA,</a:t>
            </a:r>
          </a:p>
        </p:txBody>
      </p:sp>
      <p:sp>
        <p:nvSpPr>
          <p:cNvPr id="14" name="TextBox 13">
            <a:extLst>
              <a:ext uri="{FF2B5EF4-FFF2-40B4-BE49-F238E27FC236}">
                <a16:creationId xmlns:a16="http://schemas.microsoft.com/office/drawing/2014/main" id="{ADC6E321-117F-4BE0-9597-7B1AB668FBC9}"/>
              </a:ext>
            </a:extLst>
          </p:cNvPr>
          <p:cNvSpPr txBox="1"/>
          <p:nvPr/>
        </p:nvSpPr>
        <p:spPr>
          <a:xfrm>
            <a:off x="6731458" y="1962749"/>
            <a:ext cx="146708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Digital TV,</a:t>
            </a:r>
          </a:p>
        </p:txBody>
      </p:sp>
      <p:sp>
        <p:nvSpPr>
          <p:cNvPr id="15" name="TextBox 14">
            <a:extLst>
              <a:ext uri="{FF2B5EF4-FFF2-40B4-BE49-F238E27FC236}">
                <a16:creationId xmlns:a16="http://schemas.microsoft.com/office/drawing/2014/main" id="{9DD418C2-EE12-449B-9EA5-631F064E3F26}"/>
              </a:ext>
            </a:extLst>
          </p:cNvPr>
          <p:cNvSpPr txBox="1"/>
          <p:nvPr/>
        </p:nvSpPr>
        <p:spPr>
          <a:xfrm>
            <a:off x="1104110" y="2402193"/>
            <a:ext cx="67987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4G,</a:t>
            </a:r>
          </a:p>
        </p:txBody>
      </p:sp>
      <p:sp>
        <p:nvSpPr>
          <p:cNvPr id="16" name="TextBox 15">
            <a:extLst>
              <a:ext uri="{FF2B5EF4-FFF2-40B4-BE49-F238E27FC236}">
                <a16:creationId xmlns:a16="http://schemas.microsoft.com/office/drawing/2014/main" id="{85C2DCAB-41C3-4B03-A3D1-284B0F80EC23}"/>
              </a:ext>
            </a:extLst>
          </p:cNvPr>
          <p:cNvSpPr txBox="1"/>
          <p:nvPr/>
        </p:nvSpPr>
        <p:spPr>
          <a:xfrm>
            <a:off x="563770" y="2403764"/>
            <a:ext cx="61629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3G,</a:t>
            </a:r>
          </a:p>
        </p:txBody>
      </p:sp>
      <p:sp>
        <p:nvSpPr>
          <p:cNvPr id="17" name="TextBox 16">
            <a:extLst>
              <a:ext uri="{FF2B5EF4-FFF2-40B4-BE49-F238E27FC236}">
                <a16:creationId xmlns:a16="http://schemas.microsoft.com/office/drawing/2014/main" id="{67983B4A-28ED-4CCE-A8F8-1DAC321D1AA6}"/>
              </a:ext>
            </a:extLst>
          </p:cNvPr>
          <p:cNvSpPr txBox="1"/>
          <p:nvPr/>
        </p:nvSpPr>
        <p:spPr>
          <a:xfrm>
            <a:off x="10272250" y="1972875"/>
            <a:ext cx="7723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GPS,</a:t>
            </a:r>
          </a:p>
        </p:txBody>
      </p:sp>
      <p:sp>
        <p:nvSpPr>
          <p:cNvPr id="18" name="TextBox 17">
            <a:extLst>
              <a:ext uri="{FF2B5EF4-FFF2-40B4-BE49-F238E27FC236}">
                <a16:creationId xmlns:a16="http://schemas.microsoft.com/office/drawing/2014/main" id="{A63F2D8C-A8FD-4B1E-B620-C72414A32923}"/>
              </a:ext>
            </a:extLst>
          </p:cNvPr>
          <p:cNvSpPr txBox="1"/>
          <p:nvPr/>
        </p:nvSpPr>
        <p:spPr>
          <a:xfrm>
            <a:off x="8066803" y="1972876"/>
            <a:ext cx="228523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Digital FM Radio,</a:t>
            </a:r>
          </a:p>
        </p:txBody>
      </p:sp>
      <p:sp>
        <p:nvSpPr>
          <p:cNvPr id="19" name="TextBox 18">
            <a:extLst>
              <a:ext uri="{FF2B5EF4-FFF2-40B4-BE49-F238E27FC236}">
                <a16:creationId xmlns:a16="http://schemas.microsoft.com/office/drawing/2014/main" id="{403BC5A6-E1B2-434F-9EDE-0ABF24DF987B}"/>
              </a:ext>
            </a:extLst>
          </p:cNvPr>
          <p:cNvSpPr txBox="1"/>
          <p:nvPr/>
        </p:nvSpPr>
        <p:spPr>
          <a:xfrm>
            <a:off x="2268380" y="2395037"/>
            <a:ext cx="57560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5G</a:t>
            </a:r>
          </a:p>
        </p:txBody>
      </p:sp>
      <p:sp>
        <p:nvSpPr>
          <p:cNvPr id="20" name="TextBox 19">
            <a:extLst>
              <a:ext uri="{FF2B5EF4-FFF2-40B4-BE49-F238E27FC236}">
                <a16:creationId xmlns:a16="http://schemas.microsoft.com/office/drawing/2014/main" id="{2DEDA133-8CEF-4AAB-975A-ADE12B9B50B2}"/>
              </a:ext>
            </a:extLst>
          </p:cNvPr>
          <p:cNvSpPr txBox="1"/>
          <p:nvPr/>
        </p:nvSpPr>
        <p:spPr>
          <a:xfrm>
            <a:off x="1668393" y="2395037"/>
            <a:ext cx="67987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and </a:t>
            </a:r>
          </a:p>
        </p:txBody>
      </p:sp>
    </p:spTree>
    <p:extLst>
      <p:ext uri="{BB962C8B-B14F-4D97-AF65-F5344CB8AC3E}">
        <p14:creationId xmlns:p14="http://schemas.microsoft.com/office/powerpoint/2010/main" val="17037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18"/>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15"/>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20"/>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grpId="0" nodeType="afterEffect">
                                  <p:stCondLst>
                                    <p:cond delay="500"/>
                                  </p:stCondLst>
                                  <p:childTnLst>
                                    <p:set>
                                      <p:cBhvr>
                                        <p:cTn id="46" dur="1" fill="hold">
                                          <p:stCondLst>
                                            <p:cond delay="0"/>
                                          </p:stCondLst>
                                        </p:cTn>
                                        <p:tgtEl>
                                          <p:spTgt spid="19"/>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500"/>
                                  </p:stCondLst>
                                  <p:childTnLst>
                                    <p:set>
                                      <p:cBhvr>
                                        <p:cTn id="4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500"/>
                                  </p:stCondLst>
                                  <p:childTnLst>
                                    <p:set>
                                      <p:cBhvr>
                                        <p:cTn id="5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fade">
                                      <p:cBhvr>
                                        <p:cTn id="58" dur="1000"/>
                                        <p:tgtEl>
                                          <p:spTgt spid="6">
                                            <p:txEl>
                                              <p:pRg st="4" end="4"/>
                                            </p:txEl>
                                          </p:spTgt>
                                        </p:tgtEl>
                                      </p:cBhvr>
                                    </p:animEffect>
                                    <p:anim calcmode="lin" valueType="num">
                                      <p:cBhvr>
                                        <p:cTn id="5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42" presetClass="entr" presetSubtype="0"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42" presetClass="entr" presetSubtype="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42" presetClass="entr" presetSubtype="0"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anim calcmode="lin" valueType="num">
                                      <p:cBhvr>
                                        <p:cTn id="77" dur="1000" fill="hold"/>
                                        <p:tgtEl>
                                          <p:spTgt spid="9"/>
                                        </p:tgtEl>
                                        <p:attrNameLst>
                                          <p:attrName>ppt_x</p:attrName>
                                        </p:attrNameLst>
                                      </p:cBhvr>
                                      <p:tavLst>
                                        <p:tav tm="0">
                                          <p:val>
                                            <p:strVal val="#ppt_x"/>
                                          </p:val>
                                        </p:tav>
                                        <p:tav tm="100000">
                                          <p:val>
                                            <p:strVal val="#ppt_x"/>
                                          </p:val>
                                        </p:tav>
                                      </p:tavLst>
                                    </p:anim>
                                    <p:anim calcmode="lin" valueType="num">
                                      <p:cBhvr>
                                        <p:cTn id="7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p:bldP spid="12" grpId="0"/>
      <p:bldP spid="13" grpId="0"/>
      <p:bldP spid="14" grpId="0"/>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95B0E5-583E-459C-9A6B-0B5B71639013}"/>
              </a:ext>
            </a:extLst>
          </p:cNvPr>
          <p:cNvSpPr>
            <a:spLocks noGrp="1"/>
          </p:cNvSpPr>
          <p:nvPr>
            <p:ph type="body" sz="quarter" idx="10"/>
          </p:nvPr>
        </p:nvSpPr>
        <p:spPr>
          <a:xfrm>
            <a:off x="609601" y="1245141"/>
            <a:ext cx="6351638" cy="4970128"/>
          </a:xfrm>
        </p:spPr>
        <p:txBody>
          <a:bodyPr/>
          <a:lstStyle/>
          <a:p>
            <a:r>
              <a:rPr lang="en-US" altLang="en-US" dirty="0"/>
              <a:t>All of these systems have put more pressure on the RF technician to be able to:</a:t>
            </a:r>
          </a:p>
          <a:p>
            <a:endParaRPr lang="en-US" altLang="en-US" dirty="0"/>
          </a:p>
          <a:p>
            <a:pPr marL="342900" indent="-117475">
              <a:buFont typeface="Arial" panose="020B0604020202020204" pitchFamily="34" charset="0"/>
              <a:buChar char="•"/>
            </a:pPr>
            <a:r>
              <a:rPr lang="en-US" altLang="en-US" b="1" dirty="0"/>
              <a:t>Spot</a:t>
            </a:r>
            <a:r>
              <a:rPr lang="en-US" altLang="en-US" dirty="0"/>
              <a:t> potential interference problems.</a:t>
            </a:r>
          </a:p>
          <a:p>
            <a:pPr marL="342900" indent="-117475">
              <a:buFont typeface="Arial" panose="020B0604020202020204" pitchFamily="34" charset="0"/>
              <a:buChar char="•"/>
            </a:pPr>
            <a:r>
              <a:rPr lang="en-US" altLang="en-US" b="1" dirty="0"/>
              <a:t>Maintain</a:t>
            </a:r>
            <a:r>
              <a:rPr lang="en-US" altLang="en-US" dirty="0"/>
              <a:t> systems that operate to  expected standards.</a:t>
            </a:r>
          </a:p>
          <a:p>
            <a:pPr marL="342900" indent="-117475">
              <a:buFont typeface="Arial" panose="020B0604020202020204" pitchFamily="34" charset="0"/>
              <a:buChar char="•"/>
            </a:pPr>
            <a:r>
              <a:rPr lang="en-US" altLang="en-US" b="1" dirty="0"/>
              <a:t>Avoid </a:t>
            </a:r>
            <a:r>
              <a:rPr lang="en-US" altLang="en-US" dirty="0"/>
              <a:t>causing interference to other services</a:t>
            </a:r>
          </a:p>
          <a:p>
            <a:endParaRPr lang="en-US" altLang="en-US" dirty="0"/>
          </a:p>
          <a:p>
            <a:endParaRPr lang="en-US" altLang="en-US" dirty="0"/>
          </a:p>
          <a:p>
            <a:r>
              <a:rPr lang="en-US" dirty="0"/>
              <a:t> </a:t>
            </a:r>
          </a:p>
        </p:txBody>
      </p:sp>
      <p:sp>
        <p:nvSpPr>
          <p:cNvPr id="2" name="Text Placeholder 1">
            <a:extLst>
              <a:ext uri="{FF2B5EF4-FFF2-40B4-BE49-F238E27FC236}">
                <a16:creationId xmlns:a16="http://schemas.microsoft.com/office/drawing/2014/main" id="{F9616EE5-00A4-4C6D-BCCC-6ED02B024B43}"/>
              </a:ext>
            </a:extLst>
          </p:cNvPr>
          <p:cNvSpPr>
            <a:spLocks noGrp="1"/>
          </p:cNvSpPr>
          <p:nvPr>
            <p:ph type="body" sz="quarter" idx="11"/>
          </p:nvPr>
        </p:nvSpPr>
        <p:spPr/>
        <p:txBody>
          <a:bodyPr/>
          <a:lstStyle/>
          <a:p>
            <a:r>
              <a:rPr lang="en-US" dirty="0"/>
              <a:t>Finding the Problem</a:t>
            </a:r>
          </a:p>
        </p:txBody>
      </p:sp>
      <p:pic>
        <p:nvPicPr>
          <p:cNvPr id="19463" name="Picture 8" descr="Image result for RF technician">
            <a:extLst>
              <a:ext uri="{FF2B5EF4-FFF2-40B4-BE49-F238E27FC236}">
                <a16:creationId xmlns:a16="http://schemas.microsoft.com/office/drawing/2014/main" id="{CA1DD3B4-EC8C-40DB-9DE5-F14FC0B4E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328" y="1682496"/>
            <a:ext cx="4454811"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
            <a:extLst>
              <a:ext uri="{FF2B5EF4-FFF2-40B4-BE49-F238E27FC236}">
                <a16:creationId xmlns:a16="http://schemas.microsoft.com/office/drawing/2014/main" id="{AE5399B9-9633-4458-824E-D7C6FFD85D93}"/>
              </a:ext>
            </a:extLst>
          </p:cNvPr>
          <p:cNvSpPr>
            <a:spLocks noChangeArrowheads="1"/>
          </p:cNvSpPr>
          <p:nvPr/>
        </p:nvSpPr>
        <p:spPr bwMode="auto">
          <a:xfrm>
            <a:off x="7315200" y="4937760"/>
            <a:ext cx="4453128"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Open Sans"/>
                <a:ea typeface="+mn-ea"/>
                <a:cs typeface="+mn-cs"/>
              </a:rPr>
              <a:t>Finding signal in the noise</a:t>
            </a:r>
            <a:endParaRPr kumimoji="0" lang="en-US" alt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B16A3E59-6875-44F8-A637-DF3AB3C54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604" y="3864864"/>
            <a:ext cx="866775" cy="2667000"/>
          </a:xfrm>
          <a:prstGeom prst="rect">
            <a:avLst/>
          </a:prstGeom>
        </p:spPr>
      </p:pic>
    </p:spTree>
    <p:extLst>
      <p:ext uri="{BB962C8B-B14F-4D97-AF65-F5344CB8AC3E}">
        <p14:creationId xmlns:p14="http://schemas.microsoft.com/office/powerpoint/2010/main" val="13863042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98B90-120C-4658-AB8D-1E764B9C8D4E}"/>
              </a:ext>
            </a:extLst>
          </p:cNvPr>
          <p:cNvSpPr>
            <a:spLocks noGrp="1"/>
          </p:cNvSpPr>
          <p:nvPr>
            <p:ph type="body" sz="quarter" idx="10"/>
          </p:nvPr>
        </p:nvSpPr>
        <p:spPr/>
        <p:txBody>
          <a:bodyPr>
            <a:normAutofit fontScale="92500" lnSpcReduction="10000"/>
          </a:bodyPr>
          <a:lstStyle/>
          <a:p>
            <a:r>
              <a:rPr lang="en-US" altLang="en-US" dirty="0"/>
              <a:t>Radio Frequency (RF) systems employ feed lines that are often not easily accessible. </a:t>
            </a:r>
          </a:p>
          <a:p>
            <a:endParaRPr lang="en-US" altLang="en-US" dirty="0"/>
          </a:p>
          <a:p>
            <a:r>
              <a:rPr lang="en-US" altLang="en-US" dirty="0"/>
              <a:t>Some consist of hundreds of feet of coaxial feed lines clamped to a tower, held together with adapters and connectors, attached to the antenna hundreds of feet in the air.</a:t>
            </a:r>
          </a:p>
          <a:p>
            <a:endParaRPr lang="en-US" altLang="en-US" dirty="0"/>
          </a:p>
          <a:p>
            <a:r>
              <a:rPr lang="en-US" altLang="en-US" dirty="0"/>
              <a:t>Add in abnormalities:</a:t>
            </a:r>
          </a:p>
          <a:p>
            <a:r>
              <a:rPr lang="en-US" altLang="en-US" dirty="0"/>
              <a:t>    Bullet holes</a:t>
            </a:r>
          </a:p>
          <a:p>
            <a:endParaRPr lang="en-US" altLang="en-US" dirty="0"/>
          </a:p>
          <a:p>
            <a:r>
              <a:rPr lang="en-US" altLang="en-US" dirty="0"/>
              <a:t>    Animal remains</a:t>
            </a:r>
          </a:p>
          <a:p>
            <a:endParaRPr lang="en-US" altLang="en-US" dirty="0"/>
          </a:p>
          <a:p>
            <a:r>
              <a:rPr lang="en-US" altLang="en-US" dirty="0"/>
              <a:t>    Ice and Snow</a:t>
            </a:r>
          </a:p>
          <a:p>
            <a:endParaRPr lang="en-US" altLang="en-US" dirty="0"/>
          </a:p>
          <a:p>
            <a:r>
              <a:rPr lang="en-US" altLang="en-US" dirty="0"/>
              <a:t>    Incorrect installation</a:t>
            </a:r>
          </a:p>
          <a:p>
            <a:endParaRPr lang="en-US" dirty="0"/>
          </a:p>
          <a:p>
            <a:r>
              <a:rPr lang="en-US" dirty="0"/>
              <a:t>How do we fix this?     </a:t>
            </a:r>
          </a:p>
        </p:txBody>
      </p:sp>
      <p:sp>
        <p:nvSpPr>
          <p:cNvPr id="4" name="Text Placeholder 3">
            <a:extLst>
              <a:ext uri="{FF2B5EF4-FFF2-40B4-BE49-F238E27FC236}">
                <a16:creationId xmlns:a16="http://schemas.microsoft.com/office/drawing/2014/main" id="{70E8C472-E954-4F92-85C7-FC659153A357}"/>
              </a:ext>
            </a:extLst>
          </p:cNvPr>
          <p:cNvSpPr>
            <a:spLocks noGrp="1"/>
          </p:cNvSpPr>
          <p:nvPr>
            <p:ph type="body" sz="quarter" idx="11"/>
          </p:nvPr>
        </p:nvSpPr>
        <p:spPr/>
        <p:txBody>
          <a:bodyPr/>
          <a:lstStyle/>
          <a:p>
            <a:pPr lvl="0"/>
            <a:r>
              <a:rPr lang="en-US" dirty="0"/>
              <a:t>Identifying the problem</a:t>
            </a:r>
          </a:p>
        </p:txBody>
      </p:sp>
      <p:sp>
        <p:nvSpPr>
          <p:cNvPr id="20486" name="Slide Number Placeholder 5">
            <a:extLst>
              <a:ext uri="{FF2B5EF4-FFF2-40B4-BE49-F238E27FC236}">
                <a16:creationId xmlns:a16="http://schemas.microsoft.com/office/drawing/2014/main" id="{1880363B-3854-4EA8-9D09-2E408F0AF38E}"/>
              </a:ext>
            </a:extLst>
          </p:cNvPr>
          <p:cNvSpPr>
            <a:spLocks noGrp="1" noChangeArrowheads="1"/>
          </p:cNvSpPr>
          <p:nvPr>
            <p:ph type="sldNum" sz="quarter" idx="4294967295"/>
          </p:nvPr>
        </p:nvSpPr>
        <p:spPr bwMode="auto">
          <a:xfrm>
            <a:off x="9347200" y="6356350"/>
            <a:ext cx="2844800" cy="366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AECBC2F-6B06-4E33-B239-8E797B00686C}" type="slidenum">
              <a:rPr kumimoji="0" lang="en-US" altLang="en-US" sz="8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en-US" sz="8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2" name="Picture 1">
            <a:extLst>
              <a:ext uri="{FF2B5EF4-FFF2-40B4-BE49-F238E27FC236}">
                <a16:creationId xmlns:a16="http://schemas.microsoft.com/office/drawing/2014/main" id="{999C9E63-8455-4904-94F8-C5F1C708C2A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866596" y="2989926"/>
            <a:ext cx="2611705" cy="3295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23503DDE-26A4-4514-AC6A-ADEB56C668FE}"/>
              </a:ext>
            </a:extLst>
          </p:cNvPr>
          <p:cNvSpPr txBox="1">
            <a:spLocks noChangeArrowheads="1"/>
          </p:cNvSpPr>
          <p:nvPr/>
        </p:nvSpPr>
        <p:spPr bwMode="auto">
          <a:xfrm>
            <a:off x="4335637" y="2989926"/>
            <a:ext cx="39163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mn-lt"/>
                <a:ea typeface="+mn-ea"/>
                <a:cs typeface="+mn-cs"/>
              </a:rPr>
              <a:t>By using a Cable and Antenna Analyzer to perform “Key</a:t>
            </a:r>
            <a:r>
              <a:rPr kumimoji="0" lang="en-US" altLang="en-US" sz="3200" b="1" i="0" u="none" strike="noStrike" kern="1200" cap="none" spc="0" normalizeH="0" noProof="0" dirty="0">
                <a:ln>
                  <a:noFill/>
                </a:ln>
                <a:solidFill>
                  <a:prstClr val="black"/>
                </a:solidFill>
                <a:effectLst/>
                <a:uLnTx/>
                <a:uFillTx/>
                <a:latin typeface="+mn-lt"/>
                <a:ea typeface="+mn-ea"/>
                <a:cs typeface="+mn-cs"/>
              </a:rPr>
              <a:t> Measurements</a:t>
            </a:r>
            <a:r>
              <a:rPr kumimoji="0" lang="en-US" altLang="en-US" sz="3200" b="1" i="0" u="none" strike="noStrike" kern="1200" cap="none" spc="0" normalizeH="0" baseline="0" noProof="0" dirty="0">
                <a:ln>
                  <a:noFill/>
                </a:ln>
                <a:solidFill>
                  <a:prstClr val="black"/>
                </a:solidFill>
                <a:effectLst/>
                <a:uLnTx/>
                <a:uFillTx/>
                <a:latin typeface="+mn-lt"/>
                <a:ea typeface="+mn-ea"/>
                <a:cs typeface="+mn-cs"/>
              </a:rPr>
              <a:t>.”</a:t>
            </a:r>
          </a:p>
        </p:txBody>
      </p:sp>
    </p:spTree>
    <p:extLst>
      <p:ext uri="{BB962C8B-B14F-4D97-AF65-F5344CB8AC3E}">
        <p14:creationId xmlns:p14="http://schemas.microsoft.com/office/powerpoint/2010/main" val="26353100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1000"/>
                                        <p:tgtEl>
                                          <p:spTgt spid="3">
                                            <p:txEl>
                                              <p:pRg st="11" end="11"/>
                                            </p:txEl>
                                          </p:spTgt>
                                        </p:tgtEl>
                                      </p:cBhvr>
                                    </p:animEffect>
                                    <p:anim calcmode="lin" valueType="num">
                                      <p:cBhvr>
                                        <p:cTn id="4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down)">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a:lstStyle/>
          <a:p>
            <a:r>
              <a:rPr lang="en-US" b="1" dirty="0"/>
              <a:t>Measure/Match </a:t>
            </a:r>
            <a:r>
              <a:rPr lang="en-US" dirty="0"/>
              <a:t>- Determine if there is a problem with your system - System impedance vs frequency is plotted on the display. Results in VSWR or Return Loss.</a:t>
            </a:r>
          </a:p>
          <a:p>
            <a:endParaRPr lang="en-US" dirty="0"/>
          </a:p>
          <a:p>
            <a:r>
              <a:rPr lang="en-US" b="1" dirty="0"/>
              <a:t>Distance to Fault (DTF)</a:t>
            </a:r>
            <a:r>
              <a:rPr lang="en-US" dirty="0"/>
              <a:t>-Pinpoint the location of the problem – Distance vs frequency is plotted on the display.  Results in VSWR or Return Loss.</a:t>
            </a:r>
          </a:p>
          <a:p>
            <a:endParaRPr lang="en-US" dirty="0"/>
          </a:p>
          <a:p>
            <a:r>
              <a:rPr lang="en-US" b="1" dirty="0"/>
              <a:t>Cable Loss </a:t>
            </a:r>
            <a:r>
              <a:rPr lang="en-US" dirty="0"/>
              <a:t>– Determine how much power is being lost within the line or in individual components.  The measurement may be called insertion loss, cable loss or attenuation and is a manufacturers specification.</a:t>
            </a:r>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Key </a:t>
            </a:r>
            <a:r>
              <a:rPr lang="en-US" sz="3100" dirty="0"/>
              <a:t>Measurements</a:t>
            </a:r>
            <a:r>
              <a:rPr lang="en-US" dirty="0"/>
              <a:t> for Cable &amp; Antenna Analysis</a:t>
            </a:r>
          </a:p>
        </p:txBody>
      </p:sp>
    </p:spTree>
    <p:extLst>
      <p:ext uri="{BB962C8B-B14F-4D97-AF65-F5344CB8AC3E}">
        <p14:creationId xmlns:p14="http://schemas.microsoft.com/office/powerpoint/2010/main" val="42283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AC3C662-A67F-470C-85FC-9AF89AF61BC8}"/>
              </a:ext>
            </a:extLst>
          </p:cNvPr>
          <p:cNvSpPr>
            <a:spLocks noGrp="1"/>
          </p:cNvSpPr>
          <p:nvPr>
            <p:ph type="body" sz="quarter" idx="11"/>
          </p:nvPr>
        </p:nvSpPr>
        <p:spPr/>
        <p:txBody>
          <a:bodyPr/>
          <a:lstStyle/>
          <a:p>
            <a:r>
              <a:rPr lang="en-US" altLang="en-US" dirty="0"/>
              <a:t>Benefits of Line &amp; Antenna Sweeping</a:t>
            </a:r>
            <a:endParaRPr lang="en-US" dirty="0"/>
          </a:p>
        </p:txBody>
      </p:sp>
      <p:sp>
        <p:nvSpPr>
          <p:cNvPr id="7" name="Content Placeholder 2">
            <a:extLst>
              <a:ext uri="{FF2B5EF4-FFF2-40B4-BE49-F238E27FC236}">
                <a16:creationId xmlns:a16="http://schemas.microsoft.com/office/drawing/2014/main" id="{2758A441-BCE1-45B4-8799-D2B63D0155FC}"/>
              </a:ext>
            </a:extLst>
          </p:cNvPr>
          <p:cNvSpPr txBox="1">
            <a:spLocks/>
          </p:cNvSpPr>
          <p:nvPr/>
        </p:nvSpPr>
        <p:spPr>
          <a:xfrm>
            <a:off x="609600" y="1143000"/>
            <a:ext cx="10972800" cy="4983163"/>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Arial" panose="020B0604020202020204" pitchFamily="34" charset="0"/>
              <a:buChar char="•"/>
              <a:defRPr/>
            </a:pPr>
            <a:r>
              <a:rPr lang="en-US" altLang="en-US" sz="2400" dirty="0"/>
              <a:t>Tests the overall integrity of an antenna system installation. </a:t>
            </a:r>
          </a:p>
          <a:p>
            <a:pPr marL="457200" indent="-457200">
              <a:buFont typeface="Arial" panose="020B0604020202020204" pitchFamily="34" charset="0"/>
              <a:buChar char="•"/>
              <a:defRPr/>
            </a:pPr>
            <a:r>
              <a:rPr lang="en-US" altLang="en-US" sz="2400" dirty="0"/>
              <a:t>Verifies that antenna system components meet manufacturer’s design specifications.</a:t>
            </a:r>
          </a:p>
          <a:p>
            <a:pPr marL="457200" indent="-457200">
              <a:buFont typeface="Arial" panose="020B0604020202020204" pitchFamily="34" charset="0"/>
              <a:buChar char="•"/>
              <a:defRPr/>
            </a:pPr>
            <a:r>
              <a:rPr lang="en-US" altLang="en-US" sz="2400" dirty="0"/>
              <a:t>Verifies that the antenna system meets the system engineer’s design specifications.</a:t>
            </a:r>
          </a:p>
          <a:p>
            <a:pPr marL="457200" indent="-457200">
              <a:buFont typeface="Arial" panose="020B0604020202020204" pitchFamily="34" charset="0"/>
              <a:buChar char="•"/>
              <a:defRPr/>
            </a:pPr>
            <a:r>
              <a:rPr lang="en-US" altLang="en-US" sz="2400" dirty="0"/>
              <a:t>Pinpoints the location of antenna system problems prior to usage.</a:t>
            </a:r>
          </a:p>
          <a:p>
            <a:pPr marL="457200" indent="-457200">
              <a:buFont typeface="Arial" panose="020B0604020202020204" pitchFamily="34" charset="0"/>
              <a:buChar char="•"/>
              <a:defRPr/>
            </a:pPr>
            <a:r>
              <a:rPr lang="en-US" sz="2400" dirty="0"/>
              <a:t>Confirms system integration and antenna performance. </a:t>
            </a:r>
            <a:endParaRPr lang="en-US" altLang="en-US" sz="2400" dirty="0"/>
          </a:p>
          <a:p>
            <a:pPr>
              <a:defRPr/>
            </a:pPr>
            <a:endParaRPr lang="en-US" altLang="en-US" dirty="0"/>
          </a:p>
        </p:txBody>
      </p:sp>
      <p:sp>
        <p:nvSpPr>
          <p:cNvPr id="8" name="Oval 7">
            <a:extLst>
              <a:ext uri="{FF2B5EF4-FFF2-40B4-BE49-F238E27FC236}">
                <a16:creationId xmlns:a16="http://schemas.microsoft.com/office/drawing/2014/main" id="{C59C8056-2D7A-4A7E-BF1E-A440413674DC}"/>
              </a:ext>
            </a:extLst>
          </p:cNvPr>
          <p:cNvSpPr/>
          <p:nvPr/>
        </p:nvSpPr>
        <p:spPr>
          <a:xfrm>
            <a:off x="1112838" y="5310188"/>
            <a:ext cx="2085975" cy="80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Test</a:t>
            </a:r>
          </a:p>
        </p:txBody>
      </p:sp>
      <p:sp>
        <p:nvSpPr>
          <p:cNvPr id="9" name="Oval 8">
            <a:extLst>
              <a:ext uri="{FF2B5EF4-FFF2-40B4-BE49-F238E27FC236}">
                <a16:creationId xmlns:a16="http://schemas.microsoft.com/office/drawing/2014/main" id="{D9F47B45-4825-4171-81A4-94050112B281}"/>
              </a:ext>
            </a:extLst>
          </p:cNvPr>
          <p:cNvSpPr/>
          <p:nvPr/>
        </p:nvSpPr>
        <p:spPr>
          <a:xfrm>
            <a:off x="3532188" y="5316538"/>
            <a:ext cx="2085975" cy="80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Verify</a:t>
            </a:r>
          </a:p>
        </p:txBody>
      </p:sp>
      <p:sp>
        <p:nvSpPr>
          <p:cNvPr id="10" name="Oval 9">
            <a:extLst>
              <a:ext uri="{FF2B5EF4-FFF2-40B4-BE49-F238E27FC236}">
                <a16:creationId xmlns:a16="http://schemas.microsoft.com/office/drawing/2014/main" id="{C302C3C8-5298-4ED8-834E-74E1D67FE298}"/>
              </a:ext>
            </a:extLst>
          </p:cNvPr>
          <p:cNvSpPr/>
          <p:nvPr/>
        </p:nvSpPr>
        <p:spPr>
          <a:xfrm>
            <a:off x="5951538" y="5310188"/>
            <a:ext cx="2179637" cy="80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Pinpoint</a:t>
            </a:r>
          </a:p>
        </p:txBody>
      </p:sp>
      <p:sp>
        <p:nvSpPr>
          <p:cNvPr id="11" name="Oval 10">
            <a:extLst>
              <a:ext uri="{FF2B5EF4-FFF2-40B4-BE49-F238E27FC236}">
                <a16:creationId xmlns:a16="http://schemas.microsoft.com/office/drawing/2014/main" id="{330D23FA-CEE3-460D-8504-0A0CC0B462AE}"/>
              </a:ext>
            </a:extLst>
          </p:cNvPr>
          <p:cNvSpPr/>
          <p:nvPr/>
        </p:nvSpPr>
        <p:spPr>
          <a:xfrm>
            <a:off x="8464550" y="5310188"/>
            <a:ext cx="2179638" cy="80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Confirms</a:t>
            </a:r>
          </a:p>
        </p:txBody>
      </p:sp>
    </p:spTree>
    <p:extLst>
      <p:ext uri="{BB962C8B-B14F-4D97-AF65-F5344CB8AC3E}">
        <p14:creationId xmlns:p14="http://schemas.microsoft.com/office/powerpoint/2010/main" val="21946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100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 presetClass="entr" presetSubtype="0" fill="hold" grpId="0" nodeType="afterEffect">
                                  <p:stCondLst>
                                    <p:cond delay="1000"/>
                                  </p:stCondLst>
                                  <p:childTnLst>
                                    <p:set>
                                      <p:cBhvr>
                                        <p:cTn id="3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animBg="1"/>
      <p:bldP spid="9" grpId="0" uiExpand="1" animBg="1"/>
      <p:bldP spid="10" grpId="0" uiExpan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a:normAutofit lnSpcReduction="10000"/>
          </a:bodyPr>
          <a:lstStyle/>
          <a:p>
            <a:r>
              <a:rPr lang="en-US" b="1" dirty="0"/>
              <a:t>System Commissioning  </a:t>
            </a:r>
          </a:p>
          <a:p>
            <a:pPr marL="342900" indent="-342900">
              <a:buFont typeface="Arial" panose="020B0604020202020204" pitchFamily="34" charset="0"/>
              <a:buChar char="•"/>
            </a:pPr>
            <a:r>
              <a:rPr lang="en-US" dirty="0"/>
              <a:t>Antenna system commissioning is a process whereby faults and potential faults are eliminated before they compromise the system, prior to the system being put into use.  It is structured and methodical, but also thorough, with the goal of having 100% system uptime for effective communications.</a:t>
            </a:r>
          </a:p>
          <a:p>
            <a:endParaRPr lang="en-US" dirty="0"/>
          </a:p>
          <a:p>
            <a:r>
              <a:rPr lang="en-US" b="1" dirty="0"/>
              <a:t>Troubleshoot Existing Antenna Systems </a:t>
            </a:r>
          </a:p>
          <a:p>
            <a:pPr marL="342900" indent="-342900">
              <a:buFont typeface="Arial" panose="020B0604020202020204" pitchFamily="34" charset="0"/>
              <a:buChar char="•"/>
            </a:pPr>
            <a:r>
              <a:rPr lang="en-US" dirty="0"/>
              <a:t>When there is a problem, quickly read the system and determine where the problem is.</a:t>
            </a:r>
          </a:p>
          <a:p>
            <a:endParaRPr lang="en-US" dirty="0"/>
          </a:p>
          <a:p>
            <a:r>
              <a:rPr lang="en-US" b="1" dirty="0"/>
              <a:t>Preventive Maintenance</a:t>
            </a:r>
          </a:p>
          <a:p>
            <a:pPr marL="342900" indent="-342900">
              <a:buFont typeface="Arial" panose="020B0604020202020204" pitchFamily="34" charset="0"/>
              <a:buChar char="•"/>
            </a:pPr>
            <a:r>
              <a:rPr lang="en-US" dirty="0"/>
              <a:t>Perform sweeps, and compare to the sweeps saved during commissioning, to see where changes may have occurred and fix potential problems before they take the system down completely.</a:t>
            </a:r>
          </a:p>
          <a:p>
            <a:endParaRPr lang="en-US" dirty="0"/>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Why do I need a Cable &amp; Antenna Analyzer?</a:t>
            </a:r>
          </a:p>
        </p:txBody>
      </p:sp>
    </p:spTree>
    <p:extLst>
      <p:ext uri="{BB962C8B-B14F-4D97-AF65-F5344CB8AC3E}">
        <p14:creationId xmlns:p14="http://schemas.microsoft.com/office/powerpoint/2010/main" val="970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a:lstStyle/>
          <a:p>
            <a:r>
              <a:rPr lang="en-US" dirty="0"/>
              <a:t>All components in a feed line system, including the Antenna, must be “Matched” in their characteristic impedance.</a:t>
            </a:r>
          </a:p>
          <a:p>
            <a:endParaRPr lang="en-US" dirty="0"/>
          </a:p>
          <a:p>
            <a:r>
              <a:rPr lang="en-US" dirty="0"/>
              <a:t>What is the characteristic impedance we are interested in?</a:t>
            </a:r>
          </a:p>
          <a:p>
            <a:endParaRPr lang="en-US" dirty="0"/>
          </a:p>
          <a:p>
            <a:r>
              <a:rPr lang="en-US" dirty="0"/>
              <a:t>Impedance Matching, Measure Match, or simply Match, all refer to the same measurement.</a:t>
            </a:r>
          </a:p>
          <a:p>
            <a:endParaRPr lang="en-US" dirty="0"/>
          </a:p>
          <a:p>
            <a:r>
              <a:rPr lang="en-US" dirty="0"/>
              <a:t>How well each of the components within a system are matched to the rest of the components.</a:t>
            </a:r>
          </a:p>
          <a:p>
            <a:endParaRPr lang="en-US" dirty="0"/>
          </a:p>
          <a:p>
            <a:r>
              <a:rPr lang="en-US" dirty="0"/>
              <a:t>This is measured in VSWR or Return Loss.</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050" dirty="0"/>
              <a:t>RF System Components &amp; how they work together</a:t>
            </a:r>
          </a:p>
        </p:txBody>
      </p:sp>
      <p:sp>
        <p:nvSpPr>
          <p:cNvPr id="4" name="TextBox 3">
            <a:extLst>
              <a:ext uri="{FF2B5EF4-FFF2-40B4-BE49-F238E27FC236}">
                <a16:creationId xmlns:a16="http://schemas.microsoft.com/office/drawing/2014/main" id="{B8ECD0B4-A3FF-4C34-A39F-6C6C2C34FA69}"/>
              </a:ext>
            </a:extLst>
          </p:cNvPr>
          <p:cNvSpPr txBox="1"/>
          <p:nvPr/>
        </p:nvSpPr>
        <p:spPr>
          <a:xfrm>
            <a:off x="8591877" y="1936323"/>
            <a:ext cx="1975103" cy="1015663"/>
          </a:xfrm>
          <a:prstGeom prst="rect">
            <a:avLst/>
          </a:prstGeom>
          <a:noFill/>
        </p:spPr>
        <p:txBody>
          <a:bodyPr wrap="square" rtlCol="0">
            <a:spAutoFit/>
          </a:bodyPr>
          <a:lstStyle/>
          <a:p>
            <a:r>
              <a:rPr lang="en-US" sz="6000" dirty="0">
                <a:solidFill>
                  <a:srgbClr val="FF0000"/>
                </a:solidFill>
              </a:rPr>
              <a:t>50 </a:t>
            </a:r>
            <a:r>
              <a:rPr lang="el-GR" sz="6000" dirty="0">
                <a:solidFill>
                  <a:srgbClr val="FF0000"/>
                </a:solidFill>
              </a:rPr>
              <a:t>Ω</a:t>
            </a:r>
            <a:endParaRPr lang="en-US" sz="6000" dirty="0">
              <a:solidFill>
                <a:srgbClr val="FF0000"/>
              </a:solidFill>
            </a:endParaRPr>
          </a:p>
        </p:txBody>
      </p:sp>
    </p:spTree>
    <p:extLst>
      <p:ext uri="{BB962C8B-B14F-4D97-AF65-F5344CB8AC3E}">
        <p14:creationId xmlns:p14="http://schemas.microsoft.com/office/powerpoint/2010/main" val="18520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4528A619-19CE-4C35-804B-F1689D528BF7}"/>
    </a:ext>
  </a:extLst>
</a:theme>
</file>

<file path=ppt/theme/theme3.xml><?xml version="1.0" encoding="utf-8"?>
<a:theme xmlns:a="http://schemas.openxmlformats.org/drawingml/2006/main" name="3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62121381-CF5B-45E9-9409-19F6C480FD15}"/>
    </a:ext>
  </a:extLst>
</a:theme>
</file>

<file path=ppt/theme/theme4.xml><?xml version="1.0" encoding="utf-8"?>
<a:theme xmlns:a="http://schemas.openxmlformats.org/drawingml/2006/main" name="5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62121381-CF5B-45E9-9409-19F6C480FD1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3BE50D59E077418095F6B8F4E39BF3" ma:contentTypeVersion="7" ma:contentTypeDescription="Create a new document." ma:contentTypeScope="" ma:versionID="a63e7e670622cc19741843df3205ff1b">
  <xsd:schema xmlns:xsd="http://www.w3.org/2001/XMLSchema" xmlns:xs="http://www.w3.org/2001/XMLSchema" xmlns:p="http://schemas.microsoft.com/office/2006/metadata/properties" xmlns:ns2="e5fd2c17-b9d9-4086-a1a7-92a3aedb4508" targetNamespace="http://schemas.microsoft.com/office/2006/metadata/properties" ma:root="true" ma:fieldsID="3e227280e02312ee715095e39a5aebf6" ns2:_="">
    <xsd:import namespace="e5fd2c17-b9d9-4086-a1a7-92a3aedb45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d2c17-b9d9-4086-a1a7-92a3aedb4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5C157-D716-487F-972B-2A0EEA89F41B}">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5fd2c17-b9d9-4086-a1a7-92a3aedb4508"/>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8DC6BC-9E75-4867-A26C-C440D4E49FDA}">
  <ds:schemaRefs>
    <ds:schemaRef ds:uri="http://schemas.microsoft.com/sharepoint/v3/contenttype/forms"/>
  </ds:schemaRefs>
</ds:datastoreItem>
</file>

<file path=customXml/itemProps3.xml><?xml version="1.0" encoding="utf-8"?>
<ds:datastoreItem xmlns:ds="http://schemas.openxmlformats.org/officeDocument/2006/customXml" ds:itemID="{15E3F96C-723A-446C-88B3-5ED986F041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d2c17-b9d9-4086-a1a7-92a3aedb4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1831</TotalTime>
  <Words>2195</Words>
  <Application>Microsoft Office PowerPoint</Application>
  <PresentationFormat>Widescreen</PresentationFormat>
  <Paragraphs>310</Paragraphs>
  <Slides>27</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Myriad Pro</vt:lpstr>
      <vt:lpstr>Myriad Pro Cond</vt:lpstr>
      <vt:lpstr>Open Sans</vt:lpstr>
      <vt:lpstr>Times New Roman</vt:lpstr>
      <vt:lpstr>4_Custom Design</vt:lpstr>
      <vt:lpstr>2_Custom Design</vt:lpstr>
      <vt:lpstr>3_Custom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Specht</dc:creator>
  <cp:lastModifiedBy>Mike Gathergood</cp:lastModifiedBy>
  <cp:revision>69</cp:revision>
  <dcterms:created xsi:type="dcterms:W3CDTF">2020-04-20T14:51:37Z</dcterms:created>
  <dcterms:modified xsi:type="dcterms:W3CDTF">2020-06-05T11:26:34Z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0x010100563BE50D59E077418095F6B8F4E39BF3</vt:lpwstr>
  </property>
</Properties>
</file>